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20"/>
  </p:notesMasterIdLst>
  <p:sldIdLst>
    <p:sldId id="294" r:id="rId5"/>
    <p:sldId id="360" r:id="rId6"/>
    <p:sldId id="361" r:id="rId7"/>
    <p:sldId id="364" r:id="rId8"/>
    <p:sldId id="404" r:id="rId9"/>
    <p:sldId id="398" r:id="rId10"/>
    <p:sldId id="374" r:id="rId11"/>
    <p:sldId id="367" r:id="rId12"/>
    <p:sldId id="368" r:id="rId13"/>
    <p:sldId id="403" r:id="rId14"/>
    <p:sldId id="348" r:id="rId15"/>
    <p:sldId id="349" r:id="rId16"/>
    <p:sldId id="401" r:id="rId17"/>
    <p:sldId id="402" r:id="rId18"/>
    <p:sldId id="324" r:id="rId19"/>
  </p:sldIdLst>
  <p:sldSz cx="12192000" cy="6858000"/>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204C554-67E5-474F-9B52-14525624D1C7}">
          <p14:sldIdLst>
            <p14:sldId id="294"/>
            <p14:sldId id="360"/>
            <p14:sldId id="361"/>
            <p14:sldId id="364"/>
            <p14:sldId id="404"/>
            <p14:sldId id="398"/>
            <p14:sldId id="374"/>
            <p14:sldId id="367"/>
            <p14:sldId id="368"/>
            <p14:sldId id="403"/>
            <p14:sldId id="348"/>
            <p14:sldId id="349"/>
            <p14:sldId id="401"/>
            <p14:sldId id="402"/>
            <p14:sldId id="324"/>
          </p14:sldIdLst>
        </p14:section>
      </p14:sectionLst>
    </p:ex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D67"/>
    <a:srgbClr val="FBAB18"/>
    <a:srgbClr val="6DBD49"/>
    <a:srgbClr val="00BCEB"/>
    <a:srgbClr val="4FCCF9"/>
    <a:srgbClr val="D541D8"/>
    <a:srgbClr val="A8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36"/>
    <p:restoredTop sz="94740"/>
  </p:normalViewPr>
  <p:slideViewPr>
    <p:cSldViewPr snapToGrid="0">
      <p:cViewPr>
        <p:scale>
          <a:sx n="160" d="100"/>
          <a:sy n="160" d="100"/>
        </p:scale>
        <p:origin x="4386" y="348"/>
      </p:cViewPr>
      <p:guideLst>
        <p:guide orient="horz" pos="2160"/>
        <p:guide pos="3840"/>
      </p:guideLst>
    </p:cSldViewPr>
  </p:slideViewPr>
  <p:notesTextViewPr>
    <p:cViewPr>
      <p:scale>
        <a:sx n="1" d="1"/>
        <a:sy n="1" d="1"/>
      </p:scale>
      <p:origin x="0" y="0"/>
    </p:cViewPr>
  </p:notesTextViewPr>
  <p:notesViewPr>
    <p:cSldViewPr snapToGrid="0">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30E726-3461-7747-9EF2-43891A89A40D}" type="datetimeFigureOut">
              <a:rPr lang="en-US" smtClean="0"/>
              <a:t>3/19/2020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0246BA-43B7-5F4D-BDBC-88646C33BA6B}" type="slidenum">
              <a:rPr lang="en-US" smtClean="0"/>
              <a:t>‹#›</a:t>
            </a:fld>
            <a:endParaRPr lang="en-US"/>
          </a:p>
        </p:txBody>
      </p:sp>
    </p:spTree>
    <p:extLst>
      <p:ext uri="{BB962C8B-B14F-4D97-AF65-F5344CB8AC3E}">
        <p14:creationId xmlns:p14="http://schemas.microsoft.com/office/powerpoint/2010/main" val="5989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a:cs typeface="Calibri"/>
              </a:rPr>
              <a:t>Grafik muss korrigiert werden </a:t>
            </a:r>
            <a:endParaRPr/>
          </a:p>
        </p:txBody>
      </p:sp>
      <p:sp>
        <p:nvSpPr>
          <p:cNvPr id="4" name="Slide Number Placeholder 3"/>
          <p:cNvSpPr>
            <a:spLocks noGrp="1"/>
          </p:cNvSpPr>
          <p:nvPr>
            <p:ph type="sldNum" sz="quarter" idx="10"/>
          </p:nvPr>
        </p:nvSpPr>
        <p:spPr/>
        <p:txBody>
          <a:bodyPr/>
          <a:lstStyle/>
          <a:p>
            <a:fld id="{E50246BA-43B7-5F4D-BDBC-88646C33BA6B}" type="slidenum">
              <a:rPr lang="en-US" smtClean="0"/>
              <a:t>2</a:t>
            </a:fld>
            <a:endParaRPr lang="en-US" smtClean="0"/>
          </a:p>
        </p:txBody>
      </p:sp>
    </p:spTree>
    <p:extLst>
      <p:ext uri="{BB962C8B-B14F-4D97-AF65-F5344CB8AC3E}">
        <p14:creationId xmlns:p14="http://schemas.microsoft.com/office/powerpoint/2010/main" val="664217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3</a:t>
            </a:fld>
            <a:endParaRPr lang="en-US" smtClean="0"/>
          </a:p>
        </p:txBody>
      </p:sp>
    </p:spTree>
    <p:extLst>
      <p:ext uri="{BB962C8B-B14F-4D97-AF65-F5344CB8AC3E}">
        <p14:creationId xmlns:p14="http://schemas.microsoft.com/office/powerpoint/2010/main" val="62272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4</a:t>
            </a:fld>
            <a:endParaRPr lang="en-US" smtClean="0"/>
          </a:p>
        </p:txBody>
      </p:sp>
    </p:spTree>
    <p:extLst>
      <p:ext uri="{BB962C8B-B14F-4D97-AF65-F5344CB8AC3E}">
        <p14:creationId xmlns:p14="http://schemas.microsoft.com/office/powerpoint/2010/main" val="452907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a:cs typeface="Calibri"/>
              </a:rPr>
              <a:t>Grafik muss korrigiert werden </a:t>
            </a:r>
            <a:endParaRPr/>
          </a:p>
        </p:txBody>
      </p:sp>
      <p:sp>
        <p:nvSpPr>
          <p:cNvPr id="4" name="Slide Number Placeholder 3"/>
          <p:cNvSpPr>
            <a:spLocks noGrp="1"/>
          </p:cNvSpPr>
          <p:nvPr>
            <p:ph type="sldNum" sz="quarter" idx="10"/>
          </p:nvPr>
        </p:nvSpPr>
        <p:spPr/>
        <p:txBody>
          <a:bodyPr/>
          <a:lstStyle/>
          <a:p>
            <a:fld id="{E50246BA-43B7-5F4D-BDBC-88646C33BA6B}" type="slidenum">
              <a:rPr lang="en-US" smtClean="0"/>
              <a:t>5</a:t>
            </a:fld>
            <a:endParaRPr lang="en-US" smtClean="0"/>
          </a:p>
        </p:txBody>
      </p:sp>
    </p:spTree>
    <p:extLst>
      <p:ext uri="{BB962C8B-B14F-4D97-AF65-F5344CB8AC3E}">
        <p14:creationId xmlns:p14="http://schemas.microsoft.com/office/powerpoint/2010/main" val="3351655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a:cs typeface="Calibri"/>
              </a:rPr>
              <a:t>Tabelle korrigieren </a:t>
            </a:r>
          </a:p>
        </p:txBody>
      </p:sp>
      <p:sp>
        <p:nvSpPr>
          <p:cNvPr id="4" name="Slide Number Placeholder 3"/>
          <p:cNvSpPr>
            <a:spLocks noGrp="1"/>
          </p:cNvSpPr>
          <p:nvPr>
            <p:ph type="sldNum" sz="quarter" idx="5"/>
          </p:nvPr>
        </p:nvSpPr>
        <p:spPr/>
        <p:txBody>
          <a:bodyPr/>
          <a:lstStyle/>
          <a:p>
            <a:fld id="{E50246BA-43B7-5F4D-BDBC-88646C33BA6B}" type="slidenum">
              <a:rPr lang="en-US" smtClean="0"/>
              <a:t>6</a:t>
            </a:fld>
            <a:endParaRPr lang="en-US" smtClean="0"/>
          </a:p>
        </p:txBody>
      </p:sp>
    </p:spTree>
    <p:extLst>
      <p:ext uri="{BB962C8B-B14F-4D97-AF65-F5344CB8AC3E}">
        <p14:creationId xmlns:p14="http://schemas.microsoft.com/office/powerpoint/2010/main" val="492409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8</a:t>
            </a:fld>
            <a:endParaRPr lang="en-US" smtClean="0"/>
          </a:p>
        </p:txBody>
      </p:sp>
    </p:spTree>
    <p:extLst>
      <p:ext uri="{BB962C8B-B14F-4D97-AF65-F5344CB8AC3E}">
        <p14:creationId xmlns:p14="http://schemas.microsoft.com/office/powerpoint/2010/main" val="131355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9</a:t>
            </a:fld>
            <a:endParaRPr lang="en-US" smtClean="0"/>
          </a:p>
        </p:txBody>
      </p:sp>
    </p:spTree>
    <p:extLst>
      <p:ext uri="{BB962C8B-B14F-4D97-AF65-F5344CB8AC3E}">
        <p14:creationId xmlns:p14="http://schemas.microsoft.com/office/powerpoint/2010/main" val="1174929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11</a:t>
            </a:fld>
            <a:endParaRPr lang="en-US" smtClean="0"/>
          </a:p>
        </p:txBody>
      </p:sp>
    </p:spTree>
    <p:extLst>
      <p:ext uri="{BB962C8B-B14F-4D97-AF65-F5344CB8AC3E}">
        <p14:creationId xmlns:p14="http://schemas.microsoft.com/office/powerpoint/2010/main" val="306415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12</a:t>
            </a:fld>
            <a:endParaRPr lang="en-US" smtClean="0"/>
          </a:p>
        </p:txBody>
      </p:sp>
    </p:spTree>
    <p:extLst>
      <p:ext uri="{BB962C8B-B14F-4D97-AF65-F5344CB8AC3E}">
        <p14:creationId xmlns:p14="http://schemas.microsoft.com/office/powerpoint/2010/main" val="683315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a:t>Click to edit Master subtitle style</a:t>
            </a: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500"/>
            </a:lvl1pPr>
          </a:lstStyle>
          <a:p>
            <a:r>
              <a:rPr/>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7" name="Date Placeholder 6"/>
          <p:cNvSpPr>
            <a:spLocks noGrp="1"/>
          </p:cNvSpPr>
          <p:nvPr>
            <p:ph type="dt" sz="half" idx="10"/>
          </p:nvPr>
        </p:nvSpPr>
        <p:spPr/>
        <p:txBody>
          <a:bodyPr/>
          <a:lstStyle/>
          <a:p>
            <a:fld id="{E5E59386-E374-834A-B45C-45B638025929}" type="datetimeFigureOut">
              <a:rPr smtClean="0"/>
              <a:t>3/11/2020</a:t>
            </a:fld>
            <a:endParaRPr smtClean="0"/>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a:t>Click to edit Master title style</a:t>
            </a:r>
          </a:p>
        </p:txBody>
      </p:sp>
      <p:sp>
        <p:nvSpPr>
          <p:cNvPr id="3" name="Date Placeholder 2"/>
          <p:cNvSpPr>
            <a:spLocks noGrp="1"/>
          </p:cNvSpPr>
          <p:nvPr>
            <p:ph type="dt" sz="half" idx="10"/>
          </p:nvPr>
        </p:nvSpPr>
        <p:spPr/>
        <p:txBody>
          <a:bodyPr/>
          <a:lstStyle/>
          <a:p>
            <a:fld id="{E5E59386-E374-834A-B45C-45B638025929}" type="datetimeFigureOut">
              <a:rPr smtClean="0"/>
              <a:t>3/11/2020</a:t>
            </a:fld>
            <a:endParaRPr smtClean="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smtClean="0"/>
              <a:t>3/11/2020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a:t>Drag picture to placeholder or click icon to add</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smtClean="0"/>
              <a:t>3/11/2020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a:t>Click to edit Master title style</a:t>
            </a:r>
          </a:p>
        </p:txBody>
      </p:sp>
      <p:sp>
        <p:nvSpPr>
          <p:cNvPr id="3" name="Vertical Text Placeholder 2"/>
          <p:cNvSpPr>
            <a:spLocks noGrp="1"/>
          </p:cNvSpPr>
          <p:nvPr>
            <p:ph type="body" orient="vert" idx="1"/>
          </p:nvPr>
        </p:nvSpPr>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E5E59386-E374-834A-B45C-45B638025929}" type="datetimeFigureOut">
              <a:rPr smtClean="0"/>
              <a:t>3/11/2020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10"/>
          </p:nvPr>
        </p:nvSpPr>
        <p:spPr/>
        <p:txBody>
          <a:bodyPr/>
          <a:lstStyle/>
          <a:p>
            <a:fld id="{E5E59386-E374-834A-B45C-45B638025929}" type="datetimeFigureOut">
              <a:rPr smtClean="0"/>
              <a:t>3/11/2020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10515600" cy="762000"/>
          </a:xfrm>
        </p:spPr>
        <p:txBody>
          <a:bodyPr lIns="0" tIns="0" rIns="0" bIns="0">
            <a:normAutofit/>
          </a:bodyPr>
          <a:lstStyle>
            <a:lvl1pPr>
              <a:defRPr sz="3500"/>
            </a:lvl1pPr>
          </a:lstStyle>
          <a:p>
            <a:r>
              <a:rPr/>
              <a:t>Click to edit Master title style</a:t>
            </a:r>
          </a:p>
        </p:txBody>
      </p:sp>
      <p:sp>
        <p:nvSpPr>
          <p:cNvPr id="3" name="Content Placeholder 2"/>
          <p:cNvSpPr>
            <a:spLocks noGrp="1"/>
          </p:cNvSpPr>
          <p:nvPr>
            <p:ph idx="1"/>
          </p:nvPr>
        </p:nvSpPr>
        <p:spPr>
          <a:xfrm>
            <a:off x="685800" y="1825625"/>
            <a:ext cx="10515600" cy="2483728"/>
          </a:xfrm>
        </p:spPr>
        <p:txBody>
          <a:bodyPr lIns="0" tIns="0" rIns="0" bIns="0"/>
          <a:lstStyle>
            <a:lvl1pPr>
              <a:defRPr sz="2400"/>
            </a:lvl1pPr>
            <a:lvl2pPr>
              <a:defRPr sz="2000"/>
            </a:lvl2pPr>
            <a:lvl3pPr>
              <a:defRPr sz="1800"/>
            </a:lvl3pPr>
            <a:lvl4pPr>
              <a:defRPr sz="1600"/>
            </a:lvl4pPr>
            <a:lvl5pPr>
              <a:defRPr sz="1600"/>
            </a:lvl5p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14" name="Freeform 13"/>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chemeClr val="bg1"/>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5" name="Oval 4"/>
          <p:cNvSpPr/>
          <p:nvPr userDrawn="1"/>
        </p:nvSpPr>
        <p:spPr>
          <a:xfrm>
            <a:off x="3279378" y="612378"/>
            <a:ext cx="5633244" cy="5633244"/>
          </a:xfrm>
          <a:prstGeom prst="ellipse">
            <a:avLst/>
          </a:prstGeom>
          <a:solidFill>
            <a:schemeClr val="bg1"/>
          </a:solidFill>
          <a:ln w="508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5E59386-E374-834A-B45C-45B638025929}" type="datetimeFigureOut">
              <a:rPr smtClean="0"/>
              <a:t>3/11/2020</a:t>
            </a:fld>
            <a:endParaRPr smtClean="0"/>
          </a:p>
        </p:txBody>
      </p:sp>
      <p:sp>
        <p:nvSpPr>
          <p:cNvPr id="3" name="Footer Placeholder 2"/>
          <p:cNvSpPr>
            <a:spLocks noGrp="1"/>
          </p:cNvSpPr>
          <p:nvPr>
            <p:ph type="ftr" sz="quarter" idx="11"/>
          </p:nvPr>
        </p:nvSpPr>
        <p:spPr/>
        <p:txBody>
          <a:bodyPr/>
          <a:lstStyle/>
          <a:p>
            <a:endParaRPr lang="en-US"/>
          </a:p>
        </p:txBody>
      </p:sp>
      <p:sp>
        <p:nvSpPr>
          <p:cNvPr id="8" name="Title 1"/>
          <p:cNvSpPr txBox="1"/>
          <p:nvPr userDrawn="1"/>
        </p:nvSpPr>
        <p:spPr bwMode="auto">
          <a:xfrm>
            <a:off x="3467100" y="2144027"/>
            <a:ext cx="5184775"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ctr"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ctr" defTabSz="684213" rtl="0" eaLnBrk="1" fontAlgn="base" latinLnBrk="0" hangingPunct="1">
              <a:lnSpc>
                <a:spcPct val="90000"/>
              </a:lnSpc>
              <a:spcBef>
                <a:spcPct val="0"/>
              </a:spcBef>
              <a:spcAft>
                <a:spcPct val="0"/>
              </a:spcAft>
              <a:buClrTx/>
              <a:buSzTx/>
              <a:buFont typeface="Arial" panose="020B0604020202020204" pitchFamily="34" charset="0"/>
              <a:buNone/>
              <a:defRPr/>
            </a:pPr>
            <a:r>
              <a:rPr kumimoji="0" sz="4600" b="0" i="0" u="none" strike="noStrike" cap="none" normalizeH="0" noProof="0">
                <a:ln>
                  <a:noFill/>
                </a:ln>
                <a:solidFill>
                  <a:srgbClr val="005073"/>
                </a:solidFill>
                <a:effectLst/>
                <a:uLnTx/>
                <a:uFillTx/>
                <a:latin typeface="Calibri Light"/>
                <a:ea typeface="CiscoSansTT Thin" charset="0"/>
                <a:cs typeface="CiscoSansTT Thin" charset="0"/>
              </a:rPr>
              <a:t>Section Title Goes Here</a:t>
            </a:r>
          </a:p>
        </p:txBody>
      </p:sp>
      <p:sp>
        <p:nvSpPr>
          <p:cNvPr id="9" name="Freeform 8"/>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3/11/2020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chemeClr val="accent2"/>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chemeClr val="accent2"/>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3/11/2020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smtClean="0"/>
              <a:t>3/11/2020</a:t>
            </a:fld>
            <a:endParaRPr smtClean="0"/>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
        <p:nvSpPr>
          <p:cNvPr id="9" name="Title 1"/>
          <p:cNvSpPr txBox="1"/>
          <p:nvPr userDrawn="1"/>
        </p:nvSpPr>
        <p:spPr bwMode="auto">
          <a:xfrm>
            <a:off x="685800" y="990600"/>
            <a:ext cx="7598042"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defRPr/>
            </a:pPr>
            <a:r>
              <a:rPr kumimoji="0" sz="4600" b="0" i="0" u="none" strike="noStrike" cap="none" normalizeH="0" noProof="0">
                <a:ln>
                  <a:noFill/>
                </a:ln>
                <a:solidFill>
                  <a:srgbClr val="005073"/>
                </a:solidFill>
                <a:effectLst/>
                <a:uLnTx/>
                <a:uFillTx/>
                <a:latin typeface="Calibri Light"/>
                <a:ea typeface="CiscoSansTT Thin" charset="0"/>
                <a:cs typeface="CiscoSansTT Thin" charset="0"/>
              </a:rPr>
              <a:t>Section Title Goes Here</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12" name="Rectangle 11"/>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
        <p:nvSpPr>
          <p:cNvPr id="9" name="Title 1"/>
          <p:cNvSpPr txBox="1"/>
          <p:nvPr userDrawn="1"/>
        </p:nvSpPr>
        <p:spPr bwMode="auto">
          <a:xfrm>
            <a:off x="685800" y="685800"/>
            <a:ext cx="5157788"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ctr"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defRPr/>
            </a:pPr>
            <a:r>
              <a:rPr kumimoji="0" sz="4600" b="0" i="0" u="none" strike="noStrike" cap="none" normalizeH="0" noProof="0">
                <a:ln>
                  <a:noFill/>
                </a:ln>
                <a:solidFill>
                  <a:srgbClr val="005073"/>
                </a:solidFill>
                <a:effectLst/>
                <a:uLnTx/>
                <a:uFillTx/>
                <a:latin typeface="Calibri Light"/>
                <a:ea typeface="CiscoSansTT Thin" charset="0"/>
                <a:cs typeface="CiscoSansTT Thin" charset="0"/>
              </a:rPr>
              <a:t>Section Title Goes Here</a:t>
            </a:r>
          </a:p>
        </p:txBody>
      </p:sp>
      <p:sp>
        <p:nvSpPr>
          <p:cNvPr id="11" name="Content Placeholder 3"/>
          <p:cNvSpPr>
            <a:spLocks noGrp="1"/>
          </p:cNvSpPr>
          <p:nvPr>
            <p:ph sz="half" idx="2"/>
          </p:nvPr>
        </p:nvSpPr>
        <p:spPr>
          <a:xfrm>
            <a:off x="6096000" y="0"/>
            <a:ext cx="6096000" cy="6858000"/>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a:t>Click to edit Master text styles</a:t>
            </a:r>
          </a:p>
        </p:txBody>
      </p:sp>
      <p:sp>
        <p:nvSpPr>
          <p:cNvPr id="4" name="Date Placeholder 3"/>
          <p:cNvSpPr>
            <a:spLocks noGrp="1"/>
          </p:cNvSpPr>
          <p:nvPr>
            <p:ph type="dt" sz="half" idx="10"/>
          </p:nvPr>
        </p:nvSpPr>
        <p:spPr/>
        <p:txBody>
          <a:bodyPr/>
          <a:lstStyle/>
          <a:p>
            <a:fld id="{E5E59386-E374-834A-B45C-45B638025929}" type="datetimeFigureOut">
              <a:rPr smtClean="0"/>
              <a:t>3/11/2020</a:t>
            </a:fld>
            <a:endParaRPr smtClean="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Content Placeholder 3"/>
          <p:cNvSpPr>
            <a:spLocks noGrp="1"/>
          </p:cNvSpPr>
          <p:nvPr>
            <p:ph sz="half" idx="2"/>
          </p:nvPr>
        </p:nvSpPr>
        <p:spPr>
          <a:xfrm>
            <a:off x="6172200" y="1825625"/>
            <a:ext cx="5181600" cy="4351338"/>
          </a:xfrm>
        </p:spPr>
        <p:txBody>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5" name="Date Placeholder 4"/>
          <p:cNvSpPr>
            <a:spLocks noGrp="1"/>
          </p:cNvSpPr>
          <p:nvPr>
            <p:ph type="dt" sz="half" idx="10"/>
          </p:nvPr>
        </p:nvSpPr>
        <p:spPr/>
        <p:txBody>
          <a:bodyPr/>
          <a:lstStyle/>
          <a:p>
            <a:fld id="{E5E59386-E374-834A-B45C-45B638025929}" type="datetimeFigureOut">
              <a:rPr smtClean="0"/>
              <a:t>3/11/2020</a:t>
            </a:fld>
            <a:endParaRPr smtClean="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smtClean="0"/>
              <a:t>‹#›</a:t>
            </a:fld>
            <a:endParaRPr smtClean="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5800"/>
            <a:ext cx="10515600" cy="1325563"/>
          </a:xfrm>
          <a:prstGeom prst="rect">
            <a:avLst/>
          </a:prstGeom>
        </p:spPr>
        <p:txBody>
          <a:bodyPr vert="horz" lIns="91440" tIns="45720" rIns="91440" bIns="45720" rtlCol="0" anchor="t">
            <a:normAutofit/>
          </a:bodyPr>
          <a:lstStyle/>
          <a:p>
            <a:r>
              <a:rPr/>
              <a:t>Click to edit Master title style</a:t>
            </a:r>
          </a:p>
        </p:txBody>
      </p:sp>
      <p:sp>
        <p:nvSpPr>
          <p:cNvPr id="3" name="Text Placeholder 2"/>
          <p:cNvSpPr>
            <a:spLocks noGrp="1"/>
          </p:cNvSpPr>
          <p:nvPr>
            <p:ph type="body" idx="1"/>
          </p:nvPr>
        </p:nvSpPr>
        <p:spPr>
          <a:xfrm>
            <a:off x="685800" y="1825625"/>
            <a:ext cx="10515600" cy="4351338"/>
          </a:xfrm>
          <a:prstGeom prst="rect">
            <a:avLst/>
          </a:prstGeom>
        </p:spPr>
        <p:txBody>
          <a:bodyPr vert="horz" lIns="91440" tIns="45720" rIns="91440" bIns="45720" rtlCol="0">
            <a:normAutofit/>
          </a:bodyPr>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59386-E374-834A-B45C-45B638025929}" type="datetimeFigureOut">
              <a:rPr smtClean="0"/>
              <a:t>3/11/2020</a:t>
            </a:fld>
            <a:endParaRPr smtClean="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1129319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9" r:id="rId3"/>
    <p:sldLayoutId id="2147483684" r:id="rId4"/>
    <p:sldLayoutId id="2147483686" r:id="rId5"/>
    <p:sldLayoutId id="2147483685" r:id="rId6"/>
    <p:sldLayoutId id="2147483687" r:id="rId7"/>
    <p:sldLayoutId id="2147483675" r:id="rId8"/>
    <p:sldLayoutId id="2147483676" r:id="rId9"/>
    <p:sldLayoutId id="2147483677" r:id="rId10"/>
    <p:sldLayoutId id="2147483678" r:id="rId11"/>
    <p:sldLayoutId id="2147483680" r:id="rId12"/>
    <p:sldLayoutId id="2147483681" r:id="rId13"/>
    <p:sldLayoutId id="2147483682" r:id="rId14"/>
    <p:sldLayoutId id="2147483683" r:id="rId15"/>
  </p:sldLayoutIdLst>
  <p:transition/>
  <p:txStyles>
    <p:titleStyle>
      <a:lvl1pPr algn="l" defTabSz="914400" rtl="0" eaLnBrk="1" latinLnBrk="0" hangingPunct="1">
        <a:lnSpc>
          <a:spcPct val="90000"/>
        </a:lnSpc>
        <a:spcBef>
          <a:spcPct val="0"/>
        </a:spcBef>
        <a:buNone/>
        <a:defRPr sz="3500" kern="1200" baseline="0">
          <a:solidFill>
            <a:schemeClr val="accent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5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4="http://schemas.microsoft.com/office/powerpoint/2010/main" xmlns:p15="http://schemas.microsoft.com/office/powerpoint/2012/main" xmlns="">
        <p15:guide id="1" orient="horz" pos="2160" userDrawn="1">
          <p15:clr>
            <a:srgbClr val="F26B43"/>
          </p15:clr>
        </p15:guide>
        <p15:guide id="2" pos="432" userDrawn="1">
          <p15:clr>
            <a:srgbClr val="F26B43"/>
          </p15:clr>
        </p15:guide>
        <p15:guide id="3" pos="3681" userDrawn="1">
          <p15:clr>
            <a:srgbClr val="F26B43"/>
          </p15:clr>
        </p15:guide>
        <p15:guide id="4" pos="5745" userDrawn="1">
          <p15:clr>
            <a:srgbClr val="F26B43"/>
          </p15:clr>
        </p15:guide>
        <p15:guide id="5" pos="7248" userDrawn="1">
          <p15:clr>
            <a:srgbClr val="F26B43"/>
          </p15:clr>
        </p15:guide>
        <p15:guide id="6" orient="horz" pos="432" userDrawn="1">
          <p15:clr>
            <a:srgbClr val="F26B43"/>
          </p15:clr>
        </p15:guide>
        <p15:guide id="7" orient="horz" pos="3840" userDrawn="1">
          <p15:clr>
            <a:srgbClr val="F26B43"/>
          </p15:clr>
        </p15:guide>
        <p15:guide id="8" pos="5450" userDrawn="1">
          <p15:clr>
            <a:srgbClr val="F26B43"/>
          </p15:clr>
        </p15:guide>
        <p15:guide id="9" pos="1912" userDrawn="1">
          <p15:clr>
            <a:srgbClr val="F26B43"/>
          </p15:clr>
        </p15:guide>
        <p15:guide id="10" pos="2184" userDrawn="1">
          <p15:clr>
            <a:srgbClr val="F26B43"/>
          </p15:clr>
        </p15:guide>
        <p15:guide id="11" pos="3953" userDrawn="1">
          <p15:clr>
            <a:srgbClr val="F26B43"/>
          </p15:clr>
        </p15:guide>
        <p15:guide id="12" orient="horz" pos="1275" userDrawn="1">
          <p15:clr>
            <a:srgbClr val="F26B43"/>
          </p15:clr>
        </p15:guide>
        <p15:guide id="13" orient="horz" pos="845" userDrawn="1">
          <p15:clr>
            <a:srgbClr val="F26B43"/>
          </p15:clr>
        </p15:guide>
        <p15:guide id="14" orient="horz" pos="104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hyperlink" Target="https://developer.webex.com/" TargetMode="External"/><Relationship Id="rId3" Type="http://schemas.openxmlformats.org/officeDocument/2006/relationships/hyperlink" Target="https://collaborationhelp.cisco.com/" TargetMode="External"/><Relationship Id="rId7" Type="http://schemas.openxmlformats.org/officeDocument/2006/relationships/hyperlink" Target="https://apphub.webex.com/"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hyperlink" Target="https://collaborationhelp.cisco.com/landing/ld-n0bl93g/ccf67e90b14b11e8aaa7c3ce18e7693d#0ea85f01ddb311e8af2fe3ee8952981e" TargetMode="External"/><Relationship Id="rId5" Type="http://schemas.openxmlformats.org/officeDocument/2006/relationships/hyperlink" Target="https://collaborationhelp.cisco.com/landing/ld-nepy3p4/c8b9e891c1ad11e8a5cd6d9b0f3a2449#fde412e5ddb211e8af2fe3ee8952981e" TargetMode="External"/><Relationship Id="rId10" Type="http://schemas.openxmlformats.org/officeDocument/2006/relationships/hyperlink" Target="https://community.cisco.com/t5/technology-and-support/ct-p/technology-support" TargetMode="External"/><Relationship Id="rId4" Type="http://schemas.openxmlformats.org/officeDocument/2006/relationships/hyperlink" Target="https://help.webex.com/landing/onlineClass" TargetMode="External"/><Relationship Id="rId9" Type="http://schemas.openxmlformats.org/officeDocument/2006/relationships/hyperlink" Target="https://mycase.cloudapps.cisco.com/attendeeCaseCreat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hyperlink" Target="https://www.webex.com/downloads.html" TargetMode="External"/><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bwMode="auto">
          <a:xfrm>
            <a:off x="685800" y="2895600"/>
            <a:ext cx="8585200"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t"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defRPr/>
            </a:pPr>
            <a:r>
              <a:rPr lang="de-DE" sz="5000" smtClean="0">
                <a:solidFill>
                  <a:srgbClr val="005073"/>
                </a:solidFill>
              </a:rPr>
              <a:t>Kommunikations-Toolkit</a:t>
            </a:r>
          </a:p>
          <a:p>
            <a:pPr>
              <a:lnSpc>
                <a:spcPct val="100000"/>
              </a:lnSpc>
              <a:spcAft>
                <a:spcPts val="1200"/>
              </a:spcAft>
              <a:defRPr/>
            </a:pPr>
            <a:r>
              <a:rPr lang="de-DE" sz="2800" smtClean="0">
                <a:solidFill>
                  <a:srgbClr val="005073"/>
                </a:solidFill>
              </a:rPr>
              <a:t>Verwenden Sie dieses Toolkit sowie die bereitgestellten </a:t>
            </a:r>
            <a:br>
              <a:rPr lang="de-DE" sz="2800" smtClean="0">
                <a:solidFill>
                  <a:srgbClr val="005073"/>
                </a:solidFill>
              </a:rPr>
            </a:br>
            <a:r>
              <a:rPr lang="de-DE" sz="2800" smtClean="0">
                <a:solidFill>
                  <a:srgbClr val="005073"/>
                </a:solidFill>
              </a:rPr>
              <a:t>E-Mail-Vorlagen, digitalen Banner und Poster, um Ihr </a:t>
            </a:r>
            <a:br>
              <a:rPr lang="de-DE" sz="2800" smtClean="0">
                <a:solidFill>
                  <a:srgbClr val="005073"/>
                </a:solidFill>
              </a:rPr>
            </a:br>
            <a:r>
              <a:rPr lang="de-DE" sz="2800" smtClean="0">
                <a:solidFill>
                  <a:srgbClr val="005073"/>
                </a:solidFill>
              </a:rPr>
              <a:t>Team darauf vorzubereiten, von zu Hause aus zu arbeiten.</a:t>
            </a:r>
            <a:endParaRPr kumimoji="0" lang="de-DE" sz="5000" b="0" i="0" u="none" strike="noStrike" cap="none" normalizeH="0">
              <a:ln>
                <a:noFill/>
              </a:ln>
              <a:solidFill>
                <a:srgbClr val="005073"/>
              </a:solidFill>
              <a:effectLst/>
              <a:uLnTx/>
              <a:uFillTx/>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81232327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bwMode="auto">
          <a:xfrm>
            <a:off x="685799" y="2854410"/>
            <a:ext cx="8890001"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t"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8929">
              <a:spcBef>
                <a:spcPts val="70"/>
              </a:spcBef>
              <a:buClr>
                <a:srgbClr val="FFFFFF"/>
              </a:buClr>
              <a:buSzPct val="25000"/>
            </a:pPr>
            <a:r>
              <a:rPr lang="de-DE" sz="5000" dirty="0" smtClean="0">
                <a:solidFill>
                  <a:srgbClr val="005073"/>
                </a:solidFill>
                <a:sym typeface="Arial"/>
              </a:rPr>
              <a:t>Binden Sie Ihre Führungskräfte ein</a:t>
            </a:r>
          </a:p>
          <a:p>
            <a:pPr marL="0" marR="0" lvl="0" indent="0" algn="l" defTabSz="684213" rtl="0" eaLnBrk="1" fontAlgn="base" latinLnBrk="0" hangingPunct="1">
              <a:lnSpc>
                <a:spcPct val="100000"/>
              </a:lnSpc>
              <a:spcBef>
                <a:spcPct val="0"/>
              </a:spcBef>
              <a:spcAft>
                <a:spcPts val="1200"/>
              </a:spcAft>
              <a:buClrTx/>
              <a:buSzTx/>
              <a:buFont typeface="Arial" panose="020B0604020202020204" pitchFamily="34" charset="0"/>
              <a:buNone/>
              <a:defRPr/>
            </a:pPr>
            <a:r>
              <a:rPr kumimoji="0" lang="de-DE" sz="2800" b="0" i="0" u="none" strike="noStrike" cap="none" normalizeH="0" noProof="0" dirty="0" smtClean="0">
                <a:ln>
                  <a:noFill/>
                </a:ln>
                <a:solidFill>
                  <a:srgbClr val="005073"/>
                </a:solidFill>
                <a:effectLst/>
                <a:uLnTx/>
                <a:uFillTx/>
              </a:rPr>
              <a:t>Verwenden Sie diesen Leitfaden, um sicherzustellen, dass Ihre Teams Unterstützung von ihren Teamleitern erhalten.</a:t>
            </a:r>
            <a:endParaRPr kumimoji="0" lang="de-DE" sz="2800" b="0" i="0" u="none" strike="noStrike" cap="none" normalizeH="0" noProof="0" dirty="0">
              <a:ln>
                <a:noFill/>
              </a:ln>
              <a:solidFill>
                <a:srgbClr val="005073"/>
              </a:solidFill>
              <a:effectLst/>
              <a:uLnTx/>
              <a:uFillTx/>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275574094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p14="http://schemas.microsoft.com/office/powerpoint/2010/main" xmlns:p15="http://schemas.microsoft.com/office/powerpoint/2012/main" xmlns:a16="http://schemas.microsoft.com/office/drawing/2014/main" xmlns="" id="{B3BD6A31-FE81-E24F-898A-9927CAA9C86C}"/>
              </a:ext>
            </a:extLst>
          </p:cNvPr>
          <p:cNvSpPr txBox="1"/>
          <p:nvPr/>
        </p:nvSpPr>
        <p:spPr>
          <a:xfrm>
            <a:off x="2179096" y="1625632"/>
            <a:ext cx="5860004" cy="2669667"/>
          </a:xfrm>
          <a:prstGeom prst="rect">
            <a:avLst/>
          </a:prstGeom>
          <a:noFill/>
        </p:spPr>
        <p:txBody>
          <a:bodyPr wrap="square" lIns="0" tIns="0" rIns="0" bIns="0" rtlCol="0" anchor="t">
            <a:spAutoFit/>
          </a:bodyPr>
          <a:lstStyle/>
          <a:p>
            <a:pPr>
              <a:spcAft>
                <a:spcPts val="600"/>
              </a:spcAft>
            </a:pPr>
            <a:r>
              <a:rPr lang="de-DE" dirty="0" smtClean="0">
                <a:solidFill>
                  <a:srgbClr val="00BCEB"/>
                </a:solidFill>
              </a:rPr>
              <a:t>Kommunizieren Sie mit Managern</a:t>
            </a:r>
          </a:p>
          <a:p>
            <a:pPr marL="214313" indent="-214313">
              <a:spcAft>
                <a:spcPts val="600"/>
              </a:spcAft>
              <a:buFont typeface="Arial" panose="020B0604020202020204" pitchFamily="34" charset="0"/>
              <a:buChar char="•"/>
            </a:pPr>
            <a:r>
              <a:rPr lang="de-DE" sz="1200" dirty="0" smtClean="0">
                <a:latin typeface="+mj-lt"/>
              </a:rPr>
              <a:t>Erstellen Sie einen Raum, um direkt mit Ihren Champions zu kommunizieren und gewähren Sie ihnen Zugang zum Projektteam. Wenn Sie über Webex Teams verfügen, so ist dies dafür ein ideales Werkzeug. </a:t>
            </a:r>
          </a:p>
          <a:p>
            <a:pPr marL="214313" indent="-214313">
              <a:spcAft>
                <a:spcPts val="600"/>
              </a:spcAft>
              <a:buFont typeface="Arial" panose="020B0604020202020204" pitchFamily="34" charset="0"/>
              <a:buChar char="•"/>
            </a:pPr>
            <a:r>
              <a:rPr lang="de-DE" sz="1200" dirty="0" smtClean="0">
                <a:latin typeface="+mj-lt"/>
              </a:rPr>
              <a:t>Richten Sie ein möglichst frühes Treffen mit ihnen ein, um die Erwartungen zu besprechen und ihnen mitzuteilen, wie sie die Mitarbeiter am besten bei der Umstellung auf die Arbeit im Homeoffice unterstützen können.</a:t>
            </a:r>
            <a:endParaRPr lang="de-DE" sz="1200" dirty="0" smtClean="0">
              <a:latin typeface="+mj-lt"/>
              <a:cs typeface="Calibri Light" panose="020F0302020204030204"/>
            </a:endParaRPr>
          </a:p>
          <a:p>
            <a:pPr marL="214313" indent="-214313">
              <a:spcAft>
                <a:spcPts val="600"/>
              </a:spcAft>
              <a:buFont typeface="Arial" panose="020B0604020202020204" pitchFamily="34" charset="0"/>
              <a:buChar char="•"/>
            </a:pPr>
            <a:r>
              <a:rPr lang="de-DE" sz="1200" dirty="0" smtClean="0">
                <a:latin typeface="+mj-lt"/>
              </a:rPr>
              <a:t>Fordern Sie die Champions zur Teilnahme an Onlinekursen von Cisco auf, um ihre Kompetenzen in Webex auszubauen.</a:t>
            </a:r>
          </a:p>
          <a:p>
            <a:pPr marL="214313" indent="-214313">
              <a:spcAft>
                <a:spcPts val="600"/>
              </a:spcAft>
              <a:buFont typeface="Arial" panose="020B0604020202020204" pitchFamily="34" charset="0"/>
              <a:buChar char="•"/>
            </a:pPr>
            <a:r>
              <a:rPr lang="de-DE" sz="1200" dirty="0" smtClean="0">
                <a:latin typeface="+mj-lt"/>
              </a:rPr>
              <a:t>Geben Sie ihnen QuickStart-Leitfäden und Kurzanleitungen an die Hand, die sie in ihren Teams verwenden können.</a:t>
            </a:r>
          </a:p>
          <a:p>
            <a:pPr marL="214313" indent="-214313">
              <a:spcAft>
                <a:spcPts val="600"/>
              </a:spcAft>
              <a:buFont typeface="Arial" panose="020B0604020202020204" pitchFamily="34" charset="0"/>
              <a:buChar char="•"/>
            </a:pPr>
            <a:r>
              <a:rPr lang="de-DE" sz="1200" dirty="0" smtClean="0">
                <a:latin typeface="+mj-lt"/>
              </a:rPr>
              <a:t>Erstellen Sie gemeinsam Prozesse für Support und Hilfe bei IT-Problemen.</a:t>
            </a:r>
            <a:endParaRPr lang="de-DE" sz="1200" dirty="0">
              <a:latin typeface="+mj-lt"/>
            </a:endParaRPr>
          </a:p>
        </p:txBody>
      </p:sp>
      <p:sp>
        <p:nvSpPr>
          <p:cNvPr id="27" name="Title 1">
            <a:extLst>
              <a:ext uri="{FF2B5EF4-FFF2-40B4-BE49-F238E27FC236}">
                <a16:creationId xmlns:p14="http://schemas.microsoft.com/office/powerpoint/2010/main" xmlns:p15="http://schemas.microsoft.com/office/powerpoint/2012/main" xmlns:a16="http://schemas.microsoft.com/office/drawing/2014/main" xmlns="" id="{6C2AF97E-813B-6240-BFAF-5433CE6B3E73}"/>
              </a:ext>
            </a:extLst>
          </p:cNvPr>
          <p:cNvSpPr txBox="1"/>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pPr marL="8929">
              <a:spcBef>
                <a:spcPts val="70"/>
              </a:spcBef>
              <a:buClr>
                <a:srgbClr val="FFFFFF"/>
              </a:buClr>
              <a:buSzPct val="25000"/>
            </a:pPr>
            <a:r>
              <a:rPr lang="de-DE" sz="3500" smtClean="0">
                <a:cs typeface="CiscoSansTT"/>
                <a:sym typeface="Arial"/>
              </a:rPr>
              <a:t>Binden Sie Ihre Führungskräfte ein</a:t>
            </a:r>
            <a:endParaRPr lang="de-DE" sz="3500">
              <a:cs typeface="CiscoSansTT"/>
              <a:sym typeface="Arial"/>
            </a:endParaRPr>
          </a:p>
        </p:txBody>
      </p:sp>
      <p:cxnSp>
        <p:nvCxnSpPr>
          <p:cNvPr id="30" name="Straight Connector 29"/>
          <p:cNvCxnSpPr/>
          <p:nvPr/>
        </p:nvCxnSpPr>
        <p:spPr>
          <a:xfrm flipH="1" flipV="1">
            <a:off x="1909130" y="1625632"/>
            <a:ext cx="0" cy="4419600"/>
          </a:xfrm>
          <a:prstGeom prst="line">
            <a:avLst/>
          </a:prstGeom>
          <a:ln w="25400">
            <a:solidFill>
              <a:srgbClr val="FF3D67"/>
            </a:solidFill>
            <a:prstDash val="sysDot"/>
          </a:ln>
        </p:spPr>
        <p:style>
          <a:lnRef idx="1">
            <a:schemeClr val="accent1"/>
          </a:lnRef>
          <a:fillRef idx="0">
            <a:schemeClr val="accent1"/>
          </a:fillRef>
          <a:effectRef idx="0">
            <a:schemeClr val="accent1"/>
          </a:effectRef>
          <a:fontRef idx="minor">
            <a:schemeClr val="tx1"/>
          </a:fontRef>
        </p:style>
      </p:cxnSp>
      <p:pic>
        <p:nvPicPr>
          <p:cNvPr id="79" name="Picture 7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1625632"/>
            <a:ext cx="1066368" cy="1066368"/>
          </a:xfrm>
          <a:prstGeom prst="rect">
            <a:avLst/>
          </a:prstGeom>
        </p:spPr>
      </p:pic>
    </p:spTree>
    <p:extLst>
      <p:ext uri="{BB962C8B-B14F-4D97-AF65-F5344CB8AC3E}">
        <p14:creationId xmlns:p14="http://schemas.microsoft.com/office/powerpoint/2010/main" val="1534573988"/>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graphicFrame>
        <p:nvGraphicFramePr>
          <p:cNvPr id="4" name="Table 3">
            <a:extLst>
              <a:ext uri="{FF2B5EF4-FFF2-40B4-BE49-F238E27FC236}">
                <a16:creationId xmlns:p14="http://schemas.microsoft.com/office/powerpoint/2010/main" xmlns:p15="http://schemas.microsoft.com/office/powerpoint/2012/main" xmlns:a16="http://schemas.microsoft.com/office/drawing/2014/main" xmlns="" id="{6757A9FF-4D5D-F247-810F-BFBAC9E539F7}"/>
              </a:ext>
            </a:extLst>
          </p:cNvPr>
          <p:cNvGraphicFramePr>
            <a:graphicFrameLocks noGrp="1"/>
          </p:cNvGraphicFramePr>
          <p:nvPr>
            <p:extLst>
              <p:ext uri="{D42A27DB-BD31-4B8C-83A1-F6EECF244321}">
                <p14:modId xmlns:p14="http://schemas.microsoft.com/office/powerpoint/2010/main" val="2561573670"/>
              </p:ext>
            </p:extLst>
          </p:nvPr>
        </p:nvGraphicFramePr>
        <p:xfrm>
          <a:off x="685800" y="1371601"/>
          <a:ext cx="10820399" cy="3785397"/>
        </p:xfrm>
        <a:graphic>
          <a:graphicData uri="http://schemas.openxmlformats.org/drawingml/2006/table">
            <a:tbl>
              <a:tblPr firstRow="1" firstCol="1" bandRow="1">
                <a:tableStyleId>{7DF18680-E054-41AD-8BC1-D1AEF772440D}</a:tableStyleId>
              </a:tblPr>
              <a:tblGrid>
                <a:gridCol w="2590800">
                  <a:extLst>
                    <a:ext uri="{9D8B030D-6E8A-4147-A177-3AD203B41FA5}">
                      <a16:colId xmlns:p14="http://schemas.microsoft.com/office/powerpoint/2010/main" xmlns:p15="http://schemas.microsoft.com/office/powerpoint/2012/main" xmlns:a16="http://schemas.microsoft.com/office/drawing/2014/main" xmlns="" val="955042341"/>
                    </a:ext>
                  </a:extLst>
                </a:gridCol>
                <a:gridCol w="1524000">
                  <a:extLst>
                    <a:ext uri="{9D8B030D-6E8A-4147-A177-3AD203B41FA5}">
                      <a16:colId xmlns:p14="http://schemas.microsoft.com/office/powerpoint/2010/main" xmlns:p15="http://schemas.microsoft.com/office/powerpoint/2012/main" xmlns:a16="http://schemas.microsoft.com/office/drawing/2014/main" xmlns="" val="2027114081"/>
                    </a:ext>
                  </a:extLst>
                </a:gridCol>
                <a:gridCol w="5257800">
                  <a:extLst>
                    <a:ext uri="{9D8B030D-6E8A-4147-A177-3AD203B41FA5}">
                      <a16:colId xmlns:p14="http://schemas.microsoft.com/office/powerpoint/2010/main" xmlns:p15="http://schemas.microsoft.com/office/powerpoint/2012/main" xmlns:a16="http://schemas.microsoft.com/office/drawing/2014/main" xmlns="" val="3570141076"/>
                    </a:ext>
                  </a:extLst>
                </a:gridCol>
                <a:gridCol w="1447799">
                  <a:extLst>
                    <a:ext uri="{9D8B030D-6E8A-4147-A177-3AD203B41FA5}">
                      <a16:colId xmlns:p14="http://schemas.microsoft.com/office/powerpoint/2010/main" xmlns:p15="http://schemas.microsoft.com/office/powerpoint/2012/main" xmlns:a16="http://schemas.microsoft.com/office/drawing/2014/main" xmlns="" val="2158391480"/>
                    </a:ext>
                  </a:extLst>
                </a:gridCol>
              </a:tblGrid>
              <a:tr h="274294">
                <a:tc>
                  <a:txBody>
                    <a:bodyPr/>
                    <a:lstStyle/>
                    <a:p>
                      <a:pPr>
                        <a:lnSpc>
                          <a:spcPct val="100000"/>
                        </a:lnSpc>
                        <a:spcAft>
                          <a:spcPct val="0"/>
                        </a:spcAft>
                      </a:pPr>
                      <a:r>
                        <a:rPr lang="de-DE" sz="1200" noProof="0" dirty="0" smtClean="0">
                          <a:effectLst/>
                          <a:latin typeface="+mj-lt"/>
                        </a:rPr>
                        <a:t>Name</a:t>
                      </a:r>
                      <a:endParaRPr lang="de-DE" sz="1200" noProof="0" dirty="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tc>
                  <a:txBody>
                    <a:bodyPr/>
                    <a:lstStyle/>
                    <a:p>
                      <a:pPr>
                        <a:lnSpc>
                          <a:spcPct val="100000"/>
                        </a:lnSpc>
                        <a:spcAft>
                          <a:spcPct val="0"/>
                        </a:spcAft>
                      </a:pPr>
                      <a:r>
                        <a:rPr lang="de-DE" sz="1200" noProof="0" smtClean="0">
                          <a:effectLst/>
                          <a:latin typeface="+mj-lt"/>
                        </a:rPr>
                        <a:t>Produkt/Dienst</a:t>
                      </a:r>
                      <a:endParaRPr lang="de-DE" sz="1200" noProof="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tc>
                  <a:txBody>
                    <a:bodyPr/>
                    <a:lstStyle/>
                    <a:p>
                      <a:pPr>
                        <a:lnSpc>
                          <a:spcPct val="100000"/>
                        </a:lnSpc>
                        <a:spcAft>
                          <a:spcPct val="0"/>
                        </a:spcAft>
                      </a:pPr>
                      <a:r>
                        <a:rPr lang="de-DE" sz="1200" noProof="0" smtClean="0">
                          <a:effectLst/>
                          <a:latin typeface="+mj-lt"/>
                        </a:rPr>
                        <a:t>Was ist das? </a:t>
                      </a:r>
                      <a:endParaRPr lang="de-DE" sz="1200" noProof="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tc>
                  <a:txBody>
                    <a:bodyPr/>
                    <a:lstStyle/>
                    <a:p>
                      <a:pPr>
                        <a:lnSpc>
                          <a:spcPct val="100000"/>
                        </a:lnSpc>
                        <a:spcAft>
                          <a:spcPct val="0"/>
                        </a:spcAft>
                      </a:pPr>
                      <a:r>
                        <a:rPr lang="de-DE" sz="1200" noProof="0" smtClean="0">
                          <a:effectLst/>
                          <a:latin typeface="+mj-lt"/>
                        </a:rPr>
                        <a:t>Wie kommt man dorthin?</a:t>
                      </a:r>
                      <a:endParaRPr lang="de-DE" sz="1200" noProof="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extLst>
                  <a:ext uri="{0D108BD9-81ED-4DB2-BD59-A6C34878D82A}">
                    <a16:rowId xmlns:p14="http://schemas.microsoft.com/office/powerpoint/2010/main" xmlns:p15="http://schemas.microsoft.com/office/powerpoint/2012/main" xmlns:a16="http://schemas.microsoft.com/office/drawing/2014/main" xmlns="" val="1550488070"/>
                  </a:ext>
                </a:extLst>
              </a:tr>
              <a:tr h="319961">
                <a:tc>
                  <a:txBody>
                    <a:bodyPr/>
                    <a:lstStyle/>
                    <a:p>
                      <a:pPr>
                        <a:lnSpc>
                          <a:spcPct val="100000"/>
                        </a:lnSpc>
                        <a:spcAft>
                          <a:spcPct val="0"/>
                        </a:spcAft>
                      </a:pPr>
                      <a:r>
                        <a:rPr lang="de-DE" sz="1200" b="0" noProof="0" smtClean="0">
                          <a:solidFill>
                            <a:schemeClr val="tx1"/>
                          </a:solidFill>
                          <a:latin typeface="+mj-lt"/>
                        </a:rPr>
                        <a:t>Webex-Hilfecenter</a:t>
                      </a:r>
                      <a:endParaRPr lang="de-DE" sz="1200" b="0" noProof="0">
                        <a:solidFill>
                          <a:schemeClr val="tx1"/>
                        </a:solidFill>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de-DE" sz="1000" noProof="0" smtClean="0">
                          <a:latin typeface="+mj-lt"/>
                        </a:rPr>
                        <a:t>All Webex</a:t>
                      </a:r>
                      <a:endParaRPr lang="de-DE" sz="1000" noProof="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000" noProof="0" smtClean="0">
                          <a:latin typeface="+mj-lt"/>
                        </a:rPr>
                        <a:t>Für Schritt-für-Schritt-Anleitungen und Verfahrensfragen </a:t>
                      </a:r>
                      <a:endParaRPr lang="de-DE" sz="1000" noProof="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200" u="sng" noProof="0" smtClean="0">
                          <a:effectLst/>
                          <a:latin typeface="+mj-lt"/>
                          <a:hlinkClick r:id="rId3"/>
                        </a:rPr>
                        <a:t>Klicken Sie hier</a:t>
                      </a:r>
                      <a:endParaRPr lang="de-DE" sz="1200" noProof="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2057679272"/>
                  </a:ext>
                </a:extLst>
              </a:tr>
              <a:tr h="429748">
                <a:tc>
                  <a:txBody>
                    <a:bodyPr/>
                    <a:lstStyle/>
                    <a:p>
                      <a:pPr>
                        <a:lnSpc>
                          <a:spcPct val="100000"/>
                        </a:lnSpc>
                        <a:spcAft>
                          <a:spcPct val="0"/>
                        </a:spcAft>
                      </a:pPr>
                      <a:r>
                        <a:rPr lang="de-DE" sz="1200" b="0" noProof="0" smtClean="0">
                          <a:solidFill>
                            <a:schemeClr val="tx1"/>
                          </a:solidFill>
                          <a:latin typeface="+mj-lt"/>
                        </a:rPr>
                        <a:t>Kostenlose Schulungsangebote</a:t>
                      </a:r>
                      <a:endParaRPr lang="de-DE" sz="1200" b="0" noProof="0">
                        <a:solidFill>
                          <a:schemeClr val="tx1"/>
                        </a:solidFill>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de-DE" sz="1000" noProof="0" dirty="0" smtClean="0">
                          <a:latin typeface="+mj-lt"/>
                        </a:rPr>
                        <a:t>All Webex</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000" noProof="0" dirty="0" smtClean="0">
                          <a:latin typeface="+mj-lt"/>
                        </a:rPr>
                        <a:t>Kostenlose, von einem Kursleiter durchgeführte </a:t>
                      </a:r>
                      <a:r>
                        <a:rPr lang="de-DE" sz="1000" noProof="0" dirty="0" smtClean="0">
                          <a:latin typeface="+mj-lt"/>
                        </a:rPr>
                        <a:t>Liveschulung, </a:t>
                      </a:r>
                      <a:r>
                        <a:rPr lang="de-DE" sz="1000" noProof="0" dirty="0" smtClean="0">
                          <a:latin typeface="+mj-lt"/>
                        </a:rPr>
                        <a:t>bei der Sie Fragen stellen und Tipps von Experten erhalten </a:t>
                      </a:r>
                      <a:r>
                        <a:rPr lang="de-DE" sz="1000" noProof="0" dirty="0" smtClean="0">
                          <a:latin typeface="+mj-lt"/>
                        </a:rPr>
                        <a:t>können.</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200" u="sng" noProof="0" smtClean="0">
                          <a:effectLst/>
                          <a:latin typeface="+mj-lt"/>
                          <a:hlinkClick r:id="rId4"/>
                        </a:rPr>
                        <a:t>Klicken Sie hier</a:t>
                      </a:r>
                      <a:endParaRPr lang="de-DE" sz="1200" noProof="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3218413334"/>
                  </a:ext>
                </a:extLst>
              </a:tr>
              <a:tr h="429748">
                <a:tc>
                  <a:txBody>
                    <a:bodyPr/>
                    <a:lstStyle/>
                    <a:p>
                      <a:pPr>
                        <a:lnSpc>
                          <a:spcPct val="100000"/>
                        </a:lnSpc>
                        <a:spcAft>
                          <a:spcPct val="0"/>
                        </a:spcAft>
                      </a:pPr>
                      <a:r>
                        <a:rPr lang="de-DE" sz="1200" b="0" noProof="0" smtClean="0">
                          <a:solidFill>
                            <a:schemeClr val="tx1"/>
                          </a:solidFill>
                          <a:latin typeface="+mj-lt"/>
                        </a:rPr>
                        <a:t>Erste Schritte mit Webex Meetings</a:t>
                      </a:r>
                      <a:endParaRPr lang="de-DE" sz="1200" b="0" noProof="0">
                        <a:solidFill>
                          <a:schemeClr val="tx1"/>
                        </a:solidFill>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de-DE" sz="1000" noProof="0" dirty="0" smtClean="0">
                          <a:latin typeface="+mj-lt"/>
                        </a:rPr>
                        <a:t>Webex Meetings</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000" noProof="0" dirty="0" smtClean="0">
                          <a:latin typeface="+mj-lt"/>
                        </a:rPr>
                        <a:t>Hier finden Sie Links zu unterschiedlichen Inhalten im Collaboration Help Portal mit Informationen, um Ihre Nutzung von Webex Meetings zu </a:t>
                      </a:r>
                      <a:r>
                        <a:rPr lang="de-DE" sz="1000" noProof="0" dirty="0" smtClean="0">
                          <a:latin typeface="+mj-lt"/>
                        </a:rPr>
                        <a:t>unterstützen.</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200" u="sng" noProof="0" smtClean="0">
                          <a:effectLst/>
                          <a:latin typeface="+mj-lt"/>
                          <a:hlinkClick r:id="rId5"/>
                        </a:rPr>
                        <a:t>Klicken Sie hier</a:t>
                      </a:r>
                      <a:endParaRPr lang="de-DE" sz="1200" noProof="0">
                        <a:effectLst/>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242806900"/>
                  </a:ext>
                </a:extLst>
              </a:tr>
              <a:tr h="429748">
                <a:tc>
                  <a:txBody>
                    <a:bodyPr/>
                    <a:lstStyle/>
                    <a:p>
                      <a:pPr>
                        <a:lnSpc>
                          <a:spcPct val="100000"/>
                        </a:lnSpc>
                        <a:spcAft>
                          <a:spcPct val="0"/>
                        </a:spcAft>
                      </a:pPr>
                      <a:r>
                        <a:rPr lang="de-DE" sz="1200" b="0" noProof="0" smtClean="0">
                          <a:solidFill>
                            <a:schemeClr val="tx1"/>
                          </a:solidFill>
                          <a:latin typeface="+mj-lt"/>
                        </a:rPr>
                        <a:t>Erste Schritte mit Webex Teams</a:t>
                      </a:r>
                      <a:endParaRPr lang="de-DE" sz="1200" b="0" noProof="0">
                        <a:solidFill>
                          <a:schemeClr val="tx1"/>
                        </a:solidFill>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de-DE" sz="1000" noProof="0" dirty="0" smtClean="0">
                          <a:latin typeface="+mj-lt"/>
                        </a:rPr>
                        <a:t>Webex Teams</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000" noProof="0" dirty="0" smtClean="0">
                          <a:latin typeface="+mj-lt"/>
                        </a:rPr>
                        <a:t>Hier finden Sie Links zu unterschiedlichen Inhalten im Collaboration Help Portal mit Informationen, um Ihre Nutzung von Webex Teams zu </a:t>
                      </a:r>
                      <a:r>
                        <a:rPr lang="de-DE" sz="1000" noProof="0" dirty="0" smtClean="0">
                          <a:latin typeface="+mj-lt"/>
                        </a:rPr>
                        <a:t>unterstützen.</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200" u="sng" noProof="0" smtClean="0">
                          <a:effectLst/>
                          <a:latin typeface="+mj-lt"/>
                          <a:hlinkClick r:id="rId6"/>
                        </a:rPr>
                        <a:t>Klicken Sie hier</a:t>
                      </a:r>
                      <a:endParaRPr lang="de-DE" sz="1200" noProof="0">
                        <a:effectLst/>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2195616244"/>
                  </a:ext>
                </a:extLst>
              </a:tr>
              <a:tr h="429748">
                <a:tc>
                  <a:txBody>
                    <a:bodyPr/>
                    <a:lstStyle/>
                    <a:p>
                      <a:pPr>
                        <a:lnSpc>
                          <a:spcPct val="100000"/>
                        </a:lnSpc>
                        <a:spcAft>
                          <a:spcPct val="0"/>
                        </a:spcAft>
                      </a:pPr>
                      <a:r>
                        <a:rPr lang="de-DE" sz="1200" b="0" noProof="0" smtClean="0">
                          <a:solidFill>
                            <a:schemeClr val="tx1"/>
                          </a:solidFill>
                          <a:latin typeface="+mj-lt"/>
                        </a:rPr>
                        <a:t>App Hub</a:t>
                      </a:r>
                      <a:endParaRPr lang="de-DE" sz="1200" b="0" noProof="0">
                        <a:solidFill>
                          <a:schemeClr val="tx1"/>
                        </a:solidFill>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de-DE" sz="1000" noProof="0" dirty="0" smtClean="0">
                          <a:latin typeface="+mj-lt"/>
                        </a:rPr>
                        <a:t>Webex Meetings/</a:t>
                      </a:r>
                      <a:br>
                        <a:rPr lang="de-DE" sz="1000" noProof="0" dirty="0" smtClean="0">
                          <a:latin typeface="+mj-lt"/>
                        </a:rPr>
                      </a:br>
                      <a:r>
                        <a:rPr lang="de-DE" sz="1000" noProof="0" dirty="0" smtClean="0">
                          <a:latin typeface="+mj-lt"/>
                        </a:rPr>
                        <a:t>Webex Teams</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000" noProof="0" dirty="0" smtClean="0">
                          <a:latin typeface="+mj-lt"/>
                        </a:rPr>
                        <a:t>Auf dieser Seite finden Sie Bots und </a:t>
                      </a:r>
                      <a:r>
                        <a:rPr lang="de-DE" sz="1000" noProof="0" dirty="0" smtClean="0">
                          <a:latin typeface="+mj-lt"/>
                        </a:rPr>
                        <a:t>Integrationen.</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200" u="sng" noProof="0" smtClean="0">
                          <a:effectLst/>
                          <a:latin typeface="+mj-lt"/>
                          <a:hlinkClick r:id="rId7"/>
                        </a:rPr>
                        <a:t>Klicken Sie hier</a:t>
                      </a:r>
                      <a:endParaRPr lang="de-DE" sz="1200" noProof="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3614909581"/>
                  </a:ext>
                </a:extLst>
              </a:tr>
              <a:tr h="429748">
                <a:tc>
                  <a:txBody>
                    <a:bodyPr/>
                    <a:lstStyle/>
                    <a:p>
                      <a:pPr>
                        <a:lnSpc>
                          <a:spcPct val="100000"/>
                        </a:lnSpc>
                        <a:spcAft>
                          <a:spcPct val="0"/>
                        </a:spcAft>
                      </a:pPr>
                      <a:r>
                        <a:rPr lang="de-DE" sz="1200" b="0" noProof="0" smtClean="0">
                          <a:solidFill>
                            <a:schemeClr val="tx1"/>
                          </a:solidFill>
                          <a:latin typeface="+mj-lt"/>
                        </a:rPr>
                        <a:t>Cisco Webex für Entwickler</a:t>
                      </a:r>
                      <a:endParaRPr lang="de-DE" sz="1200" b="0" noProof="0">
                        <a:solidFill>
                          <a:schemeClr val="tx1"/>
                        </a:solidFill>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de-DE" sz="1000" noProof="0" dirty="0" smtClean="0">
                          <a:latin typeface="+mj-lt"/>
                        </a:rPr>
                        <a:t>All Webex</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000" noProof="0" dirty="0" smtClean="0">
                          <a:latin typeface="+mj-lt"/>
                        </a:rPr>
                        <a:t>Eine Plattform für Entwickler, um Bots, Integrationen und Widgets zu erstellen oder mit APIs zu arbeiten</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200" u="sng" noProof="0" smtClean="0">
                          <a:effectLst/>
                          <a:latin typeface="+mj-lt"/>
                          <a:hlinkClick r:id="rId8"/>
                        </a:rPr>
                        <a:t>Klicken Sie hier</a:t>
                      </a:r>
                      <a:endParaRPr lang="de-DE" sz="1200" noProof="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663686139"/>
                  </a:ext>
                </a:extLst>
              </a:tr>
              <a:tr h="429748">
                <a:tc>
                  <a:txBody>
                    <a:bodyPr/>
                    <a:lstStyle/>
                    <a:p>
                      <a:pPr>
                        <a:lnSpc>
                          <a:spcPct val="100000"/>
                        </a:lnSpc>
                        <a:spcAft>
                          <a:spcPct val="0"/>
                        </a:spcAft>
                      </a:pPr>
                      <a:r>
                        <a:rPr lang="de-DE" sz="1200" b="0" noProof="0" smtClean="0">
                          <a:solidFill>
                            <a:schemeClr val="tx1"/>
                          </a:solidFill>
                          <a:latin typeface="+mj-lt"/>
                        </a:rPr>
                        <a:t>Einreichen eines technischen Tickets</a:t>
                      </a:r>
                      <a:endParaRPr lang="de-DE" sz="1200" b="0" noProof="0">
                        <a:solidFill>
                          <a:schemeClr val="tx1"/>
                        </a:solidFill>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de-DE" sz="1000" noProof="0" dirty="0" smtClean="0">
                          <a:latin typeface="+mj-lt"/>
                        </a:rPr>
                        <a:t>Webex Meetings/</a:t>
                      </a:r>
                      <a:br>
                        <a:rPr lang="de-DE" sz="1000" noProof="0" dirty="0" smtClean="0">
                          <a:latin typeface="+mj-lt"/>
                        </a:rPr>
                      </a:br>
                      <a:r>
                        <a:rPr lang="de-DE" sz="1000" noProof="0" dirty="0" smtClean="0">
                          <a:latin typeface="+mj-lt"/>
                        </a:rPr>
                        <a:t>Webex Teams</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000" noProof="0" dirty="0" smtClean="0">
                          <a:latin typeface="+mj-lt"/>
                        </a:rPr>
                        <a:t>Internetformular zur Anforderung von Unterstützungsleistungen </a:t>
                      </a:r>
                      <a:endParaRPr lang="de-DE" sz="1000" noProof="0" dirty="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200" u="sng" noProof="0" smtClean="0">
                          <a:effectLst/>
                          <a:latin typeface="+mj-lt"/>
                          <a:hlinkClick r:id="rId9"/>
                        </a:rPr>
                        <a:t>Klicken Sie hier</a:t>
                      </a:r>
                      <a:endParaRPr lang="de-DE" sz="1200" noProof="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291538435"/>
                  </a:ext>
                </a:extLst>
              </a:tr>
              <a:tr h="429748">
                <a:tc>
                  <a:txBody>
                    <a:bodyPr/>
                    <a:lstStyle/>
                    <a:p>
                      <a:pPr>
                        <a:lnSpc>
                          <a:spcPct val="100000"/>
                        </a:lnSpc>
                        <a:spcAft>
                          <a:spcPct val="0"/>
                        </a:spcAft>
                      </a:pPr>
                      <a:r>
                        <a:rPr lang="de-DE" sz="1200" b="0" noProof="0" smtClean="0">
                          <a:solidFill>
                            <a:schemeClr val="tx1"/>
                          </a:solidFill>
                          <a:latin typeface="+mj-lt"/>
                        </a:rPr>
                        <a:t>Cisco Collaboration Community</a:t>
                      </a:r>
                      <a:endParaRPr lang="de-DE" sz="1200" b="0" noProof="0">
                        <a:solidFill>
                          <a:schemeClr val="tx1"/>
                        </a:solidFill>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ct val="0"/>
                        </a:spcAft>
                      </a:pPr>
                      <a:r>
                        <a:rPr lang="de-DE" sz="1000" noProof="0" smtClean="0">
                          <a:latin typeface="+mj-lt"/>
                        </a:rPr>
                        <a:t>Alle Cisco-Produkte</a:t>
                      </a:r>
                      <a:endParaRPr lang="de-DE" sz="1000" noProof="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000" noProof="0" smtClean="0">
                          <a:latin typeface="+mj-lt"/>
                        </a:rPr>
                        <a:t>Hier können Sie unter anderem Fragen zur Technik stellen, anderen helfen und Hilfe </a:t>
                      </a:r>
                      <a:r>
                        <a:rPr lang="de-DE" sz="1000" noProof="0" smtClean="0">
                          <a:latin typeface="+mj-lt"/>
                        </a:rPr>
                        <a:t>erhalten.</a:t>
                      </a:r>
                      <a:endParaRPr lang="de-DE" sz="1000" noProof="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ct val="0"/>
                        </a:spcAft>
                      </a:pPr>
                      <a:r>
                        <a:rPr lang="de-DE" sz="1200" u="sng" noProof="0" dirty="0" smtClean="0">
                          <a:effectLst/>
                          <a:latin typeface="+mj-lt"/>
                          <a:hlinkClick r:id="rId10"/>
                        </a:rPr>
                        <a:t>Klicken Sie hier</a:t>
                      </a:r>
                      <a:endParaRPr lang="de-DE" sz="1200" noProof="0" dirty="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2824905305"/>
                  </a:ext>
                </a:extLst>
              </a:tr>
            </a:tbl>
          </a:graphicData>
        </a:graphic>
      </p:graphicFrame>
      <p:sp>
        <p:nvSpPr>
          <p:cNvPr id="6" name="Title 1">
            <a:extLst>
              <a:ext uri="{FF2B5EF4-FFF2-40B4-BE49-F238E27FC236}">
                <a16:creationId xmlns:p14="http://schemas.microsoft.com/office/powerpoint/2010/main" xmlns:p15="http://schemas.microsoft.com/office/powerpoint/2012/main" xmlns:a16="http://schemas.microsoft.com/office/drawing/2014/main" xmlns="" id="{6C2AF97E-813B-6240-BFAF-5433CE6B3E73}"/>
              </a:ext>
            </a:extLst>
          </p:cNvPr>
          <p:cNvSpPr txBox="1"/>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pPr marL="8929">
              <a:spcBef>
                <a:spcPts val="70"/>
              </a:spcBef>
            </a:pPr>
            <a:r>
              <a:rPr sz="3500">
                <a:cs typeface="CiscoSansTT"/>
              </a:rPr>
              <a:t>Wichtige Ressourcen</a:t>
            </a:r>
          </a:p>
        </p:txBody>
      </p:sp>
    </p:spTree>
    <p:extLst>
      <p:ext uri="{BB962C8B-B14F-4D97-AF65-F5344CB8AC3E}">
        <p14:creationId xmlns:p14="http://schemas.microsoft.com/office/powerpoint/2010/main" val="165943079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p14="http://schemas.microsoft.com/office/powerpoint/2010/main" xmlns:p15="http://schemas.microsoft.com/office/powerpoint/2012/main" xmlns:a16="http://schemas.microsoft.com/office/drawing/2014/main" xmlns="" id="{FCC26C31-3BF6-914C-851C-A47913971A6D}"/>
              </a:ext>
            </a:extLst>
          </p:cNvPr>
          <p:cNvSpPr>
            <a:spLocks noGrp="1"/>
          </p:cNvSpPr>
          <p:nvPr>
            <p:ph type="title"/>
          </p:nvPr>
        </p:nvSpPr>
        <p:spPr>
          <a:xfrm>
            <a:off x="685800" y="685801"/>
            <a:ext cx="10515600" cy="835021"/>
          </a:xfrm>
        </p:spPr>
        <p:txBody>
          <a:bodyPr lIns="0" tIns="0" rIns="0" bIns="0">
            <a:normAutofit/>
          </a:bodyPr>
          <a:lstStyle/>
          <a:p>
            <a:r>
              <a:rPr/>
              <a:t>Checkliste für Personalmanager</a:t>
            </a:r>
            <a:endParaRPr sz="3500">
              <a:solidFill>
                <a:srgbClr val="00BCEB"/>
              </a:solidFill>
              <a:latin typeface="+mn-lt"/>
              <a:ea typeface="+mn-ea"/>
              <a:cs typeface="+mn-cs"/>
            </a:endParaRPr>
          </a:p>
        </p:txBody>
      </p:sp>
      <p:graphicFrame>
        <p:nvGraphicFramePr>
          <p:cNvPr id="30" name="Table 29">
            <a:extLst>
              <a:ext uri="{FF2B5EF4-FFF2-40B4-BE49-F238E27FC236}">
                <a16:creationId xmlns:p14="http://schemas.microsoft.com/office/powerpoint/2010/main" xmlns:p15="http://schemas.microsoft.com/office/powerpoint/2012/main" xmlns:a16="http://schemas.microsoft.com/office/drawing/2014/main" xmlns="" id="{9308F84F-4C35-9142-9ECE-70CF2B2922A4}"/>
              </a:ext>
            </a:extLst>
          </p:cNvPr>
          <p:cNvGraphicFramePr>
            <a:graphicFrameLocks noGrp="1"/>
          </p:cNvGraphicFramePr>
          <p:nvPr>
            <p:extLst>
              <p:ext uri="{D42A27DB-BD31-4B8C-83A1-F6EECF244321}">
                <p14:modId xmlns:p14="http://schemas.microsoft.com/office/powerpoint/2010/main" val="903227701"/>
              </p:ext>
            </p:extLst>
          </p:nvPr>
        </p:nvGraphicFramePr>
        <p:xfrm>
          <a:off x="685800" y="1341438"/>
          <a:ext cx="10820400" cy="4512301"/>
        </p:xfrm>
        <a:graphic>
          <a:graphicData uri="http://schemas.openxmlformats.org/drawingml/2006/table">
            <a:tbl>
              <a:tblPr firstRow="1" bandRow="1">
                <a:tableStyleId>{21E4AEA4-8DFA-4A89-87EB-49C32662AFE0}</a:tableStyleId>
              </a:tblPr>
              <a:tblGrid>
                <a:gridCol w="4764024">
                  <a:extLst>
                    <a:ext uri="{9D8B030D-6E8A-4147-A177-3AD203B41FA5}">
                      <a16:colId xmlns:p14="http://schemas.microsoft.com/office/powerpoint/2010/main" xmlns:p15="http://schemas.microsoft.com/office/powerpoint/2012/main" xmlns:a16="http://schemas.microsoft.com/office/drawing/2014/main" xmlns="" val="1656085804"/>
                    </a:ext>
                  </a:extLst>
                </a:gridCol>
                <a:gridCol w="3803904">
                  <a:extLst>
                    <a:ext uri="{9D8B030D-6E8A-4147-A177-3AD203B41FA5}">
                      <a16:colId xmlns:p14="http://schemas.microsoft.com/office/powerpoint/2010/main" xmlns:p15="http://schemas.microsoft.com/office/powerpoint/2012/main" xmlns:a16="http://schemas.microsoft.com/office/drawing/2014/main" xmlns="" val="1460277437"/>
                    </a:ext>
                  </a:extLst>
                </a:gridCol>
                <a:gridCol w="2252472">
                  <a:extLst>
                    <a:ext uri="{9D8B030D-6E8A-4147-A177-3AD203B41FA5}">
                      <a16:colId xmlns:p14="http://schemas.microsoft.com/office/powerpoint/2010/main" xmlns:p15="http://schemas.microsoft.com/office/powerpoint/2012/main" xmlns:a16="http://schemas.microsoft.com/office/drawing/2014/main" xmlns="" val="4112516505"/>
                    </a:ext>
                  </a:extLst>
                </a:gridCol>
              </a:tblGrid>
              <a:tr h="465191">
                <a:tc>
                  <a:txBody>
                    <a:bodyPr/>
                    <a:lstStyle/>
                    <a:p>
                      <a:r>
                        <a:rPr sz="1800" b="0">
                          <a:latin typeface="+mn-lt"/>
                        </a:rPr>
                        <a:t>Checklistenpunkte</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sz="1800" b="0">
                          <a:latin typeface="+mn-lt"/>
                        </a:rPr>
                        <a:t>Ressourcen</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sz="1800" b="0">
                          <a:latin typeface="+mn-lt"/>
                        </a:rPr>
                        <a:t>Status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extLst>
                  <a:ext uri="{0D108BD9-81ED-4DB2-BD59-A6C34878D82A}">
                    <a16:rowId xmlns:p14="http://schemas.microsoft.com/office/powerpoint/2010/main" xmlns:p15="http://schemas.microsoft.com/office/powerpoint/2012/main" xmlns:a16="http://schemas.microsoft.com/office/drawing/2014/main" xmlns="" val="884880886"/>
                  </a:ext>
                </a:extLst>
              </a:tr>
              <a:tr h="365087">
                <a:tc>
                  <a:txBody>
                    <a:bodyPr/>
                    <a:lstStyle/>
                    <a:p>
                      <a:r>
                        <a:rPr sz="1000">
                          <a:solidFill>
                            <a:schemeClr val="dk1"/>
                          </a:solidFill>
                          <a:latin typeface="+mj-lt"/>
                          <a:ea typeface="+mn-ea"/>
                          <a:cs typeface="+mn-cs"/>
                        </a:rPr>
                        <a:t>Ich habe mein Team auf die neue Richtlinie aufmerksam gemacht.</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4043536590"/>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r>
                        <a:rPr sz="1000">
                          <a:solidFill>
                            <a:schemeClr val="dk1"/>
                          </a:solidFill>
                          <a:latin typeface="+mj-lt"/>
                          <a:ea typeface="+mn-ea"/>
                          <a:cs typeface="+mn-cs"/>
                        </a:rPr>
                        <a:t>Ich habe ein Teammeeting abgehalten, um die Änderungen zu besprechen und die Bedeutung von Videokonferenzen betont. </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991365360"/>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r>
                        <a:rPr sz="1000">
                          <a:solidFill>
                            <a:schemeClr val="dk1"/>
                          </a:solidFill>
                          <a:latin typeface="+mj-lt"/>
                          <a:ea typeface="+mn-ea"/>
                          <a:cs typeface="+mn-cs"/>
                        </a:rPr>
                        <a:t>Ich habe meine Meetings mit Webex neu geplant.</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457898874"/>
                  </a:ext>
                </a:extLst>
              </a:tr>
              <a:tr h="365087">
                <a:tc>
                  <a:txBody>
                    <a:bodyPr/>
                    <a:lstStyle/>
                    <a:p>
                      <a:r>
                        <a:rPr sz="1000">
                          <a:solidFill>
                            <a:schemeClr val="dk1"/>
                          </a:solidFill>
                          <a:latin typeface="+mj-lt"/>
                          <a:ea typeface="+mn-ea"/>
                          <a:cs typeface="+mn-cs"/>
                        </a:rPr>
                        <a:t>Meinem Team ist bewusst, wie wichtig Videokonferenzen sind.</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1367887519"/>
                  </a:ext>
                </a:extLst>
              </a:tr>
              <a:tr h="365087">
                <a:tc>
                  <a:txBody>
                    <a:bodyPr/>
                    <a:lstStyle/>
                    <a:p>
                      <a:r>
                        <a:rPr sz="1000">
                          <a:solidFill>
                            <a:schemeClr val="dk1"/>
                          </a:solidFill>
                          <a:latin typeface="+mj-lt"/>
                          <a:ea typeface="+mn-ea"/>
                          <a:cs typeface="+mn-cs"/>
                        </a:rPr>
                        <a:t>Mein Team weiß, wie es mich erreichen kann. </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2703029251"/>
                  </a:ext>
                </a:extLst>
              </a:tr>
              <a:tr h="365087">
                <a:tc>
                  <a:txBody>
                    <a:bodyPr/>
                    <a:lstStyle/>
                    <a:p>
                      <a:r>
                        <a:rPr sz="1000">
                          <a:solidFill>
                            <a:schemeClr val="dk1"/>
                          </a:solidFill>
                          <a:latin typeface="+mj-lt"/>
                          <a:ea typeface="+mn-ea"/>
                          <a:cs typeface="+mn-cs"/>
                        </a:rPr>
                        <a:t>Die Mitglieder meines Teams wissen, wie sie sich untereinander erreichen können. </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001263574"/>
                  </a:ext>
                </a:extLst>
              </a:tr>
              <a:tr h="365087">
                <a:tc>
                  <a:txBody>
                    <a:bodyPr/>
                    <a:lstStyle/>
                    <a:p>
                      <a:pPr marL="0" marR="0" lvl="0" indent="0" algn="l" rtl="0" eaLnBrk="1" fontAlgn="auto" latinLnBrk="0" hangingPunct="1">
                        <a:lnSpc>
                          <a:spcPct val="100000"/>
                        </a:lnSpc>
                        <a:spcBef>
                          <a:spcPct val="0"/>
                        </a:spcBef>
                        <a:spcAft>
                          <a:spcPct val="0"/>
                        </a:spcAft>
                        <a:buClrTx/>
                        <a:buSzTx/>
                        <a:buFontTx/>
                        <a:buNone/>
                      </a:pPr>
                      <a:r>
                        <a:rPr sz="1000">
                          <a:solidFill>
                            <a:schemeClr val="dk1"/>
                          </a:solidFill>
                          <a:latin typeface="+mj-lt"/>
                          <a:ea typeface="+mn-ea"/>
                          <a:cs typeface="+mn-cs"/>
                        </a:rPr>
                        <a:t>Ich habe meine Meetings mit zwei Teilnehmern in Webex geplant. </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556666207"/>
                  </a:ext>
                </a:extLst>
              </a:tr>
              <a:tr h="365087">
                <a:tc>
                  <a: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en-GB" sz="1000" kern="120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2809558530"/>
                  </a:ext>
                </a:extLst>
              </a:tr>
              <a:tr h="365087">
                <a:tc>
                  <a: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en-GB" sz="1000" kern="120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4082084564"/>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en-GB" sz="1000" kern="120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792040936"/>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en-GB" sz="1000" kern="120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398990548"/>
                  </a:ext>
                </a:extLst>
              </a:tr>
            </a:tbl>
          </a:graphicData>
        </a:graphic>
      </p:graphicFrame>
    </p:spTree>
    <p:extLst>
      <p:ext uri="{BB962C8B-B14F-4D97-AF65-F5344CB8AC3E}">
        <p14:creationId xmlns:p14="http://schemas.microsoft.com/office/powerpoint/2010/main" val="384663017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p14="http://schemas.microsoft.com/office/powerpoint/2010/main" xmlns:p15="http://schemas.microsoft.com/office/powerpoint/2012/main" xmlns:a16="http://schemas.microsoft.com/office/drawing/2014/main" xmlns="" id="{FCC26C31-3BF6-914C-851C-A47913971A6D}"/>
              </a:ext>
            </a:extLst>
          </p:cNvPr>
          <p:cNvSpPr>
            <a:spLocks noGrp="1"/>
          </p:cNvSpPr>
          <p:nvPr>
            <p:ph type="title"/>
          </p:nvPr>
        </p:nvSpPr>
        <p:spPr>
          <a:xfrm>
            <a:off x="685800" y="685801"/>
            <a:ext cx="10515600" cy="835021"/>
          </a:xfrm>
        </p:spPr>
        <p:txBody>
          <a:bodyPr lIns="0" tIns="0" rIns="0" bIns="0">
            <a:normAutofit/>
          </a:bodyPr>
          <a:lstStyle/>
          <a:p>
            <a:r>
              <a:rPr/>
              <a:t>Checkliste für Endbenutzer</a:t>
            </a:r>
            <a:endParaRPr sz="3500">
              <a:solidFill>
                <a:srgbClr val="00BCEB"/>
              </a:solidFill>
              <a:latin typeface="+mn-lt"/>
              <a:ea typeface="+mn-ea"/>
              <a:cs typeface="+mn-cs"/>
            </a:endParaRPr>
          </a:p>
        </p:txBody>
      </p:sp>
      <p:graphicFrame>
        <p:nvGraphicFramePr>
          <p:cNvPr id="30" name="Table 29">
            <a:extLst>
              <a:ext uri="{FF2B5EF4-FFF2-40B4-BE49-F238E27FC236}">
                <a16:creationId xmlns:p14="http://schemas.microsoft.com/office/powerpoint/2010/main" xmlns:p15="http://schemas.microsoft.com/office/powerpoint/2012/main" xmlns:a16="http://schemas.microsoft.com/office/drawing/2014/main" xmlns="" id="{9308F84F-4C35-9142-9ECE-70CF2B2922A4}"/>
              </a:ext>
            </a:extLst>
          </p:cNvPr>
          <p:cNvGraphicFramePr>
            <a:graphicFrameLocks noGrp="1"/>
          </p:cNvGraphicFramePr>
          <p:nvPr>
            <p:extLst>
              <p:ext uri="{D42A27DB-BD31-4B8C-83A1-F6EECF244321}">
                <p14:modId xmlns:p14="http://schemas.microsoft.com/office/powerpoint/2010/main" val="1845201209"/>
              </p:ext>
            </p:extLst>
          </p:nvPr>
        </p:nvGraphicFramePr>
        <p:xfrm>
          <a:off x="685800" y="1341438"/>
          <a:ext cx="10820400" cy="3813280"/>
        </p:xfrm>
        <a:graphic>
          <a:graphicData uri="http://schemas.openxmlformats.org/drawingml/2006/table">
            <a:tbl>
              <a:tblPr firstRow="1" bandRow="1">
                <a:tableStyleId>{21E4AEA4-8DFA-4A89-87EB-49C32662AFE0}</a:tableStyleId>
              </a:tblPr>
              <a:tblGrid>
                <a:gridCol w="5584371">
                  <a:extLst>
                    <a:ext uri="{9D8B030D-6E8A-4147-A177-3AD203B41FA5}">
                      <a16:colId xmlns:p14="http://schemas.microsoft.com/office/powerpoint/2010/main" xmlns:p15="http://schemas.microsoft.com/office/powerpoint/2012/main" xmlns:a16="http://schemas.microsoft.com/office/drawing/2014/main" xmlns="" val="1656085804"/>
                    </a:ext>
                  </a:extLst>
                </a:gridCol>
                <a:gridCol w="2983557">
                  <a:extLst>
                    <a:ext uri="{9D8B030D-6E8A-4147-A177-3AD203B41FA5}">
                      <a16:colId xmlns:p14="http://schemas.microsoft.com/office/powerpoint/2010/main" xmlns:p15="http://schemas.microsoft.com/office/powerpoint/2012/main" xmlns:a16="http://schemas.microsoft.com/office/drawing/2014/main" xmlns="" val="1460277437"/>
                    </a:ext>
                  </a:extLst>
                </a:gridCol>
                <a:gridCol w="2252472">
                  <a:extLst>
                    <a:ext uri="{9D8B030D-6E8A-4147-A177-3AD203B41FA5}">
                      <a16:colId xmlns:p14="http://schemas.microsoft.com/office/powerpoint/2010/main" xmlns:p15="http://schemas.microsoft.com/office/powerpoint/2012/main" xmlns:a16="http://schemas.microsoft.com/office/drawing/2014/main" xmlns="" val="4112516505"/>
                    </a:ext>
                  </a:extLst>
                </a:gridCol>
              </a:tblGrid>
              <a:tr h="465191">
                <a:tc>
                  <a:txBody>
                    <a:bodyPr/>
                    <a:lstStyle/>
                    <a:p>
                      <a:r>
                        <a:rPr sz="1800" b="0" dirty="0" err="1">
                          <a:latin typeface="+mn-lt"/>
                        </a:rPr>
                        <a:t>Checklistenpunkte</a:t>
                      </a:r>
                      <a:endParaRPr sz="1800" b="0" dirty="0">
                        <a:latin typeface="+mn-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sz="1800" b="0">
                          <a:latin typeface="+mn-lt"/>
                        </a:rPr>
                        <a:t>Ressourcen</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sz="1800" b="0">
                          <a:latin typeface="+mn-lt"/>
                        </a:rPr>
                        <a:t>Status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extLst>
                  <a:ext uri="{0D108BD9-81ED-4DB2-BD59-A6C34878D82A}">
                    <a16:rowId xmlns:p14="http://schemas.microsoft.com/office/powerpoint/2010/main" xmlns:p15="http://schemas.microsoft.com/office/powerpoint/2012/main" xmlns:a16="http://schemas.microsoft.com/office/drawing/2014/main" xmlns="" val="884880886"/>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r>
                        <a:rPr sz="1000">
                          <a:solidFill>
                            <a:schemeClr val="dk1"/>
                          </a:solidFill>
                          <a:latin typeface="+mj-lt"/>
                          <a:ea typeface="+mn-ea"/>
                          <a:cs typeface="+mn-cs"/>
                        </a:rPr>
                        <a:t>Ich habe meine Meetings mit Webex neu geplant.</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457898874"/>
                  </a:ext>
                </a:extLst>
              </a:tr>
              <a:tr h="365087">
                <a:tc>
                  <a:txBody>
                    <a:bodyPr/>
                    <a:lstStyle/>
                    <a:p>
                      <a:r>
                        <a:rPr sz="1000">
                          <a:solidFill>
                            <a:schemeClr val="dk1"/>
                          </a:solidFill>
                          <a:latin typeface="+mj-lt"/>
                          <a:ea typeface="+mn-ea"/>
                          <a:cs typeface="+mn-cs"/>
                        </a:rPr>
                        <a:t>Ich habe an einem Kurs zu Webex teilgenommen/bin mit der Nutzung von Webex vertraut.</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r>
                        <a:rPr sz="1000" b="0" i="0" u="none" strike="noStrike">
                          <a:solidFill>
                            <a:schemeClr val="dk1"/>
                          </a:solidFill>
                          <a:effectLst/>
                          <a:latin typeface="+mj-lt"/>
                          <a:ea typeface="+mn-ea"/>
                          <a:cs typeface="+mn-cs"/>
                        </a:rPr>
                        <a:t>http://cs.co/onlineclasses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1367887519"/>
                  </a:ext>
                </a:extLst>
              </a:tr>
              <a:tr h="365087">
                <a:tc>
                  <a:txBody>
                    <a:bodyPr/>
                    <a:lstStyle/>
                    <a:p>
                      <a:r>
                        <a:rPr sz="1000">
                          <a:solidFill>
                            <a:schemeClr val="dk1"/>
                          </a:solidFill>
                          <a:latin typeface="+mj-lt"/>
                          <a:ea typeface="+mn-ea"/>
                          <a:cs typeface="+mn-cs"/>
                        </a:rPr>
                        <a:t>Ich weiß, wie ich meine täglichen Aufgaben außerhalb des Büros mit Webex verwalten kann.</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2703029251"/>
                  </a:ext>
                </a:extLst>
              </a:tr>
              <a:tr h="365087">
                <a:tc>
                  <a:txBody>
                    <a:bodyPr/>
                    <a:lstStyle/>
                    <a:p>
                      <a:r>
                        <a:rPr sz="1000" dirty="0" err="1">
                          <a:solidFill>
                            <a:schemeClr val="dk1"/>
                          </a:solidFill>
                          <a:latin typeface="+mj-lt"/>
                          <a:ea typeface="+mn-ea"/>
                          <a:cs typeface="+mn-cs"/>
                        </a:rPr>
                        <a:t>Ich</a:t>
                      </a:r>
                      <a:r>
                        <a:rPr sz="1000" dirty="0">
                          <a:solidFill>
                            <a:schemeClr val="dk1"/>
                          </a:solidFill>
                          <a:latin typeface="+mj-lt"/>
                          <a:ea typeface="+mn-ea"/>
                          <a:cs typeface="+mn-cs"/>
                        </a:rPr>
                        <a:t> </a:t>
                      </a:r>
                      <a:r>
                        <a:rPr sz="1000" dirty="0" err="1">
                          <a:solidFill>
                            <a:schemeClr val="dk1"/>
                          </a:solidFill>
                          <a:latin typeface="+mj-lt"/>
                          <a:ea typeface="+mn-ea"/>
                          <a:cs typeface="+mn-cs"/>
                        </a:rPr>
                        <a:t>habe</a:t>
                      </a:r>
                      <a:r>
                        <a:rPr sz="1000" dirty="0">
                          <a:solidFill>
                            <a:schemeClr val="dk1"/>
                          </a:solidFill>
                          <a:latin typeface="+mj-lt"/>
                          <a:ea typeface="+mn-ea"/>
                          <a:cs typeface="+mn-cs"/>
                        </a:rPr>
                        <a:t> </a:t>
                      </a:r>
                      <a:r>
                        <a:rPr sz="1000" dirty="0" err="1">
                          <a:solidFill>
                            <a:schemeClr val="dk1"/>
                          </a:solidFill>
                          <a:latin typeface="+mj-lt"/>
                          <a:ea typeface="+mn-ea"/>
                          <a:cs typeface="+mn-cs"/>
                        </a:rPr>
                        <a:t>Webex</a:t>
                      </a:r>
                      <a:r>
                        <a:rPr sz="1000" dirty="0">
                          <a:solidFill>
                            <a:schemeClr val="dk1"/>
                          </a:solidFill>
                          <a:latin typeface="+mj-lt"/>
                          <a:ea typeface="+mn-ea"/>
                          <a:cs typeface="+mn-cs"/>
                        </a:rPr>
                        <a:t> Teams-</a:t>
                      </a:r>
                      <a:r>
                        <a:rPr sz="1000" dirty="0" err="1">
                          <a:solidFill>
                            <a:schemeClr val="dk1"/>
                          </a:solidFill>
                          <a:latin typeface="+mj-lt"/>
                          <a:ea typeface="+mn-ea"/>
                          <a:cs typeface="+mn-cs"/>
                        </a:rPr>
                        <a:t>Bereiche</a:t>
                      </a:r>
                      <a:r>
                        <a:rPr sz="1000" dirty="0">
                          <a:solidFill>
                            <a:schemeClr val="dk1"/>
                          </a:solidFill>
                          <a:latin typeface="+mj-lt"/>
                          <a:ea typeface="+mn-ea"/>
                          <a:cs typeface="+mn-cs"/>
                        </a:rPr>
                        <a:t>, in </a:t>
                      </a:r>
                      <a:r>
                        <a:rPr sz="1000" dirty="0" err="1">
                          <a:solidFill>
                            <a:schemeClr val="dk1"/>
                          </a:solidFill>
                          <a:latin typeface="+mj-lt"/>
                          <a:ea typeface="+mn-ea"/>
                          <a:cs typeface="+mn-cs"/>
                        </a:rPr>
                        <a:t>denen</a:t>
                      </a:r>
                      <a:r>
                        <a:rPr sz="1000" dirty="0">
                          <a:solidFill>
                            <a:schemeClr val="dk1"/>
                          </a:solidFill>
                          <a:latin typeface="+mj-lt"/>
                          <a:ea typeface="+mn-ea"/>
                          <a:cs typeface="+mn-cs"/>
                        </a:rPr>
                        <a:t> </a:t>
                      </a:r>
                      <a:r>
                        <a:rPr sz="1000" dirty="0" err="1">
                          <a:solidFill>
                            <a:schemeClr val="dk1"/>
                          </a:solidFill>
                          <a:latin typeface="+mj-lt"/>
                          <a:ea typeface="+mn-ea"/>
                          <a:cs typeface="+mn-cs"/>
                        </a:rPr>
                        <a:t>ich</a:t>
                      </a:r>
                      <a:r>
                        <a:rPr sz="1000" dirty="0">
                          <a:solidFill>
                            <a:schemeClr val="dk1"/>
                          </a:solidFill>
                          <a:latin typeface="+mj-lt"/>
                          <a:ea typeface="+mn-ea"/>
                          <a:cs typeface="+mn-cs"/>
                        </a:rPr>
                        <a:t> </a:t>
                      </a:r>
                      <a:r>
                        <a:rPr sz="1000" dirty="0" err="1">
                          <a:solidFill>
                            <a:schemeClr val="dk1"/>
                          </a:solidFill>
                          <a:latin typeface="+mj-lt"/>
                          <a:ea typeface="+mn-ea"/>
                          <a:cs typeface="+mn-cs"/>
                        </a:rPr>
                        <a:t>meine</a:t>
                      </a:r>
                      <a:r>
                        <a:rPr sz="1000" dirty="0">
                          <a:solidFill>
                            <a:schemeClr val="dk1"/>
                          </a:solidFill>
                          <a:latin typeface="+mj-lt"/>
                          <a:ea typeface="+mn-ea"/>
                          <a:cs typeface="+mn-cs"/>
                        </a:rPr>
                        <a:t> Teams und </a:t>
                      </a:r>
                      <a:r>
                        <a:rPr sz="1000" dirty="0" err="1">
                          <a:solidFill>
                            <a:schemeClr val="dk1"/>
                          </a:solidFill>
                          <a:latin typeface="+mj-lt"/>
                          <a:ea typeface="+mn-ea"/>
                          <a:cs typeface="+mn-cs"/>
                        </a:rPr>
                        <a:t>andere</a:t>
                      </a:r>
                      <a:r>
                        <a:rPr sz="1000" dirty="0">
                          <a:solidFill>
                            <a:schemeClr val="dk1"/>
                          </a:solidFill>
                          <a:latin typeface="+mj-lt"/>
                          <a:ea typeface="+mn-ea"/>
                          <a:cs typeface="+mn-cs"/>
                        </a:rPr>
                        <a:t> </a:t>
                      </a:r>
                      <a:r>
                        <a:rPr sz="1000" dirty="0" err="1">
                          <a:solidFill>
                            <a:schemeClr val="dk1"/>
                          </a:solidFill>
                          <a:latin typeface="+mj-lt"/>
                          <a:ea typeface="+mn-ea"/>
                          <a:cs typeface="+mn-cs"/>
                        </a:rPr>
                        <a:t>Personen</a:t>
                      </a:r>
                      <a:r>
                        <a:rPr sz="1000" dirty="0">
                          <a:solidFill>
                            <a:schemeClr val="dk1"/>
                          </a:solidFill>
                          <a:latin typeface="+mj-lt"/>
                          <a:ea typeface="+mn-ea"/>
                          <a:cs typeface="+mn-cs"/>
                        </a:rPr>
                        <a:t> </a:t>
                      </a:r>
                      <a:r>
                        <a:rPr sz="1000" dirty="0" err="1">
                          <a:solidFill>
                            <a:schemeClr val="dk1"/>
                          </a:solidFill>
                          <a:latin typeface="+mj-lt"/>
                          <a:ea typeface="+mn-ea"/>
                          <a:cs typeface="+mn-cs"/>
                        </a:rPr>
                        <a:t>kontaktieren</a:t>
                      </a:r>
                      <a:r>
                        <a:rPr sz="1000" dirty="0">
                          <a:solidFill>
                            <a:schemeClr val="dk1"/>
                          </a:solidFill>
                          <a:latin typeface="+mj-lt"/>
                          <a:ea typeface="+mn-ea"/>
                          <a:cs typeface="+mn-cs"/>
                        </a:rPr>
                        <a:t> </a:t>
                      </a:r>
                      <a:r>
                        <a:rPr sz="1000" dirty="0" err="1">
                          <a:solidFill>
                            <a:schemeClr val="dk1"/>
                          </a:solidFill>
                          <a:latin typeface="+mj-lt"/>
                          <a:ea typeface="+mn-ea"/>
                          <a:cs typeface="+mn-cs"/>
                        </a:rPr>
                        <a:t>kann</a:t>
                      </a:r>
                      <a:r>
                        <a:rPr sz="1000" dirty="0">
                          <a:solidFill>
                            <a:schemeClr val="dk1"/>
                          </a:solidFill>
                          <a:latin typeface="+mj-lt"/>
                          <a:ea typeface="+mn-ea"/>
                          <a:cs typeface="+mn-cs"/>
                        </a:rPr>
                        <a:t>, </a:t>
                      </a:r>
                      <a:r>
                        <a:rPr sz="1000" dirty="0" smtClean="0">
                          <a:solidFill>
                            <a:schemeClr val="dk1"/>
                          </a:solidFill>
                          <a:latin typeface="+mj-lt"/>
                          <a:ea typeface="+mn-ea"/>
                          <a:cs typeface="+mn-cs"/>
                        </a:rPr>
                        <a:t>die</a:t>
                      </a:r>
                      <a:r>
                        <a:rPr lang="en-US" sz="1000" dirty="0" smtClean="0">
                          <a:solidFill>
                            <a:schemeClr val="dk1"/>
                          </a:solidFill>
                          <a:latin typeface="+mj-lt"/>
                          <a:ea typeface="+mn-ea"/>
                          <a:cs typeface="+mn-cs"/>
                        </a:rPr>
                        <a:t> </a:t>
                      </a:r>
                      <a:r>
                        <a:rPr sz="1000" dirty="0" err="1" smtClean="0">
                          <a:solidFill>
                            <a:schemeClr val="dk1"/>
                          </a:solidFill>
                          <a:latin typeface="+mj-lt"/>
                          <a:ea typeface="+mn-ea"/>
                          <a:cs typeface="+mn-cs"/>
                        </a:rPr>
                        <a:t>ich</a:t>
                      </a:r>
                      <a:r>
                        <a:rPr sz="1000" dirty="0" smtClean="0">
                          <a:solidFill>
                            <a:schemeClr val="dk1"/>
                          </a:solidFill>
                          <a:latin typeface="+mj-lt"/>
                          <a:ea typeface="+mn-ea"/>
                          <a:cs typeface="+mn-cs"/>
                        </a:rPr>
                        <a:t> </a:t>
                      </a:r>
                      <a:r>
                        <a:rPr sz="1000" dirty="0" err="1">
                          <a:solidFill>
                            <a:schemeClr val="dk1"/>
                          </a:solidFill>
                          <a:latin typeface="+mj-lt"/>
                          <a:ea typeface="+mn-ea"/>
                          <a:cs typeface="+mn-cs"/>
                        </a:rPr>
                        <a:t>erreichen</a:t>
                      </a:r>
                      <a:r>
                        <a:rPr sz="1000" dirty="0">
                          <a:solidFill>
                            <a:schemeClr val="dk1"/>
                          </a:solidFill>
                          <a:latin typeface="+mj-lt"/>
                          <a:ea typeface="+mn-ea"/>
                          <a:cs typeface="+mn-cs"/>
                        </a:rPr>
                        <a:t> muss.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001263574"/>
                  </a:ext>
                </a:extLst>
              </a:tr>
              <a:tr h="365087">
                <a:tc>
                  <a:txBody>
                    <a:bodyPr/>
                    <a:lstStyle/>
                    <a:p>
                      <a:pPr marL="0" marR="0" lvl="0" indent="0" algn="l" rtl="0" eaLnBrk="1" fontAlgn="auto" latinLnBrk="0" hangingPunct="1">
                        <a:lnSpc>
                          <a:spcPct val="100000"/>
                        </a:lnSpc>
                        <a:spcBef>
                          <a:spcPct val="0"/>
                        </a:spcBef>
                        <a:spcAft>
                          <a:spcPct val="0"/>
                        </a:spcAft>
                        <a:buClrTx/>
                        <a:buSzTx/>
                        <a:buFontTx/>
                        <a:buNone/>
                      </a:pPr>
                      <a:r>
                        <a:rPr sz="1000">
                          <a:solidFill>
                            <a:schemeClr val="dk1"/>
                          </a:solidFill>
                          <a:latin typeface="+mj-lt"/>
                          <a:ea typeface="+mn-ea"/>
                          <a:cs typeface="+mn-cs"/>
                        </a:rPr>
                        <a:t>Ich verfüge über jegliche Ausstattung, die ich zum Einrichten meines Homeoffice benötige (z. B Headset, Laptop, Tastatur, Maus, Ladekabel).</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556666207"/>
                  </a:ext>
                </a:extLst>
              </a:tr>
              <a:tr h="365087">
                <a:tc>
                  <a: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en-GB" sz="1000" kern="120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2809558530"/>
                  </a:ext>
                </a:extLst>
              </a:tr>
              <a:tr h="365087">
                <a:tc>
                  <a: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lang="en-GB" sz="1000" kern="120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4082084564"/>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en-GB" sz="1000" kern="120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792040936"/>
                  </a:ext>
                </a:extLst>
              </a:tr>
              <a:tr h="365087">
                <a:tc>
                  <a:txBody>
                    <a:bodyPr/>
                    <a:lstStyle/>
                    <a:p>
                      <a:pPr marL="0" marR="0" indent="0" algn="l" defTabSz="914400" rtl="0" eaLnBrk="1" fontAlgn="auto" latinLnBrk="0" hangingPunct="1">
                        <a:lnSpc>
                          <a:spcPct val="100000"/>
                        </a:lnSpc>
                        <a:spcBef>
                          <a:spcPct val="0"/>
                        </a:spcBef>
                        <a:spcAft>
                          <a:spcPct val="0"/>
                        </a:spcAft>
                        <a:buClrTx/>
                        <a:buSzTx/>
                        <a:buFontTx/>
                        <a:buNone/>
                        <a:defRPr/>
                      </a:pPr>
                      <a:endParaRPr lang="en-GB" sz="1000" kern="120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398990548"/>
                  </a:ext>
                </a:extLst>
              </a:tr>
            </a:tbl>
          </a:graphicData>
        </a:graphic>
      </p:graphicFrame>
    </p:spTree>
    <p:extLst>
      <p:ext uri="{BB962C8B-B14F-4D97-AF65-F5344CB8AC3E}">
        <p14:creationId xmlns:p14="http://schemas.microsoft.com/office/powerpoint/2010/main" val="153649399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Calibri"/>
              <a:ea typeface="Arial"/>
              <a:cs typeface="Arial"/>
            </a:endParaRPr>
          </a:p>
        </p:txBody>
      </p:sp>
      <p:sp>
        <p:nvSpPr>
          <p:cNvPr id="8" name="Freeform 7"/>
          <p:cNvSpPr>
            <a:spLocks noChangeAspect="1" noEditPoints="1"/>
          </p:cNvSpPr>
          <p:nvPr/>
        </p:nvSpPr>
        <p:spPr bwMode="auto">
          <a:xfrm>
            <a:off x="4448336" y="2553677"/>
            <a:ext cx="3295329" cy="1750647"/>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en-US"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109730075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a:off x="3472477" y="1665288"/>
            <a:ext cx="6700223" cy="4430712"/>
          </a:xfrm>
          <a:prstGeom prst="roundRect">
            <a:avLst>
              <a:gd name="adj" fmla="val 5618"/>
            </a:avLst>
          </a:prstGeom>
          <a:solidFill>
            <a:schemeClr val="accent4"/>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ln w="22225">
                <a:solidFill>
                  <a:schemeClr val="accent2"/>
                </a:solidFill>
                <a:prstDash val="solid"/>
              </a:ln>
              <a:solidFill>
                <a:schemeClr val="accent2">
                  <a:lumMod val="40000"/>
                  <a:lumOff val="60000"/>
                </a:schemeClr>
              </a:solidFill>
            </a:endParaRPr>
          </a:p>
        </p:txBody>
      </p:sp>
      <p:sp>
        <p:nvSpPr>
          <p:cNvPr id="15" name="Title 1">
            <a:extLst>
              <a:ext uri="{FF2B5EF4-FFF2-40B4-BE49-F238E27FC236}">
                <a16:creationId xmlns:p14="http://schemas.microsoft.com/office/powerpoint/2010/main" xmlns:p15="http://schemas.microsoft.com/office/powerpoint/2012/main" xmlns:a16="http://schemas.microsoft.com/office/drawing/2014/main" xmlns="" id="{6C2AF97E-813B-6240-BFAF-5433CE6B3E73}"/>
              </a:ext>
            </a:extLst>
          </p:cNvPr>
          <p:cNvSpPr txBox="1"/>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de-DE" sz="3600" smtClean="0"/>
              <a:t>Verstehen Sie Ihre Zielgruppe</a:t>
            </a:r>
            <a:endParaRPr lang="de-DE" sz="3600"/>
          </a:p>
        </p:txBody>
      </p:sp>
      <p:sp>
        <p:nvSpPr>
          <p:cNvPr id="26" name="TextBox 25">
            <a:extLst>
              <a:ext uri="{FF2B5EF4-FFF2-40B4-BE49-F238E27FC236}">
                <a16:creationId xmlns:p14="http://schemas.microsoft.com/office/powerpoint/2010/main" xmlns:p15="http://schemas.microsoft.com/office/powerpoint/2012/main" xmlns:a16="http://schemas.microsoft.com/office/drawing/2014/main" xmlns="" id="{0A726121-6451-4D4E-A7C7-BDFE58F6432B}"/>
              </a:ext>
            </a:extLst>
          </p:cNvPr>
          <p:cNvSpPr txBox="1"/>
          <p:nvPr/>
        </p:nvSpPr>
        <p:spPr>
          <a:xfrm>
            <a:off x="3733800" y="1905000"/>
            <a:ext cx="6438900" cy="3539430"/>
          </a:xfrm>
          <a:prstGeom prst="rect">
            <a:avLst/>
          </a:prstGeom>
          <a:noFill/>
        </p:spPr>
        <p:txBody>
          <a:bodyPr wrap="square" rtlCol="0" anchor="t">
            <a:spAutoFit/>
          </a:bodyPr>
          <a:lstStyle/>
          <a:p>
            <a:r>
              <a:rPr lang="de-DE" sz="2800" b="1" dirty="0" smtClean="0">
                <a:solidFill>
                  <a:schemeClr val="bg1"/>
                </a:solidFill>
              </a:rPr>
              <a:t>Fragen, über die man </a:t>
            </a:r>
            <a:br>
              <a:rPr lang="de-DE" sz="2800" b="1" dirty="0" smtClean="0">
                <a:solidFill>
                  <a:schemeClr val="bg1"/>
                </a:solidFill>
              </a:rPr>
            </a:br>
            <a:r>
              <a:rPr lang="de-DE" sz="2800" b="1" dirty="0" smtClean="0">
                <a:solidFill>
                  <a:schemeClr val="bg1"/>
                </a:solidFill>
              </a:rPr>
              <a:t>nachdenken sollte</a:t>
            </a:r>
          </a:p>
          <a:p>
            <a:endParaRPr lang="de-DE" b="1" dirty="0" smtClean="0">
              <a:latin typeface="+mj-lt"/>
            </a:endParaRPr>
          </a:p>
          <a:p>
            <a:endParaRPr lang="de-DE" b="1" dirty="0" smtClean="0">
              <a:solidFill>
                <a:srgbClr val="000000"/>
              </a:solidFill>
              <a:latin typeface="Calibri Light"/>
              <a:cs typeface="Calibri Light" panose="020F0302020204030204"/>
            </a:endParaRPr>
          </a:p>
          <a:p>
            <a:pPr>
              <a:spcAft>
                <a:spcPts val="2400"/>
              </a:spcAft>
            </a:pPr>
            <a:r>
              <a:rPr lang="de-DE" b="1" dirty="0" smtClean="0">
                <a:solidFill>
                  <a:schemeClr val="bg1"/>
                </a:solidFill>
              </a:rPr>
              <a:t>1</a:t>
            </a:r>
            <a:r>
              <a:rPr lang="de-DE" b="1" dirty="0" smtClean="0">
                <a:solidFill>
                  <a:schemeClr val="bg1"/>
                </a:solidFill>
              </a:rPr>
              <a:t>. </a:t>
            </a:r>
            <a:r>
              <a:rPr lang="de-DE" dirty="0" smtClean="0">
                <a:solidFill>
                  <a:schemeClr val="bg1"/>
                </a:solidFill>
                <a:latin typeface="+mj-lt"/>
              </a:rPr>
              <a:t>An </a:t>
            </a:r>
            <a:r>
              <a:rPr lang="de-DE" dirty="0" smtClean="0">
                <a:solidFill>
                  <a:schemeClr val="bg1"/>
                </a:solidFill>
                <a:latin typeface="+mj-lt"/>
              </a:rPr>
              <a:t>wen richtet sich die Kommunikation?</a:t>
            </a:r>
          </a:p>
          <a:p>
            <a:pPr>
              <a:spcAft>
                <a:spcPts val="2400"/>
              </a:spcAft>
            </a:pPr>
            <a:r>
              <a:rPr lang="de-DE" b="1" dirty="0" smtClean="0">
                <a:solidFill>
                  <a:schemeClr val="bg1"/>
                </a:solidFill>
              </a:rPr>
              <a:t>2</a:t>
            </a:r>
            <a:r>
              <a:rPr lang="de-DE" b="1" dirty="0" smtClean="0">
                <a:solidFill>
                  <a:schemeClr val="bg1"/>
                </a:solidFill>
              </a:rPr>
              <a:t>. </a:t>
            </a:r>
            <a:r>
              <a:rPr lang="de-DE" dirty="0" smtClean="0">
                <a:solidFill>
                  <a:schemeClr val="bg1"/>
                </a:solidFill>
                <a:latin typeface="+mj-lt"/>
              </a:rPr>
              <a:t>Wie </a:t>
            </a:r>
            <a:r>
              <a:rPr lang="de-DE" dirty="0" smtClean="0">
                <a:solidFill>
                  <a:schemeClr val="bg1"/>
                </a:solidFill>
                <a:latin typeface="+mj-lt"/>
              </a:rPr>
              <a:t>sieht deren aktuelle Arbeitsumgebung aus?</a:t>
            </a:r>
          </a:p>
          <a:p>
            <a:pPr>
              <a:spcAft>
                <a:spcPts val="2400"/>
              </a:spcAft>
            </a:pPr>
            <a:r>
              <a:rPr lang="de-DE" b="1" dirty="0" smtClean="0">
                <a:solidFill>
                  <a:schemeClr val="bg1"/>
                </a:solidFill>
              </a:rPr>
              <a:t>3</a:t>
            </a:r>
            <a:r>
              <a:rPr lang="de-DE" b="1" dirty="0" smtClean="0">
                <a:solidFill>
                  <a:schemeClr val="bg1"/>
                </a:solidFill>
              </a:rPr>
              <a:t>. </a:t>
            </a:r>
            <a:r>
              <a:rPr lang="de-DE" dirty="0" smtClean="0">
                <a:solidFill>
                  <a:schemeClr val="bg1"/>
                </a:solidFill>
                <a:latin typeface="+mj-lt"/>
              </a:rPr>
              <a:t>Wie </a:t>
            </a:r>
            <a:r>
              <a:rPr lang="de-DE" dirty="0" smtClean="0">
                <a:solidFill>
                  <a:schemeClr val="bg1"/>
                </a:solidFill>
                <a:latin typeface="+mj-lt"/>
              </a:rPr>
              <a:t>werden sich die Änderungen auf sie auswirken?</a:t>
            </a:r>
          </a:p>
          <a:p>
            <a:pPr>
              <a:spcAft>
                <a:spcPts val="2400"/>
              </a:spcAft>
            </a:pPr>
            <a:r>
              <a:rPr lang="de-DE" b="1" dirty="0" smtClean="0">
                <a:solidFill>
                  <a:schemeClr val="bg1"/>
                </a:solidFill>
              </a:rPr>
              <a:t>4. </a:t>
            </a:r>
            <a:r>
              <a:rPr lang="de-DE" dirty="0" smtClean="0">
                <a:solidFill>
                  <a:schemeClr val="bg1"/>
                </a:solidFill>
                <a:latin typeface="+mj-lt"/>
              </a:rPr>
              <a:t>Über </a:t>
            </a:r>
            <a:r>
              <a:rPr lang="de-DE" dirty="0">
                <a:solidFill>
                  <a:schemeClr val="bg1"/>
                </a:solidFill>
                <a:latin typeface="+mj-lt"/>
              </a:rPr>
              <a:t>welche wichtigen Punkte müssen sie informiert werden?</a:t>
            </a:r>
            <a:endParaRPr lang="de-DE" dirty="0">
              <a:solidFill>
                <a:schemeClr val="bg1"/>
              </a:solidFill>
              <a:latin typeface="+mj-lt"/>
            </a:endParaRPr>
          </a:p>
        </p:txBody>
      </p:sp>
      <p:sp>
        <p:nvSpPr>
          <p:cNvPr id="27" name="TextBox 26">
            <a:extLst>
              <a:ext uri="{FF2B5EF4-FFF2-40B4-BE49-F238E27FC236}">
                <a16:creationId xmlns:p14="http://schemas.microsoft.com/office/powerpoint/2010/main" xmlns:p15="http://schemas.microsoft.com/office/powerpoint/2012/main" xmlns:a16="http://schemas.microsoft.com/office/drawing/2014/main" xmlns="" id="{E68C3DD2-F458-4944-9B58-F9BA74608D71}"/>
              </a:ext>
            </a:extLst>
          </p:cNvPr>
          <p:cNvSpPr txBox="1"/>
          <p:nvPr/>
        </p:nvSpPr>
        <p:spPr>
          <a:xfrm>
            <a:off x="685800" y="2041784"/>
            <a:ext cx="2514600" cy="3081559"/>
          </a:xfrm>
          <a:prstGeom prst="rect">
            <a:avLst/>
          </a:prstGeom>
          <a:noFill/>
        </p:spPr>
        <p:txBody>
          <a:bodyPr wrap="square" lIns="0" tIns="0" rIns="0" bIns="0" rtlCol="0" anchor="t">
            <a:spAutoFit/>
          </a:bodyPr>
          <a:lstStyle/>
          <a:p>
            <a:pPr>
              <a:spcAft>
                <a:spcPts val="1200"/>
              </a:spcAft>
            </a:pPr>
            <a:r>
              <a:rPr lang="de-DE" sz="1200" dirty="0" smtClean="0">
                <a:latin typeface="+mj-lt"/>
              </a:rPr>
              <a:t>Es ist wichtig, sich zu überlegen, wie unterschiedliche Botschaften bei den Empfängern ankommen. Nur so können Sie Kommunikationsformen entwickeln, die Ihre Teams wirkungsvoll unterstützen.</a:t>
            </a:r>
            <a:endParaRPr lang="de-DE" dirty="0" smtClean="0"/>
          </a:p>
          <a:p>
            <a:pPr>
              <a:spcAft>
                <a:spcPts val="1200"/>
              </a:spcAft>
            </a:pPr>
            <a:r>
              <a:rPr lang="de-DE" sz="1200" dirty="0" smtClean="0">
                <a:latin typeface="+mj-lt"/>
                <a:cs typeface="Calibri Light" panose="020F0302020204030204"/>
              </a:rPr>
              <a:t>Dabei spielt die Berücksichtigung der Aufgaben Ihrer Mitarbeiter/Teams eine entscheidende Rolle. Sind es Ihre Mitarbeiter beispielsweise gewohnt, von einem Remote-Arbeitsplatz aus zu arbeiten? Oder ist es für sie jetzt das erste Mal? Bearbeiten Sie die bereitgestellten E-Mail-Nachrichten und passen Sie sie an die Anforderungen Ihres Teams an.</a:t>
            </a:r>
            <a:endParaRPr lang="de-DE" sz="1200" dirty="0">
              <a:latin typeface="+mj-lt"/>
            </a:endParaRPr>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grpSp>
        <p:nvGrpSpPr>
          <p:cNvPr id="20" name="Group 19"/>
          <p:cNvGrpSpPr/>
          <p:nvPr/>
        </p:nvGrpSpPr>
        <p:grpSpPr>
          <a:xfrm>
            <a:off x="3772802" y="3213624"/>
            <a:ext cx="6095098" cy="2315115"/>
            <a:chOff x="3810000" y="2590800"/>
            <a:chExt cx="5638800" cy="2499300"/>
          </a:xfrm>
        </p:grpSpPr>
        <p:cxnSp>
          <p:nvCxnSpPr>
            <p:cNvPr id="35" name="Straight Connector 34"/>
            <p:cNvCxnSpPr/>
            <p:nvPr/>
          </p:nvCxnSpPr>
          <p:spPr>
            <a:xfrm>
              <a:off x="3810000" y="259080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810000" y="3215625"/>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810000" y="3840451"/>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810000" y="4465276"/>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810000" y="509010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pic>
        <p:nvPicPr>
          <p:cNvPr id="46" name="Picture 45">
            <a:extLst>
              <a:ext uri="{FF2B5EF4-FFF2-40B4-BE49-F238E27FC236}">
                <a16:creationId xmlns:p14="http://schemas.microsoft.com/office/powerpoint/2010/main" xmlns:p15="http://schemas.microsoft.com/office/powerpoint/2012/main" xmlns:a16="http://schemas.microsoft.com/office/drawing/2014/main" xmlns="" id="{6A9CFBD8-B347-4EC9-9134-C6DCA2ED2E2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04300" y="1089767"/>
            <a:ext cx="2331348" cy="2331348"/>
          </a:xfrm>
          <a:prstGeom prst="rect">
            <a:avLst/>
          </a:prstGeom>
        </p:spPr>
      </p:pic>
    </p:spTree>
    <p:extLst>
      <p:ext uri="{BB962C8B-B14F-4D97-AF65-F5344CB8AC3E}">
        <p14:creationId xmlns:p14="http://schemas.microsoft.com/office/powerpoint/2010/main" val="149230235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p14="http://schemas.microsoft.com/office/powerpoint/2010/main" xmlns:p15="http://schemas.microsoft.com/office/powerpoint/2012/main" xmlns:a16="http://schemas.microsoft.com/office/drawing/2014/main" xmlns="" id="{6C2AF97E-813B-6240-BFAF-5433CE6B3E73}"/>
              </a:ext>
            </a:extLst>
          </p:cNvPr>
          <p:cNvSpPr txBox="1"/>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de-DE" sz="3600" smtClean="0"/>
              <a:t>Kommunikationskanäle</a:t>
            </a:r>
            <a:endParaRPr lang="de-DE" sz="3600"/>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sp>
        <p:nvSpPr>
          <p:cNvPr id="16" name="TextBox 15">
            <a:extLst>
              <a:ext uri="{FF2B5EF4-FFF2-40B4-BE49-F238E27FC236}">
                <a16:creationId xmlns:p14="http://schemas.microsoft.com/office/powerpoint/2010/main" xmlns:p15="http://schemas.microsoft.com/office/powerpoint/2012/main" xmlns:a16="http://schemas.microsoft.com/office/drawing/2014/main" xmlns="" id="{E68C3DD2-F458-4944-9B58-F9BA74608D71}"/>
              </a:ext>
            </a:extLst>
          </p:cNvPr>
          <p:cNvSpPr txBox="1"/>
          <p:nvPr/>
        </p:nvSpPr>
        <p:spPr>
          <a:xfrm>
            <a:off x="706340" y="2024063"/>
            <a:ext cx="2290859" cy="3139321"/>
          </a:xfrm>
          <a:prstGeom prst="rect">
            <a:avLst/>
          </a:prstGeom>
          <a:noFill/>
        </p:spPr>
        <p:txBody>
          <a:bodyPr wrap="square" lIns="0" tIns="0" rIns="0" bIns="0" rtlCol="0" anchor="t">
            <a:spAutoFit/>
          </a:bodyPr>
          <a:lstStyle/>
          <a:p>
            <a:r>
              <a:rPr lang="de-DE" sz="1200" dirty="0" smtClean="0">
                <a:latin typeface="+mj-lt"/>
              </a:rPr>
              <a:t>E-Mails sind häufig die meistgenutzte Kommunikationsform – aber Ihnen stehen auch andere Kanäle zur Verfügung. Wenn Sie Ihre Botschaft wiederholen, werden die wichtigsten Informationen genau dann und an dem Ort bereitgestellt, wenn bzw. an dem Ihre Teams sie brauchen.</a:t>
            </a:r>
          </a:p>
          <a:p>
            <a:endParaRPr lang="de-DE" sz="1200" dirty="0" smtClean="0">
              <a:latin typeface="+mj-lt"/>
            </a:endParaRPr>
          </a:p>
          <a:p>
            <a:r>
              <a:rPr lang="de-DE" sz="1200" dirty="0" smtClean="0">
                <a:latin typeface="+mj-lt"/>
              </a:rPr>
              <a:t>Schriftliche Kommunikationsformen wie Artikel und Blogs funktionieren gut in Ihrem Intranet. Können Sie auch Videos einbinden? Können Sie Plakate im Büro aufhängen, um die Aufmerksamkeit Ihrer Mitarbeiter zu erregen? Können Sie Digital Signage einsetzen?</a:t>
            </a:r>
            <a:endParaRPr lang="de-DE" sz="1200" dirty="0">
              <a:latin typeface="+mj-lt"/>
            </a:endParaRPr>
          </a:p>
        </p:txBody>
      </p:sp>
      <p:sp>
        <p:nvSpPr>
          <p:cNvPr id="19" name="TextBox 18">
            <a:extLst>
              <a:ext uri="{FF2B5EF4-FFF2-40B4-BE49-F238E27FC236}">
                <a16:creationId xmlns:p14="http://schemas.microsoft.com/office/powerpoint/2010/main" xmlns:p15="http://schemas.microsoft.com/office/powerpoint/2012/main" xmlns:a16="http://schemas.microsoft.com/office/drawing/2014/main" xmlns="" id="{E68C3DD2-F458-4944-9B58-F9BA74608D71}"/>
              </a:ext>
            </a:extLst>
          </p:cNvPr>
          <p:cNvSpPr txBox="1"/>
          <p:nvPr/>
        </p:nvSpPr>
        <p:spPr>
          <a:xfrm>
            <a:off x="3457823" y="1967643"/>
            <a:ext cx="4398974" cy="732252"/>
          </a:xfrm>
          <a:prstGeom prst="rect">
            <a:avLst/>
          </a:prstGeom>
          <a:noFill/>
        </p:spPr>
        <p:txBody>
          <a:bodyPr wrap="square" lIns="0" tIns="0" rIns="0" bIns="0" rtlCol="0">
            <a:spAutoFit/>
          </a:bodyPr>
          <a:lstStyle/>
          <a:p>
            <a:r>
              <a:rPr lang="de-DE" sz="2400" smtClean="0">
                <a:solidFill>
                  <a:schemeClr val="accent1"/>
                </a:solidFill>
              </a:rPr>
              <a:t>Erstellen Sie Ihre eigene Liste anhand dieser Vorlage.</a:t>
            </a:r>
            <a:endParaRPr lang="de-DE" sz="2400">
              <a:solidFill>
                <a:schemeClr val="accent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644692690"/>
              </p:ext>
            </p:extLst>
          </p:nvPr>
        </p:nvGraphicFramePr>
        <p:xfrm>
          <a:off x="3472674" y="3429000"/>
          <a:ext cx="8033526" cy="2725310"/>
        </p:xfrm>
        <a:graphic>
          <a:graphicData uri="http://schemas.openxmlformats.org/drawingml/2006/table">
            <a:tbl>
              <a:tblPr firstRow="1" bandRow="1">
                <a:tableStyleId>{00A15C55-8517-42AA-B614-E9B94910E393}</a:tableStyleId>
              </a:tblPr>
              <a:tblGrid>
                <a:gridCol w="2677842">
                  <a:extLst>
                    <a:ext uri="{9D8B030D-6E8A-4147-A177-3AD203B41FA5}">
                      <a16:colId xmlns:p14="http://schemas.microsoft.com/office/powerpoint/2010/main" xmlns:p15="http://schemas.microsoft.com/office/powerpoint/2012/main" xmlns:a16="http://schemas.microsoft.com/office/drawing/2014/main" xmlns="" val="20000"/>
                    </a:ext>
                  </a:extLst>
                </a:gridCol>
                <a:gridCol w="2677842">
                  <a:extLst>
                    <a:ext uri="{9D8B030D-6E8A-4147-A177-3AD203B41FA5}">
                      <a16:colId xmlns:p14="http://schemas.microsoft.com/office/powerpoint/2010/main" xmlns:p15="http://schemas.microsoft.com/office/powerpoint/2012/main" xmlns:a16="http://schemas.microsoft.com/office/drawing/2014/main" xmlns="" val="20001"/>
                    </a:ext>
                  </a:extLst>
                </a:gridCol>
                <a:gridCol w="2677842">
                  <a:extLst>
                    <a:ext uri="{9D8B030D-6E8A-4147-A177-3AD203B41FA5}">
                      <a16:colId xmlns:p14="http://schemas.microsoft.com/office/powerpoint/2010/main" xmlns:p15="http://schemas.microsoft.com/office/powerpoint/2012/main" xmlns:a16="http://schemas.microsoft.com/office/drawing/2014/main" xmlns="" val="20002"/>
                    </a:ext>
                  </a:extLst>
                </a:gridCol>
              </a:tblGrid>
              <a:tr h="545062">
                <a:tc>
                  <a:txBody>
                    <a:bodyPr/>
                    <a:lstStyle/>
                    <a:p>
                      <a:pPr algn="ctr"/>
                      <a:r>
                        <a:rPr lang="de-DE" sz="1800" b="0" noProof="0" dirty="0" smtClean="0">
                          <a:latin typeface="+mn-lt"/>
                        </a:rPr>
                        <a:t>Kanal</a:t>
                      </a:r>
                      <a:endParaRPr lang="de-DE" sz="1800" b="0" i="0" noProof="0" dirty="0">
                        <a:solidFill>
                          <a:schemeClr val="tx1"/>
                        </a:solidFill>
                        <a:latin typeface="+mn-lt"/>
                      </a:endParaRPr>
                    </a:p>
                  </a:txBody>
                  <a:tcPr anchor="ctr">
                    <a:lnL w="28575" cap="flat" cmpd="sng" algn="ctr">
                      <a:noFill/>
                      <a:prstDash val="sysDot"/>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ysDot"/>
                      <a:round/>
                      <a:headEnd type="none" w="med" len="med"/>
                      <a:tailEnd type="none" w="med" len="med"/>
                    </a:lnT>
                    <a:lnB w="28575" cap="flat" cmpd="sng" algn="ctr">
                      <a:noFill/>
                      <a:prstDash val="sysDot"/>
                      <a:round/>
                      <a:headEnd type="none" w="med" len="med"/>
                      <a:tailEnd type="none" w="med" len="med"/>
                    </a:lnB>
                    <a:solidFill>
                      <a:schemeClr val="accent4"/>
                    </a:solidFill>
                  </a:tcPr>
                </a:tc>
                <a:tc>
                  <a:txBody>
                    <a:bodyPr/>
                    <a:lstStyle/>
                    <a:p>
                      <a:pPr algn="ctr"/>
                      <a:r>
                        <a:rPr lang="de-DE" sz="1800" b="0" noProof="0" smtClean="0">
                          <a:latin typeface="+mn-lt"/>
                        </a:rPr>
                        <a:t>Kommunikationsmedium</a:t>
                      </a:r>
                      <a:endParaRPr lang="de-DE" sz="1800" b="0" i="0" noProof="0">
                        <a:solidFill>
                          <a:schemeClr val="tx1"/>
                        </a:solidFill>
                        <a:latin typeface="+mn-lt"/>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ysDot"/>
                      <a:round/>
                      <a:headEnd type="none" w="med" len="med"/>
                      <a:tailEnd type="none" w="med" len="med"/>
                    </a:lnT>
                    <a:lnB w="28575" cap="flat" cmpd="sng" algn="ctr">
                      <a:noFill/>
                      <a:prstDash val="sysDot"/>
                      <a:round/>
                      <a:headEnd type="none" w="med" len="med"/>
                      <a:tailEnd type="none" w="med" len="med"/>
                    </a:lnB>
                    <a:solidFill>
                      <a:schemeClr val="accent4"/>
                    </a:solidFill>
                  </a:tcPr>
                </a:tc>
                <a:tc>
                  <a:txBody>
                    <a:bodyPr/>
                    <a:lstStyle/>
                    <a:p>
                      <a:pPr algn="ctr"/>
                      <a:r>
                        <a:rPr lang="de-DE" sz="1800" b="0" noProof="0" smtClean="0">
                          <a:latin typeface="+mn-lt"/>
                        </a:rPr>
                        <a:t>Owner/Kontakt</a:t>
                      </a:r>
                      <a:endParaRPr lang="de-DE" sz="1800" b="0" i="0" noProof="0">
                        <a:solidFill>
                          <a:schemeClr val="tx1"/>
                        </a:solidFill>
                        <a:latin typeface="+mn-lt"/>
                      </a:endParaRPr>
                    </a:p>
                  </a:txBody>
                  <a:tcPr anchor="ctr">
                    <a:lnL w="28575" cap="flat" cmpd="sng" algn="ctr">
                      <a:solidFill>
                        <a:schemeClr val="bg1"/>
                      </a:solidFill>
                      <a:prstDash val="solid"/>
                      <a:round/>
                      <a:headEnd type="none" w="med" len="med"/>
                      <a:tailEnd type="none" w="med" len="med"/>
                    </a:lnL>
                    <a:lnR w="28575" cap="flat" cmpd="sng" algn="ctr">
                      <a:noFill/>
                      <a:prstDash val="sysDot"/>
                      <a:round/>
                      <a:headEnd type="none" w="med" len="med"/>
                      <a:tailEnd type="none" w="med" len="med"/>
                    </a:lnR>
                    <a:lnT w="28575" cap="flat" cmpd="sng" algn="ctr">
                      <a:noFill/>
                      <a:prstDash val="sysDot"/>
                      <a:round/>
                      <a:headEnd type="none" w="med" len="med"/>
                      <a:tailEnd type="none" w="med" len="med"/>
                    </a:lnT>
                    <a:lnB w="28575" cap="flat" cmpd="sng" algn="ctr">
                      <a:noFill/>
                      <a:prstDash val="sysDot"/>
                      <a:round/>
                      <a:headEnd type="none" w="med" len="med"/>
                      <a:tailEnd type="none" w="med" len="med"/>
                    </a:lnB>
                    <a:solidFill>
                      <a:schemeClr val="accent4"/>
                    </a:solidFill>
                  </a:tcPr>
                </a:tc>
                <a:extLst>
                  <a:ext uri="{0D108BD9-81ED-4DB2-BD59-A6C34878D82A}">
                    <a16:rowId xmlns:p14="http://schemas.microsoft.com/office/powerpoint/2010/main" xmlns:p15="http://schemas.microsoft.com/office/powerpoint/2012/main" xmlns:a16="http://schemas.microsoft.com/office/drawing/2014/main" xmlns="" val="10000"/>
                  </a:ext>
                </a:extLst>
              </a:tr>
              <a:tr h="545062">
                <a:tc>
                  <a:txBody>
                    <a:bodyPr/>
                    <a:lstStyle/>
                    <a:p>
                      <a:pPr algn="ctr"/>
                      <a:r>
                        <a:rPr lang="de-DE" sz="1200" b="0" noProof="0" smtClean="0">
                          <a:latin typeface="+mj-lt"/>
                        </a:rPr>
                        <a:t>E-Mail-Adresse</a:t>
                      </a:r>
                      <a:endParaRPr lang="de-DE" sz="1200" b="0" i="0" noProof="0">
                        <a:solidFill>
                          <a:schemeClr val="tx1"/>
                        </a:solidFill>
                        <a:latin typeface="+mj-lt"/>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no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de-DE" sz="1200" b="0" noProof="0" smtClean="0">
                          <a:latin typeface="+mj-lt"/>
                        </a:rPr>
                        <a:t>E-Mail-Vorlagen</a:t>
                      </a:r>
                      <a:endParaRPr lang="de-DE" sz="1200" b="0" i="0" noProof="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no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de-DE" sz="1200" b="0" noProof="0" smtClean="0">
                          <a:latin typeface="+mj-lt"/>
                        </a:rPr>
                        <a:t>John Jensen</a:t>
                      </a:r>
                      <a:endParaRPr lang="de-DE" sz="1200" b="0" i="0" noProof="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no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10001"/>
                  </a:ext>
                </a:extLst>
              </a:tr>
              <a:tr h="545062">
                <a:tc>
                  <a:txBody>
                    <a:bodyPr/>
                    <a:lstStyle/>
                    <a:p>
                      <a:pPr algn="ctr"/>
                      <a:r>
                        <a:rPr lang="de-DE" sz="1200" b="0" noProof="0" smtClean="0">
                          <a:latin typeface="+mj-lt"/>
                        </a:rPr>
                        <a:t>Intranet</a:t>
                      </a:r>
                      <a:endParaRPr lang="de-DE" sz="1200" b="0" i="0" noProof="0">
                        <a:solidFill>
                          <a:schemeClr val="tx1"/>
                        </a:solidFill>
                        <a:latin typeface="+mj-lt"/>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de-DE" sz="1200" b="0" noProof="0" smtClean="0">
                          <a:latin typeface="+mj-lt"/>
                        </a:rPr>
                        <a:t>Artikel, Blogs und unterstützende Referenzen</a:t>
                      </a:r>
                      <a:endParaRPr lang="de-DE" sz="1200" b="0" i="0" noProof="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de-DE" sz="1200" b="0" noProof="0" smtClean="0">
                          <a:latin typeface="+mj-lt"/>
                        </a:rPr>
                        <a:t>Friederike Fischer</a:t>
                      </a:r>
                      <a:endParaRPr lang="de-DE" sz="1200" b="0" i="0" noProof="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10002"/>
                  </a:ext>
                </a:extLst>
              </a:tr>
              <a:tr h="545062">
                <a:tc>
                  <a:txBody>
                    <a:bodyPr/>
                    <a:lstStyle/>
                    <a:p>
                      <a:pPr algn="ctr"/>
                      <a:r>
                        <a:rPr lang="de-DE" sz="1200" b="0" i="0" noProof="0" smtClean="0">
                          <a:solidFill>
                            <a:schemeClr val="tx1"/>
                          </a:solidFill>
                          <a:latin typeface="+mj-lt"/>
                        </a:rPr>
                        <a:t>Webex Teams</a:t>
                      </a:r>
                      <a:endParaRPr lang="de-DE" sz="1200" b="0" i="0" noProof="0">
                        <a:solidFill>
                          <a:schemeClr val="tx1"/>
                        </a:solidFill>
                        <a:latin typeface="+mj-lt"/>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de-DE" sz="1200" b="0" i="0" noProof="0" smtClean="0">
                          <a:solidFill>
                            <a:schemeClr val="tx1"/>
                          </a:solidFill>
                          <a:latin typeface="+mj-lt"/>
                        </a:rPr>
                        <a:t>Ankündigungen</a:t>
                      </a:r>
                      <a:endParaRPr lang="de-DE" sz="1200" b="0" i="0" noProof="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de-DE" sz="1200" b="0" i="0" noProof="0" smtClean="0">
                          <a:solidFill>
                            <a:schemeClr val="tx1"/>
                          </a:solidFill>
                          <a:latin typeface="+mj-lt"/>
                        </a:rPr>
                        <a:t>William Wallace</a:t>
                      </a:r>
                      <a:endParaRPr lang="de-DE" sz="1200" b="0" i="0" noProof="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3988376725"/>
                  </a:ext>
                </a:extLst>
              </a:tr>
              <a:tr h="545062">
                <a:tc>
                  <a:txBody>
                    <a:bodyPr/>
                    <a:lstStyle/>
                    <a:p>
                      <a:pPr algn="ctr"/>
                      <a:r>
                        <a:rPr lang="de-DE" sz="1200" b="0" i="0" noProof="0" smtClean="0">
                          <a:solidFill>
                            <a:schemeClr val="tx1"/>
                          </a:solidFill>
                          <a:latin typeface="+mj-lt"/>
                        </a:rPr>
                        <a:t>Online-Meetings</a:t>
                      </a:r>
                      <a:endParaRPr lang="de-DE" sz="1200" b="0" i="0" noProof="0">
                        <a:solidFill>
                          <a:schemeClr val="tx1"/>
                        </a:solidFill>
                        <a:latin typeface="+mj-lt"/>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tc>
                  <a:txBody>
                    <a:bodyPr/>
                    <a:lstStyle/>
                    <a:p>
                      <a:pPr algn="ctr"/>
                      <a:r>
                        <a:rPr lang="de-DE" sz="1200" b="0" i="0" noProof="0" dirty="0" smtClean="0">
                          <a:solidFill>
                            <a:schemeClr val="tx1"/>
                          </a:solidFill>
                          <a:latin typeface="+mj-lt"/>
                        </a:rPr>
                        <a:t>Schulungen, </a:t>
                      </a:r>
                      <a:r>
                        <a:rPr lang="de-DE" sz="1200" b="0" i="0" noProof="0" dirty="0" smtClean="0">
                          <a:solidFill>
                            <a:schemeClr val="tx1"/>
                          </a:solidFill>
                          <a:latin typeface="+mj-lt"/>
                        </a:rPr>
                        <a:t>Town Hall-Meetings</a:t>
                      </a:r>
                      <a:endParaRPr lang="de-DE" sz="1200" b="0" i="0" noProof="0" dirty="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tc>
                  <a:txBody>
                    <a:bodyPr/>
                    <a:lstStyle/>
                    <a:p>
                      <a:pPr algn="ctr"/>
                      <a:r>
                        <a:rPr lang="de-DE" sz="1200" b="0" i="0" noProof="0" dirty="0" smtClean="0">
                          <a:solidFill>
                            <a:schemeClr val="tx1"/>
                          </a:solidFill>
                          <a:latin typeface="+mj-lt"/>
                        </a:rPr>
                        <a:t>Gisela Green</a:t>
                      </a:r>
                      <a:endParaRPr lang="de-DE" sz="1200" b="0" i="0" noProof="0" dirty="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84122425"/>
                  </a:ext>
                </a:extLst>
              </a:tr>
            </a:tbl>
          </a:graphicData>
        </a:graphic>
      </p:graphicFrame>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06364" y="1920662"/>
            <a:ext cx="1654561" cy="1654561"/>
          </a:xfrm>
          <a:prstGeom prst="rect">
            <a:avLst/>
          </a:prstGeom>
        </p:spPr>
      </p:pic>
    </p:spTree>
    <p:extLst>
      <p:ext uri="{BB962C8B-B14F-4D97-AF65-F5344CB8AC3E}">
        <p14:creationId xmlns:p14="http://schemas.microsoft.com/office/powerpoint/2010/main" val="88508844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ounded Rectangle 87">
            <a:extLst>
              <a:ext uri="{FF2B5EF4-FFF2-40B4-BE49-F238E27FC236}">
                <a16:creationId xmlns:p14="http://schemas.microsoft.com/office/powerpoint/2010/main" xmlns:p15="http://schemas.microsoft.com/office/powerpoint/2012/main" xmlns:a16="http://schemas.microsoft.com/office/drawing/2014/main" xmlns="" id="{0B494D7A-AE5C-AD47-95AD-D9E64529E547}"/>
              </a:ext>
            </a:extLst>
          </p:cNvPr>
          <p:cNvSpPr/>
          <p:nvPr/>
        </p:nvSpPr>
        <p:spPr>
          <a:xfrm rot="5400000">
            <a:off x="2853701" y="3095452"/>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Title 1">
            <a:extLst>
              <a:ext uri="{FF2B5EF4-FFF2-40B4-BE49-F238E27FC236}">
                <a16:creationId xmlns:p14="http://schemas.microsoft.com/office/powerpoint/2010/main" xmlns:p15="http://schemas.microsoft.com/office/powerpoint/2012/main" xmlns:a16="http://schemas.microsoft.com/office/drawing/2014/main" xmlns="" id="{6C2AF97E-813B-6240-BFAF-5433CE6B3E73}"/>
              </a:ext>
            </a:extLst>
          </p:cNvPr>
          <p:cNvSpPr txBox="1"/>
          <p:nvPr/>
        </p:nvSpPr>
        <p:spPr>
          <a:xfrm>
            <a:off x="685800" y="685800"/>
            <a:ext cx="10820400" cy="466745"/>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de-DE" sz="3500" smtClean="0"/>
              <a:t>Kommunikationsplan</a:t>
            </a:r>
            <a:endParaRPr lang="de-DE" sz="3500"/>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graphicFrame>
        <p:nvGraphicFramePr>
          <p:cNvPr id="8" name="Table 7">
            <a:extLst>
              <a:ext uri="{FF2B5EF4-FFF2-40B4-BE49-F238E27FC236}">
                <a16:creationId xmlns:p14="http://schemas.microsoft.com/office/powerpoint/2010/main" xmlns:p15="http://schemas.microsoft.com/office/powerpoint/2012/main" xmlns:a16="http://schemas.microsoft.com/office/drawing/2014/main" xmlns="" id="{1F7BC4EC-C631-F94A-A289-131A265EAF44}"/>
              </a:ext>
            </a:extLst>
          </p:cNvPr>
          <p:cNvGraphicFramePr>
            <a:graphicFrameLocks noGrp="1"/>
          </p:cNvGraphicFramePr>
          <p:nvPr>
            <p:extLst>
              <p:ext uri="{D42A27DB-BD31-4B8C-83A1-F6EECF244321}">
                <p14:modId xmlns:p14="http://schemas.microsoft.com/office/powerpoint/2010/main" val="2613726169"/>
              </p:ext>
            </p:extLst>
          </p:nvPr>
        </p:nvGraphicFramePr>
        <p:xfrm>
          <a:off x="685800" y="1496315"/>
          <a:ext cx="9547410" cy="4583310"/>
        </p:xfrm>
        <a:graphic>
          <a:graphicData uri="http://schemas.openxmlformats.org/drawingml/2006/table">
            <a:tbl>
              <a:tblPr firstRow="1" bandRow="1"/>
              <a:tblGrid>
                <a:gridCol w="636494">
                  <a:extLst>
                    <a:ext uri="{9D8B030D-6E8A-4147-A177-3AD203B41FA5}">
                      <a16:colId xmlns:p14="http://schemas.microsoft.com/office/powerpoint/2010/main" xmlns:p15="http://schemas.microsoft.com/office/powerpoint/2012/main" xmlns:a16="http://schemas.microsoft.com/office/drawing/2014/main" xmlns="" val="20000"/>
                    </a:ext>
                  </a:extLst>
                </a:gridCol>
                <a:gridCol w="636494">
                  <a:extLst>
                    <a:ext uri="{9D8B030D-6E8A-4147-A177-3AD203B41FA5}">
                      <a16:colId xmlns:p14="http://schemas.microsoft.com/office/powerpoint/2010/main" xmlns:p15="http://schemas.microsoft.com/office/powerpoint/2012/main" xmlns:a16="http://schemas.microsoft.com/office/drawing/2014/main" xmlns="" val="20001"/>
                    </a:ext>
                  </a:extLst>
                </a:gridCol>
                <a:gridCol w="636494">
                  <a:extLst>
                    <a:ext uri="{9D8B030D-6E8A-4147-A177-3AD203B41FA5}">
                      <a16:colId xmlns:p14="http://schemas.microsoft.com/office/powerpoint/2010/main" xmlns:p15="http://schemas.microsoft.com/office/powerpoint/2012/main" xmlns:a16="http://schemas.microsoft.com/office/drawing/2014/main" xmlns="" val="20002"/>
                    </a:ext>
                  </a:extLst>
                </a:gridCol>
                <a:gridCol w="636494">
                  <a:extLst>
                    <a:ext uri="{9D8B030D-6E8A-4147-A177-3AD203B41FA5}">
                      <a16:colId xmlns:p14="http://schemas.microsoft.com/office/powerpoint/2010/main" xmlns:p15="http://schemas.microsoft.com/office/powerpoint/2012/main" xmlns:a16="http://schemas.microsoft.com/office/drawing/2014/main" xmlns="" val="20003"/>
                    </a:ext>
                  </a:extLst>
                </a:gridCol>
                <a:gridCol w="636494">
                  <a:extLst>
                    <a:ext uri="{9D8B030D-6E8A-4147-A177-3AD203B41FA5}">
                      <a16:colId xmlns:p14="http://schemas.microsoft.com/office/powerpoint/2010/main" xmlns:p15="http://schemas.microsoft.com/office/powerpoint/2012/main" xmlns:a16="http://schemas.microsoft.com/office/drawing/2014/main" xmlns="" val="20004"/>
                    </a:ext>
                  </a:extLst>
                </a:gridCol>
                <a:gridCol w="636494">
                  <a:extLst>
                    <a:ext uri="{9D8B030D-6E8A-4147-A177-3AD203B41FA5}">
                      <a16:colId xmlns:p14="http://schemas.microsoft.com/office/powerpoint/2010/main" xmlns:p15="http://schemas.microsoft.com/office/powerpoint/2012/main" xmlns:a16="http://schemas.microsoft.com/office/drawing/2014/main" xmlns="" val="20005"/>
                    </a:ext>
                  </a:extLst>
                </a:gridCol>
                <a:gridCol w="636494">
                  <a:extLst>
                    <a:ext uri="{9D8B030D-6E8A-4147-A177-3AD203B41FA5}">
                      <a16:colId xmlns:p14="http://schemas.microsoft.com/office/powerpoint/2010/main" xmlns:p15="http://schemas.microsoft.com/office/powerpoint/2012/main" xmlns:a16="http://schemas.microsoft.com/office/drawing/2014/main" xmlns="" val="20006"/>
                    </a:ext>
                  </a:extLst>
                </a:gridCol>
                <a:gridCol w="636494">
                  <a:extLst>
                    <a:ext uri="{9D8B030D-6E8A-4147-A177-3AD203B41FA5}">
                      <a16:colId xmlns:p14="http://schemas.microsoft.com/office/powerpoint/2010/main" xmlns:p15="http://schemas.microsoft.com/office/powerpoint/2012/main" xmlns:a16="http://schemas.microsoft.com/office/drawing/2014/main" xmlns="" val="20007"/>
                    </a:ext>
                  </a:extLst>
                </a:gridCol>
                <a:gridCol w="636494">
                  <a:extLst>
                    <a:ext uri="{9D8B030D-6E8A-4147-A177-3AD203B41FA5}">
                      <a16:colId xmlns:p14="http://schemas.microsoft.com/office/powerpoint/2010/main" xmlns:p15="http://schemas.microsoft.com/office/powerpoint/2012/main" xmlns:a16="http://schemas.microsoft.com/office/drawing/2014/main" xmlns="" val="20008"/>
                    </a:ext>
                  </a:extLst>
                </a:gridCol>
                <a:gridCol w="636494">
                  <a:extLst>
                    <a:ext uri="{9D8B030D-6E8A-4147-A177-3AD203B41FA5}">
                      <a16:colId xmlns:p14="http://schemas.microsoft.com/office/powerpoint/2010/main" xmlns:p15="http://schemas.microsoft.com/office/powerpoint/2012/main" xmlns:a16="http://schemas.microsoft.com/office/drawing/2014/main" xmlns="" val="20009"/>
                    </a:ext>
                  </a:extLst>
                </a:gridCol>
                <a:gridCol w="636494">
                  <a:extLst>
                    <a:ext uri="{9D8B030D-6E8A-4147-A177-3AD203B41FA5}">
                      <a16:colId xmlns:p14="http://schemas.microsoft.com/office/powerpoint/2010/main" xmlns:p15="http://schemas.microsoft.com/office/powerpoint/2012/main" xmlns:a16="http://schemas.microsoft.com/office/drawing/2014/main" xmlns="" val="20010"/>
                    </a:ext>
                  </a:extLst>
                </a:gridCol>
                <a:gridCol w="636494">
                  <a:extLst>
                    <a:ext uri="{9D8B030D-6E8A-4147-A177-3AD203B41FA5}">
                      <a16:colId xmlns:p14="http://schemas.microsoft.com/office/powerpoint/2010/main" xmlns:p15="http://schemas.microsoft.com/office/powerpoint/2012/main" xmlns:a16="http://schemas.microsoft.com/office/drawing/2014/main" xmlns="" val="20011"/>
                    </a:ext>
                  </a:extLst>
                </a:gridCol>
                <a:gridCol w="636494">
                  <a:extLst>
                    <a:ext uri="{9D8B030D-6E8A-4147-A177-3AD203B41FA5}">
                      <a16:colId xmlns:p14="http://schemas.microsoft.com/office/powerpoint/2010/main" xmlns:p15="http://schemas.microsoft.com/office/powerpoint/2012/main" xmlns:a16="http://schemas.microsoft.com/office/drawing/2014/main" xmlns="" val="20012"/>
                    </a:ext>
                  </a:extLst>
                </a:gridCol>
                <a:gridCol w="636494">
                  <a:extLst>
                    <a:ext uri="{9D8B030D-6E8A-4147-A177-3AD203B41FA5}">
                      <a16:colId xmlns:p14="http://schemas.microsoft.com/office/powerpoint/2010/main" xmlns:p15="http://schemas.microsoft.com/office/powerpoint/2012/main" xmlns:a16="http://schemas.microsoft.com/office/drawing/2014/main" xmlns="" val="840357967"/>
                    </a:ext>
                  </a:extLst>
                </a:gridCol>
                <a:gridCol w="636494">
                  <a:extLst>
                    <a:ext uri="{9D8B030D-6E8A-4147-A177-3AD203B41FA5}">
                      <a16:colId xmlns:p14="http://schemas.microsoft.com/office/powerpoint/2010/main" xmlns:p15="http://schemas.microsoft.com/office/powerpoint/2012/main" xmlns:a16="http://schemas.microsoft.com/office/drawing/2014/main" xmlns="" val="1595074866"/>
                    </a:ext>
                  </a:extLst>
                </a:gridCol>
              </a:tblGrid>
              <a:tr h="298931">
                <a:tc gridSpan="5">
                  <a:txBody>
                    <a:bodyPr/>
                    <a:lstStyle/>
                    <a:p>
                      <a:pPr algn="ctr"/>
                      <a:r>
                        <a:rPr lang="de-DE" sz="1800" b="0" noProof="0" dirty="0" smtClean="0">
                          <a:solidFill>
                            <a:schemeClr val="bg1"/>
                          </a:solidFill>
                          <a:latin typeface="+mn-lt"/>
                        </a:rPr>
                        <a:t>Woche 1</a:t>
                      </a:r>
                      <a:endParaRPr lang="de-DE" sz="1800" b="0" noProof="0" dirty="0">
                        <a:solidFill>
                          <a:schemeClr val="bg1"/>
                        </a:solidFill>
                        <a:latin typeface="+mn-lt"/>
                      </a:endParaRPr>
                    </a:p>
                  </a:txBody>
                  <a:tcPr marL="18288" marR="18288" marT="0" marB="0" anchor="ctr">
                    <a:lnL w="19050" cap="flat" cmpd="sng" algn="ctr">
                      <a:solidFill>
                        <a:schemeClr val="accent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5">
                  <a:txBody>
                    <a:bodyPr/>
                    <a:lstStyle/>
                    <a:p>
                      <a:pPr algn="ctr"/>
                      <a:r>
                        <a:rPr lang="de-DE" sz="1800" b="0" noProof="0" smtClean="0">
                          <a:solidFill>
                            <a:schemeClr val="bg1"/>
                          </a:solidFill>
                          <a:latin typeface="+mn-lt"/>
                        </a:rPr>
                        <a:t>Woche 2</a:t>
                      </a:r>
                      <a:endParaRPr lang="de-DE" sz="1800" b="0"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5">
                  <a:txBody>
                    <a:bodyPr/>
                    <a:lstStyle/>
                    <a:p>
                      <a:pPr algn="ctr"/>
                      <a:r>
                        <a:rPr lang="de-DE" sz="1800" b="0" noProof="0" smtClean="0">
                          <a:solidFill>
                            <a:schemeClr val="bg1"/>
                          </a:solidFill>
                          <a:latin typeface="+mn-lt"/>
                        </a:rPr>
                        <a:t>Woche 3</a:t>
                      </a:r>
                      <a:endParaRPr lang="de-DE" sz="1800" b="0"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p14="http://schemas.microsoft.com/office/powerpoint/2010/main" xmlns:p15="http://schemas.microsoft.com/office/powerpoint/2012/main" xmlns:a16="http://schemas.microsoft.com/office/drawing/2014/main" xmlns="" val="1906125972"/>
                  </a:ext>
                </a:extLst>
              </a:tr>
              <a:tr h="298931">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Mo.</a:t>
                      </a:r>
                      <a:endParaRPr lang="de-DE" sz="1050" b="1" noProof="0">
                        <a:solidFill>
                          <a:schemeClr val="bg1"/>
                        </a:solidFill>
                        <a:latin typeface="+mn-lt"/>
                      </a:endParaRPr>
                    </a:p>
                  </a:txBody>
                  <a:tcPr marL="18288" marR="18288" marT="0" marB="0" anchor="ctr">
                    <a:lnL w="19050" cap="flat" cmpd="sng" algn="ctr">
                      <a:solidFill>
                        <a:schemeClr val="accent2"/>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Di.</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Mi.</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Do.</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Fr.</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Mo.</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Di.</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Mi.</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Do.</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Fr.</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Mo.</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Di.</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Mi.</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Do.</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algn="ctr"/>
                      <a:r>
                        <a:rPr lang="de-DE" sz="1050" b="1" noProof="0" smtClean="0">
                          <a:solidFill>
                            <a:schemeClr val="bg1"/>
                          </a:solidFill>
                          <a:latin typeface="+mn-lt"/>
                        </a:rPr>
                        <a:t>Fr.</a:t>
                      </a:r>
                      <a:endParaRPr lang="de-DE" sz="1050" b="1" noProof="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p14="http://schemas.microsoft.com/office/powerpoint/2010/main" xmlns:p15="http://schemas.microsoft.com/office/powerpoint/2012/main" xmlns:a16="http://schemas.microsoft.com/office/drawing/2014/main" xmlns="" val="10001"/>
                  </a:ext>
                </a:extLst>
              </a:tr>
              <a:tr h="3985448">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accent2"/>
                      </a:solidFill>
                      <a:prstDash val="solid"/>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dirty="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endParaRPr lang="de-DE" sz="2400" noProof="0" dirty="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accent2"/>
                      </a:solidFill>
                      <a:prstDash val="solid"/>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p14="http://schemas.microsoft.com/office/powerpoint/2010/main" xmlns:p15="http://schemas.microsoft.com/office/powerpoint/2012/main" xmlns:a16="http://schemas.microsoft.com/office/drawing/2014/main" xmlns="" val="10002"/>
                  </a:ext>
                </a:extLst>
              </a:tr>
            </a:tbl>
          </a:graphicData>
        </a:graphic>
      </p:graphicFrame>
      <p:sp>
        <p:nvSpPr>
          <p:cNvPr id="4" name="TextBox 3">
            <a:extLst>
              <a:ext uri="{FF2B5EF4-FFF2-40B4-BE49-F238E27FC236}">
                <a16:creationId xmlns:p14="http://schemas.microsoft.com/office/powerpoint/2010/main" xmlns:p15="http://schemas.microsoft.com/office/powerpoint/2012/main" xmlns:a16="http://schemas.microsoft.com/office/drawing/2014/main" xmlns="" id="{582A9CFB-0A7C-0545-9461-98D5FC2D920D}"/>
              </a:ext>
            </a:extLst>
          </p:cNvPr>
          <p:cNvSpPr txBox="1"/>
          <p:nvPr/>
        </p:nvSpPr>
        <p:spPr>
          <a:xfrm>
            <a:off x="12580883" y="378372"/>
            <a:ext cx="184731" cy="369332"/>
          </a:xfrm>
          <a:prstGeom prst="rect">
            <a:avLst/>
          </a:prstGeom>
          <a:noFill/>
        </p:spPr>
        <p:txBody>
          <a:bodyPr wrap="none" rtlCol="0">
            <a:spAutoFit/>
          </a:bodyPr>
          <a:lstStyle/>
          <a:p>
            <a:endParaRPr lang="de-DE"/>
          </a:p>
        </p:txBody>
      </p:sp>
      <p:sp>
        <p:nvSpPr>
          <p:cNvPr id="75" name="Rounded Rectangle 74"/>
          <p:cNvSpPr/>
          <p:nvPr/>
        </p:nvSpPr>
        <p:spPr>
          <a:xfrm>
            <a:off x="765354" y="2830928"/>
            <a:ext cx="2820095" cy="373711"/>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6" name="Rounded Rectangle 95"/>
          <p:cNvSpPr/>
          <p:nvPr/>
        </p:nvSpPr>
        <p:spPr>
          <a:xfrm rot="5400000">
            <a:off x="697216" y="2853223"/>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8" name="Rounded Rectangle 97"/>
          <p:cNvSpPr/>
          <p:nvPr/>
        </p:nvSpPr>
        <p:spPr>
          <a:xfrm rot="5400000">
            <a:off x="1309688" y="3095364"/>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0" name="Rounded Rectangle 99"/>
          <p:cNvSpPr/>
          <p:nvPr/>
        </p:nvSpPr>
        <p:spPr>
          <a:xfrm rot="5400000">
            <a:off x="1944881" y="2855532"/>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3" name="TextBox 82"/>
          <p:cNvSpPr txBox="1"/>
          <p:nvPr/>
        </p:nvSpPr>
        <p:spPr>
          <a:xfrm>
            <a:off x="761614" y="2843628"/>
            <a:ext cx="2827572" cy="338554"/>
          </a:xfrm>
          <a:prstGeom prst="rect">
            <a:avLst/>
          </a:prstGeom>
          <a:noFill/>
        </p:spPr>
        <p:txBody>
          <a:bodyPr wrap="square" rtlCol="0">
            <a:spAutoFit/>
          </a:bodyPr>
          <a:lstStyle/>
          <a:p>
            <a:pPr algn="ctr"/>
            <a:r>
              <a:rPr lang="de-DE" sz="1600" kern="0" spc="-10" dirty="0" smtClean="0">
                <a:solidFill>
                  <a:schemeClr val="bg1"/>
                </a:solidFill>
              </a:rPr>
              <a:t>Kommunikation für den Einstieg</a:t>
            </a:r>
            <a:endParaRPr lang="de-DE" sz="1600" kern="0" spc="-10" dirty="0">
              <a:solidFill>
                <a:schemeClr val="bg1"/>
              </a:solidFill>
            </a:endParaRPr>
          </a:p>
        </p:txBody>
      </p:sp>
      <p:sp>
        <p:nvSpPr>
          <p:cNvPr id="50" name="TextBox 49">
            <a:extLst>
              <a:ext uri="{FF2B5EF4-FFF2-40B4-BE49-F238E27FC236}">
                <a16:creationId xmlns:p14="http://schemas.microsoft.com/office/powerpoint/2010/main" xmlns:p15="http://schemas.microsoft.com/office/powerpoint/2012/main" xmlns:a16="http://schemas.microsoft.com/office/drawing/2014/main" xmlns="" id="{7D3E3F6C-A144-6A4D-BFB2-26D2777E2FBA}"/>
              </a:ext>
            </a:extLst>
          </p:cNvPr>
          <p:cNvSpPr txBox="1"/>
          <p:nvPr/>
        </p:nvSpPr>
        <p:spPr>
          <a:xfrm>
            <a:off x="767573" y="2278786"/>
            <a:ext cx="1223855" cy="307777"/>
          </a:xfrm>
          <a:prstGeom prst="rect">
            <a:avLst/>
          </a:prstGeom>
          <a:noFill/>
        </p:spPr>
        <p:txBody>
          <a:bodyPr wrap="square" lIns="0" tIns="0" rIns="0" bIns="0" rtlCol="0" anchor="b">
            <a:spAutoFit/>
          </a:bodyPr>
          <a:lstStyle/>
          <a:p>
            <a:r>
              <a:rPr lang="de-DE" sz="1000" dirty="0" smtClean="0">
                <a:latin typeface="+mj-lt"/>
              </a:rPr>
              <a:t>Ankündigungs-E-Mail und Poster freigeben</a:t>
            </a:r>
            <a:endParaRPr lang="de-DE" sz="1000" dirty="0"/>
          </a:p>
        </p:txBody>
      </p:sp>
      <p:sp>
        <p:nvSpPr>
          <p:cNvPr id="51" name="TextBox 50">
            <a:extLst>
              <a:ext uri="{FF2B5EF4-FFF2-40B4-BE49-F238E27FC236}">
                <a16:creationId xmlns:p14="http://schemas.microsoft.com/office/powerpoint/2010/main" xmlns:p15="http://schemas.microsoft.com/office/powerpoint/2012/main" xmlns:a16="http://schemas.microsoft.com/office/drawing/2014/main" xmlns="" id="{A2723F79-30EB-0247-9BE1-735BEB71E804}"/>
              </a:ext>
            </a:extLst>
          </p:cNvPr>
          <p:cNvSpPr txBox="1"/>
          <p:nvPr/>
        </p:nvSpPr>
        <p:spPr>
          <a:xfrm>
            <a:off x="2338669" y="2281458"/>
            <a:ext cx="1062811" cy="305105"/>
          </a:xfrm>
          <a:prstGeom prst="rect">
            <a:avLst/>
          </a:prstGeom>
          <a:noFill/>
        </p:spPr>
        <p:txBody>
          <a:bodyPr wrap="square" lIns="0" tIns="0" rIns="0" bIns="0" rtlCol="0" anchor="b">
            <a:spAutoFit/>
          </a:bodyPr>
          <a:lstStyle/>
          <a:p>
            <a:r>
              <a:rPr lang="de-DE" sz="1000" dirty="0" smtClean="0">
                <a:latin typeface="+mj-lt"/>
              </a:rPr>
              <a:t>E-Mail zur Einführung</a:t>
            </a:r>
            <a:endParaRPr lang="de-DE" sz="1000" dirty="0"/>
          </a:p>
        </p:txBody>
      </p:sp>
      <p:sp>
        <p:nvSpPr>
          <p:cNvPr id="52" name="TextBox 51">
            <a:extLst>
              <a:ext uri="{FF2B5EF4-FFF2-40B4-BE49-F238E27FC236}">
                <a16:creationId xmlns:p14="http://schemas.microsoft.com/office/powerpoint/2010/main" xmlns:p15="http://schemas.microsoft.com/office/powerpoint/2012/main" xmlns:a16="http://schemas.microsoft.com/office/drawing/2014/main" xmlns="" id="{BACA451B-316C-B743-AC10-0840F696BEBD}"/>
              </a:ext>
            </a:extLst>
          </p:cNvPr>
          <p:cNvSpPr txBox="1"/>
          <p:nvPr/>
        </p:nvSpPr>
        <p:spPr>
          <a:xfrm>
            <a:off x="3016010" y="3419334"/>
            <a:ext cx="1062811" cy="305105"/>
          </a:xfrm>
          <a:prstGeom prst="rect">
            <a:avLst/>
          </a:prstGeom>
          <a:noFill/>
        </p:spPr>
        <p:txBody>
          <a:bodyPr wrap="square" lIns="0" tIns="0" rIns="0" bIns="0" rtlCol="0" anchor="b">
            <a:spAutoFit/>
          </a:bodyPr>
          <a:lstStyle/>
          <a:p>
            <a:r>
              <a:rPr lang="de-DE" sz="1000" dirty="0" smtClean="0">
                <a:latin typeface="+mj-lt"/>
              </a:rPr>
              <a:t>E-Mail zum Nachfassen</a:t>
            </a:r>
            <a:endParaRPr lang="de-DE" sz="1000" dirty="0"/>
          </a:p>
        </p:txBody>
      </p:sp>
      <p:grpSp>
        <p:nvGrpSpPr>
          <p:cNvPr id="7" name="Group 6">
            <a:extLst>
              <a:ext uri="{FF2B5EF4-FFF2-40B4-BE49-F238E27FC236}">
                <a16:creationId xmlns:p14="http://schemas.microsoft.com/office/powerpoint/2010/main" xmlns:p15="http://schemas.microsoft.com/office/powerpoint/2012/main" xmlns:a16="http://schemas.microsoft.com/office/drawing/2014/main" xmlns="" id="{E6810DF0-362F-7744-AA85-812ECFED8EAA}"/>
              </a:ext>
            </a:extLst>
          </p:cNvPr>
          <p:cNvGrpSpPr/>
          <p:nvPr/>
        </p:nvGrpSpPr>
        <p:grpSpPr>
          <a:xfrm>
            <a:off x="930695" y="5267987"/>
            <a:ext cx="9246211" cy="373711"/>
            <a:chOff x="784069" y="3859531"/>
            <a:chExt cx="9246211" cy="373711"/>
          </a:xfrm>
        </p:grpSpPr>
        <p:sp>
          <p:nvSpPr>
            <p:cNvPr id="2" name="Rounded Rectangle 1"/>
            <p:cNvSpPr/>
            <p:nvPr/>
          </p:nvSpPr>
          <p:spPr>
            <a:xfrm>
              <a:off x="784069" y="3859531"/>
              <a:ext cx="9246211" cy="373711"/>
            </a:xfrm>
            <a:prstGeom prst="roundRect">
              <a:avLst>
                <a:gd name="adj" fmla="val 50000"/>
              </a:avLst>
            </a:prstGeom>
            <a:pattFill prst="dotDmnd">
              <a:fgClr>
                <a:srgbClr val="FF3D67"/>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Box 2"/>
            <p:cNvSpPr txBox="1"/>
            <p:nvPr/>
          </p:nvSpPr>
          <p:spPr>
            <a:xfrm>
              <a:off x="2754314" y="3877109"/>
              <a:ext cx="5305721" cy="335615"/>
            </a:xfrm>
            <a:prstGeom prst="rect">
              <a:avLst/>
            </a:prstGeom>
            <a:noFill/>
          </p:spPr>
          <p:txBody>
            <a:bodyPr wrap="square" rtlCol="0">
              <a:spAutoFit/>
            </a:bodyPr>
            <a:lstStyle/>
            <a:p>
              <a:pPr algn="ctr"/>
              <a:r>
                <a:rPr lang="de-DE" sz="1600" dirty="0" smtClean="0">
                  <a:solidFill>
                    <a:schemeClr val="accent2"/>
                  </a:solidFill>
                </a:rPr>
                <a:t>Personalmanager leiten die Kommunikation</a:t>
              </a:r>
              <a:endParaRPr lang="de-DE" sz="1600" dirty="0">
                <a:solidFill>
                  <a:schemeClr val="accent2"/>
                </a:solidFill>
              </a:endParaRPr>
            </a:p>
          </p:txBody>
        </p:sp>
      </p:grpSp>
      <p:grpSp>
        <p:nvGrpSpPr>
          <p:cNvPr id="10" name="Group 9">
            <a:extLst>
              <a:ext uri="{FF2B5EF4-FFF2-40B4-BE49-F238E27FC236}">
                <a16:creationId xmlns:p14="http://schemas.microsoft.com/office/powerpoint/2010/main" xmlns:p15="http://schemas.microsoft.com/office/powerpoint/2012/main" xmlns:a16="http://schemas.microsoft.com/office/drawing/2014/main" xmlns="" id="{1D23A506-9CF1-814B-B319-14F53F962066}"/>
              </a:ext>
            </a:extLst>
          </p:cNvPr>
          <p:cNvGrpSpPr/>
          <p:nvPr/>
        </p:nvGrpSpPr>
        <p:grpSpPr>
          <a:xfrm>
            <a:off x="3215787" y="3559924"/>
            <a:ext cx="7018721" cy="1592345"/>
            <a:chOff x="3204559" y="3085456"/>
            <a:chExt cx="7018721" cy="1592345"/>
          </a:xfrm>
        </p:grpSpPr>
        <p:grpSp>
          <p:nvGrpSpPr>
            <p:cNvPr id="9" name="Group 8">
              <a:extLst>
                <a:ext uri="{FF2B5EF4-FFF2-40B4-BE49-F238E27FC236}">
                  <a16:creationId xmlns:p14="http://schemas.microsoft.com/office/powerpoint/2010/main" xmlns:p15="http://schemas.microsoft.com/office/powerpoint/2012/main" xmlns:a16="http://schemas.microsoft.com/office/drawing/2014/main" xmlns="" id="{AC4D3845-E213-ED45-830C-B6936CB7DFFC}"/>
                </a:ext>
              </a:extLst>
            </p:cNvPr>
            <p:cNvGrpSpPr/>
            <p:nvPr/>
          </p:nvGrpSpPr>
          <p:grpSpPr>
            <a:xfrm>
              <a:off x="3516805" y="3574327"/>
              <a:ext cx="5468737" cy="717100"/>
              <a:chOff x="3516805" y="3574327"/>
              <a:chExt cx="5468737" cy="717100"/>
            </a:xfrm>
          </p:grpSpPr>
          <p:sp>
            <p:nvSpPr>
              <p:cNvPr id="92" name="Rounded Rectangle 91"/>
              <p:cNvSpPr/>
              <p:nvPr/>
            </p:nvSpPr>
            <p:spPr>
              <a:xfrm rot="5400000">
                <a:off x="3322483"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3" name="Rounded Rectangle 92"/>
              <p:cNvSpPr/>
              <p:nvPr/>
            </p:nvSpPr>
            <p:spPr>
              <a:xfrm rot="5400000">
                <a:off x="5021418"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4" name="Rounded Rectangle 93"/>
              <p:cNvSpPr/>
              <p:nvPr/>
            </p:nvSpPr>
            <p:spPr>
              <a:xfrm rot="5400000">
                <a:off x="8419289"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Rounded Rectangle 54">
                <a:extLst>
                  <a:ext uri="{FF2B5EF4-FFF2-40B4-BE49-F238E27FC236}">
                    <a16:creationId xmlns:p14="http://schemas.microsoft.com/office/powerpoint/2010/main" xmlns:p15="http://schemas.microsoft.com/office/powerpoint/2012/main" xmlns:a16="http://schemas.microsoft.com/office/drawing/2014/main" xmlns="" id="{035CAE25-CDE4-D045-A5E2-4365A645AE41}"/>
                  </a:ext>
                </a:extLst>
              </p:cNvPr>
              <p:cNvSpPr/>
              <p:nvPr/>
            </p:nvSpPr>
            <p:spPr>
              <a:xfrm rot="5400000">
                <a:off x="6720353"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6" name="Rounded Rectangle 55">
                <a:extLst>
                  <a:ext uri="{FF2B5EF4-FFF2-40B4-BE49-F238E27FC236}">
                    <a16:creationId xmlns:p14="http://schemas.microsoft.com/office/powerpoint/2010/main" xmlns:p15="http://schemas.microsoft.com/office/powerpoint/2012/main" xmlns:a16="http://schemas.microsoft.com/office/drawing/2014/main" xmlns="" id="{57873BF0-DF17-964E-8916-5D6008FD6821}"/>
                  </a:ext>
                </a:extLst>
              </p:cNvPr>
              <p:cNvSpPr/>
              <p:nvPr/>
            </p:nvSpPr>
            <p:spPr>
              <a:xfrm rot="5400000">
                <a:off x="3632538"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7" name="Rounded Rectangle 56">
                <a:extLst>
                  <a:ext uri="{FF2B5EF4-FFF2-40B4-BE49-F238E27FC236}">
                    <a16:creationId xmlns:p14="http://schemas.microsoft.com/office/powerpoint/2010/main" xmlns:p15="http://schemas.microsoft.com/office/powerpoint/2012/main" xmlns:a16="http://schemas.microsoft.com/office/drawing/2014/main" xmlns="" id="{438B9B07-475F-B341-87CC-5C9B4A97DE7A}"/>
                  </a:ext>
                </a:extLst>
              </p:cNvPr>
              <p:cNvSpPr/>
              <p:nvPr/>
            </p:nvSpPr>
            <p:spPr>
              <a:xfrm rot="5400000">
                <a:off x="5331473"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8" name="Rounded Rectangle 57">
                <a:extLst>
                  <a:ext uri="{FF2B5EF4-FFF2-40B4-BE49-F238E27FC236}">
                    <a16:creationId xmlns:p14="http://schemas.microsoft.com/office/powerpoint/2010/main" xmlns:p15="http://schemas.microsoft.com/office/powerpoint/2012/main" xmlns:a16="http://schemas.microsoft.com/office/drawing/2014/main" xmlns="" id="{630BF8BB-61C0-5444-80C3-C142AFECF6E9}"/>
                  </a:ext>
                </a:extLst>
              </p:cNvPr>
              <p:cNvSpPr/>
              <p:nvPr/>
            </p:nvSpPr>
            <p:spPr>
              <a:xfrm rot="5400000">
                <a:off x="8729344"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9" name="Rounded Rectangle 58">
                <a:extLst>
                  <a:ext uri="{FF2B5EF4-FFF2-40B4-BE49-F238E27FC236}">
                    <a16:creationId xmlns:p14="http://schemas.microsoft.com/office/powerpoint/2010/main" xmlns:p15="http://schemas.microsoft.com/office/powerpoint/2012/main" xmlns:a16="http://schemas.microsoft.com/office/drawing/2014/main" xmlns="" id="{3DA81836-06C9-8E41-BFA1-8D52F3251D81}"/>
                  </a:ext>
                </a:extLst>
              </p:cNvPr>
              <p:cNvSpPr/>
              <p:nvPr/>
            </p:nvSpPr>
            <p:spPr>
              <a:xfrm rot="5400000">
                <a:off x="7030408"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64" name="Rounded Rectangle 63"/>
            <p:cNvSpPr/>
            <p:nvPr/>
          </p:nvSpPr>
          <p:spPr>
            <a:xfrm>
              <a:off x="3204559" y="3733776"/>
              <a:ext cx="6878049" cy="373711"/>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5" name="TextBox 64"/>
            <p:cNvSpPr txBox="1"/>
            <p:nvPr/>
          </p:nvSpPr>
          <p:spPr>
            <a:xfrm>
              <a:off x="3843008" y="3751354"/>
              <a:ext cx="5694174" cy="338554"/>
            </a:xfrm>
            <a:prstGeom prst="rect">
              <a:avLst/>
            </a:prstGeom>
            <a:noFill/>
          </p:spPr>
          <p:txBody>
            <a:bodyPr wrap="square" rtlCol="0">
              <a:spAutoFit/>
            </a:bodyPr>
            <a:lstStyle/>
            <a:p>
              <a:pPr algn="ctr"/>
              <a:r>
                <a:rPr lang="de-DE" sz="1600" dirty="0" smtClean="0">
                  <a:solidFill>
                    <a:prstClr val="white"/>
                  </a:solidFill>
                </a:rPr>
                <a:t>Kampagne zur Steigerung der Bekanntheit von Webex</a:t>
              </a:r>
              <a:endParaRPr lang="de-DE" sz="1600" dirty="0">
                <a:solidFill>
                  <a:prstClr val="white"/>
                </a:solidFill>
              </a:endParaRPr>
            </a:p>
          </p:txBody>
        </p:sp>
        <p:sp>
          <p:nvSpPr>
            <p:cNvPr id="61" name="TextBox 60">
              <a:extLst>
                <a:ext uri="{FF2B5EF4-FFF2-40B4-BE49-F238E27FC236}">
                  <a16:creationId xmlns:p14="http://schemas.microsoft.com/office/powerpoint/2010/main" xmlns:p15="http://schemas.microsoft.com/office/powerpoint/2012/main" xmlns:a16="http://schemas.microsoft.com/office/drawing/2014/main" xmlns="" id="{C43EDF4D-F838-A54E-B0F2-68520B14B35F}"/>
                </a:ext>
              </a:extLst>
            </p:cNvPr>
            <p:cNvSpPr txBox="1"/>
            <p:nvPr/>
          </p:nvSpPr>
          <p:spPr>
            <a:xfrm>
              <a:off x="3826860" y="4370024"/>
              <a:ext cx="1450756" cy="307777"/>
            </a:xfrm>
            <a:prstGeom prst="rect">
              <a:avLst/>
            </a:prstGeom>
            <a:noFill/>
          </p:spPr>
          <p:txBody>
            <a:bodyPr wrap="square" lIns="0" tIns="0" rIns="0" bIns="0" rtlCol="0" anchor="b">
              <a:spAutoFit/>
            </a:bodyPr>
            <a:lstStyle/>
            <a:p>
              <a:r>
                <a:rPr lang="de-DE" sz="1000" dirty="0" smtClean="0">
                  <a:latin typeface="+mj-lt"/>
                </a:rPr>
                <a:t>Hervorragende Audioqualität in Meetings </a:t>
              </a:r>
              <a:endParaRPr lang="de-DE" sz="1000" dirty="0">
                <a:latin typeface="+mj-lt"/>
              </a:endParaRPr>
            </a:p>
          </p:txBody>
        </p:sp>
        <p:sp>
          <p:nvSpPr>
            <p:cNvPr id="66" name="TextBox 65">
              <a:extLst>
                <a:ext uri="{FF2B5EF4-FFF2-40B4-BE49-F238E27FC236}">
                  <a16:creationId xmlns:p14="http://schemas.microsoft.com/office/powerpoint/2010/main" xmlns:p15="http://schemas.microsoft.com/office/powerpoint/2012/main" xmlns:a16="http://schemas.microsoft.com/office/drawing/2014/main" xmlns="" id="{FB259EBC-4107-154B-8A6F-207FB7EF5FE2}"/>
                </a:ext>
              </a:extLst>
            </p:cNvPr>
            <p:cNvSpPr txBox="1"/>
            <p:nvPr/>
          </p:nvSpPr>
          <p:spPr>
            <a:xfrm>
              <a:off x="5215739" y="3242016"/>
              <a:ext cx="1299616" cy="305105"/>
            </a:xfrm>
            <a:prstGeom prst="rect">
              <a:avLst/>
            </a:prstGeom>
            <a:noFill/>
          </p:spPr>
          <p:txBody>
            <a:bodyPr wrap="square" lIns="0" tIns="0" rIns="0" bIns="0" rtlCol="0" anchor="b">
              <a:spAutoFit/>
            </a:bodyPr>
            <a:lstStyle/>
            <a:p>
              <a:r>
                <a:rPr lang="de-DE" sz="1000" smtClean="0">
                  <a:latin typeface="+mj-lt"/>
                </a:rPr>
                <a:t>Meetings planen und ihnen beitreten </a:t>
              </a:r>
              <a:endParaRPr lang="de-DE" sz="1000">
                <a:latin typeface="+mj-lt"/>
              </a:endParaRPr>
            </a:p>
          </p:txBody>
        </p:sp>
        <p:sp>
          <p:nvSpPr>
            <p:cNvPr id="67" name="TextBox 66">
              <a:extLst>
                <a:ext uri="{FF2B5EF4-FFF2-40B4-BE49-F238E27FC236}">
                  <a16:creationId xmlns:p14="http://schemas.microsoft.com/office/powerpoint/2010/main" xmlns:p15="http://schemas.microsoft.com/office/powerpoint/2012/main" xmlns:a16="http://schemas.microsoft.com/office/drawing/2014/main" xmlns="" id="{E8B1AB7F-A84F-D640-8158-5DFDBF2D9B7B}"/>
                </a:ext>
              </a:extLst>
            </p:cNvPr>
            <p:cNvSpPr txBox="1"/>
            <p:nvPr/>
          </p:nvSpPr>
          <p:spPr>
            <a:xfrm>
              <a:off x="3515593" y="3393233"/>
              <a:ext cx="1476422" cy="153888"/>
            </a:xfrm>
            <a:prstGeom prst="rect">
              <a:avLst/>
            </a:prstGeom>
            <a:noFill/>
          </p:spPr>
          <p:txBody>
            <a:bodyPr wrap="square" lIns="0" tIns="0" rIns="0" bIns="0" rtlCol="0" anchor="b">
              <a:spAutoFit/>
            </a:bodyPr>
            <a:lstStyle/>
            <a:p>
              <a:r>
                <a:rPr lang="de-DE" sz="1000" dirty="0" smtClean="0">
                  <a:latin typeface="+mj-lt"/>
                </a:rPr>
                <a:t>Homeoffice einrichten</a:t>
              </a:r>
              <a:endParaRPr lang="de-DE" sz="1000" dirty="0"/>
            </a:p>
          </p:txBody>
        </p:sp>
        <p:sp>
          <p:nvSpPr>
            <p:cNvPr id="74" name="TextBox 73">
              <a:extLst>
                <a:ext uri="{FF2B5EF4-FFF2-40B4-BE49-F238E27FC236}">
                  <a16:creationId xmlns:p14="http://schemas.microsoft.com/office/powerpoint/2010/main" xmlns:p15="http://schemas.microsoft.com/office/powerpoint/2012/main" xmlns:a16="http://schemas.microsoft.com/office/drawing/2014/main" xmlns="" id="{39752747-9BC7-9C48-8F35-C7CFC4A5B1F6}"/>
                </a:ext>
              </a:extLst>
            </p:cNvPr>
            <p:cNvSpPr txBox="1"/>
            <p:nvPr/>
          </p:nvSpPr>
          <p:spPr>
            <a:xfrm>
              <a:off x="8615412" y="3242016"/>
              <a:ext cx="1299617" cy="305105"/>
            </a:xfrm>
            <a:prstGeom prst="rect">
              <a:avLst/>
            </a:prstGeom>
            <a:noFill/>
          </p:spPr>
          <p:txBody>
            <a:bodyPr wrap="square" lIns="0" tIns="0" rIns="0" bIns="0" rtlCol="0" anchor="b">
              <a:spAutoFit/>
            </a:bodyPr>
            <a:lstStyle/>
            <a:p>
              <a:r>
                <a:rPr lang="de-DE" sz="1000" smtClean="0">
                  <a:latin typeface="+mj-lt"/>
                </a:rPr>
                <a:t>Erfolgreich mit Videos arbeiten</a:t>
              </a:r>
              <a:endParaRPr lang="de-DE" sz="1000">
                <a:latin typeface="+mj-lt"/>
              </a:endParaRPr>
            </a:p>
          </p:txBody>
        </p:sp>
        <p:sp>
          <p:nvSpPr>
            <p:cNvPr id="84" name="TextBox 83">
              <a:extLst>
                <a:ext uri="{FF2B5EF4-FFF2-40B4-BE49-F238E27FC236}">
                  <a16:creationId xmlns:p14="http://schemas.microsoft.com/office/powerpoint/2010/main" xmlns:p15="http://schemas.microsoft.com/office/powerpoint/2012/main" xmlns:a16="http://schemas.microsoft.com/office/drawing/2014/main" xmlns="" id="{BB212A18-1690-4440-A82A-8CAF1ACA77A8}"/>
                </a:ext>
              </a:extLst>
            </p:cNvPr>
            <p:cNvSpPr txBox="1"/>
            <p:nvPr/>
          </p:nvSpPr>
          <p:spPr>
            <a:xfrm>
              <a:off x="5525794" y="4370024"/>
              <a:ext cx="1299616" cy="152552"/>
            </a:xfrm>
            <a:prstGeom prst="rect">
              <a:avLst/>
            </a:prstGeom>
            <a:noFill/>
          </p:spPr>
          <p:txBody>
            <a:bodyPr wrap="square" lIns="0" tIns="0" rIns="0" bIns="0" rtlCol="0" anchor="b">
              <a:spAutoFit/>
            </a:bodyPr>
            <a:lstStyle/>
            <a:p>
              <a:r>
                <a:rPr lang="de-DE" sz="1000" dirty="0">
                  <a:latin typeface="+mj-lt"/>
                </a:rPr>
                <a:t>Onlinekurse</a:t>
              </a:r>
              <a:endParaRPr lang="de-DE" sz="1000" dirty="0"/>
            </a:p>
          </p:txBody>
        </p:sp>
        <p:sp>
          <p:nvSpPr>
            <p:cNvPr id="85" name="TextBox 84">
              <a:extLst>
                <a:ext uri="{FF2B5EF4-FFF2-40B4-BE49-F238E27FC236}">
                  <a16:creationId xmlns:p14="http://schemas.microsoft.com/office/powerpoint/2010/main" xmlns:p15="http://schemas.microsoft.com/office/powerpoint/2012/main" xmlns:a16="http://schemas.microsoft.com/office/drawing/2014/main" xmlns="" id="{CD190D45-2023-924E-9C99-EF167285CA8A}"/>
                </a:ext>
              </a:extLst>
            </p:cNvPr>
            <p:cNvSpPr txBox="1"/>
            <p:nvPr/>
          </p:nvSpPr>
          <p:spPr>
            <a:xfrm>
              <a:off x="6914671" y="3085456"/>
              <a:ext cx="1609673" cy="461665"/>
            </a:xfrm>
            <a:prstGeom prst="rect">
              <a:avLst/>
            </a:prstGeom>
            <a:noFill/>
          </p:spPr>
          <p:txBody>
            <a:bodyPr wrap="square" lIns="0" tIns="0" rIns="0" bIns="0" rtlCol="0" anchor="b">
              <a:spAutoFit/>
            </a:bodyPr>
            <a:lstStyle/>
            <a:p>
              <a:r>
                <a:rPr lang="de-DE" sz="1000" dirty="0" smtClean="0">
                  <a:latin typeface="+mj-lt"/>
                </a:rPr>
                <a:t>Verwenden Sie ein Headset, das Sie beim erfolgreichen Arbeiten unterstützt!</a:t>
              </a:r>
              <a:endParaRPr lang="de-DE" sz="1000" dirty="0"/>
            </a:p>
          </p:txBody>
        </p:sp>
        <p:sp>
          <p:nvSpPr>
            <p:cNvPr id="86" name="TextBox 85">
              <a:extLst>
                <a:ext uri="{FF2B5EF4-FFF2-40B4-BE49-F238E27FC236}">
                  <a16:creationId xmlns:p14="http://schemas.microsoft.com/office/powerpoint/2010/main" xmlns:p15="http://schemas.microsoft.com/office/powerpoint/2012/main" xmlns:a16="http://schemas.microsoft.com/office/drawing/2014/main" xmlns="" id="{3F4C59FE-95FD-FC4D-9900-93BB1B59DF34}"/>
                </a:ext>
              </a:extLst>
            </p:cNvPr>
            <p:cNvSpPr txBox="1"/>
            <p:nvPr/>
          </p:nvSpPr>
          <p:spPr>
            <a:xfrm>
              <a:off x="7224728" y="4370024"/>
              <a:ext cx="1299617" cy="152552"/>
            </a:xfrm>
            <a:prstGeom prst="rect">
              <a:avLst/>
            </a:prstGeom>
            <a:noFill/>
          </p:spPr>
          <p:txBody>
            <a:bodyPr wrap="square" lIns="0" tIns="0" rIns="0" bIns="0" rtlCol="0" anchor="b">
              <a:spAutoFit/>
            </a:bodyPr>
            <a:lstStyle/>
            <a:p>
              <a:r>
                <a:rPr lang="de-DE" sz="1000" smtClean="0">
                  <a:latin typeface="+mj-lt"/>
                </a:rPr>
                <a:t>Virtuelle Teamarbeit </a:t>
              </a:r>
              <a:endParaRPr lang="de-DE" sz="1000">
                <a:latin typeface="+mj-lt"/>
              </a:endParaRPr>
            </a:p>
          </p:txBody>
        </p:sp>
        <p:sp>
          <p:nvSpPr>
            <p:cNvPr id="87" name="TextBox 86">
              <a:extLst>
                <a:ext uri="{FF2B5EF4-FFF2-40B4-BE49-F238E27FC236}">
                  <a16:creationId xmlns:p14="http://schemas.microsoft.com/office/powerpoint/2010/main" xmlns:p15="http://schemas.microsoft.com/office/powerpoint/2012/main" xmlns:a16="http://schemas.microsoft.com/office/drawing/2014/main" xmlns="" id="{4CDE119A-4E8D-1A4B-893B-D073E4EEB44F}"/>
                </a:ext>
              </a:extLst>
            </p:cNvPr>
            <p:cNvSpPr txBox="1"/>
            <p:nvPr/>
          </p:nvSpPr>
          <p:spPr>
            <a:xfrm>
              <a:off x="8923663" y="4370024"/>
              <a:ext cx="1299617" cy="305105"/>
            </a:xfrm>
            <a:prstGeom prst="rect">
              <a:avLst/>
            </a:prstGeom>
            <a:noFill/>
          </p:spPr>
          <p:txBody>
            <a:bodyPr wrap="square" lIns="0" tIns="0" rIns="0" bIns="0" rtlCol="0" anchor="b">
              <a:spAutoFit/>
            </a:bodyPr>
            <a:lstStyle/>
            <a:p>
              <a:r>
                <a:rPr lang="de-DE" sz="1000" smtClean="0">
                  <a:latin typeface="+mj-lt"/>
                </a:rPr>
                <a:t>Teamkultur aufrechterhalten</a:t>
              </a:r>
              <a:endParaRPr lang="de-DE" sz="1000"/>
            </a:p>
          </p:txBody>
        </p:sp>
      </p:grpSp>
      <p:sp>
        <p:nvSpPr>
          <p:cNvPr id="89" name="TextBox 88">
            <a:extLst>
              <a:ext uri="{FF2B5EF4-FFF2-40B4-BE49-F238E27FC236}">
                <a16:creationId xmlns:p14="http://schemas.microsoft.com/office/powerpoint/2010/main" xmlns:p15="http://schemas.microsoft.com/office/powerpoint/2012/main" xmlns:a16="http://schemas.microsoft.com/office/drawing/2014/main" xmlns="" id="{9573FDFF-A9B0-4C47-A3AF-E0CB765E95FA}"/>
              </a:ext>
            </a:extLst>
          </p:cNvPr>
          <p:cNvSpPr txBox="1"/>
          <p:nvPr/>
        </p:nvSpPr>
        <p:spPr>
          <a:xfrm>
            <a:off x="1498228" y="3419334"/>
            <a:ext cx="1293759" cy="610210"/>
          </a:xfrm>
          <a:prstGeom prst="rect">
            <a:avLst/>
          </a:prstGeom>
          <a:noFill/>
        </p:spPr>
        <p:txBody>
          <a:bodyPr wrap="square" lIns="0" tIns="0" rIns="0" bIns="0" rtlCol="0" anchor="b">
            <a:spAutoFit/>
          </a:bodyPr>
          <a:lstStyle/>
          <a:p>
            <a:r>
              <a:rPr lang="de-DE" sz="1000" dirty="0" smtClean="0">
                <a:latin typeface="+mj-lt"/>
              </a:rPr>
              <a:t>Banner und andere Materialien zur Unterstützung auf Intranetsite hinzufügen</a:t>
            </a:r>
            <a:endParaRPr lang="de-DE" sz="1000" dirty="0"/>
          </a:p>
        </p:txBody>
      </p:sp>
    </p:spTree>
    <p:extLst>
      <p:ext uri="{BB962C8B-B14F-4D97-AF65-F5344CB8AC3E}">
        <p14:creationId xmlns:p14="http://schemas.microsoft.com/office/powerpoint/2010/main" val="160115252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a:off x="7690104" y="1665288"/>
            <a:ext cx="4221480" cy="4591240"/>
          </a:xfrm>
          <a:prstGeom prst="roundRect">
            <a:avLst>
              <a:gd name="adj" fmla="val 5618"/>
            </a:avLst>
          </a:prstGeom>
          <a:solidFill>
            <a:schemeClr val="accent4"/>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ln w="22225">
                <a:solidFill>
                  <a:schemeClr val="accent2"/>
                </a:solidFill>
                <a:prstDash val="solid"/>
              </a:ln>
              <a:solidFill>
                <a:schemeClr val="accent2">
                  <a:lumMod val="40000"/>
                  <a:lumOff val="60000"/>
                </a:schemeClr>
              </a:solidFill>
            </a:endParaRPr>
          </a:p>
        </p:txBody>
      </p:sp>
      <p:sp>
        <p:nvSpPr>
          <p:cNvPr id="15" name="Title 1">
            <a:extLst>
              <a:ext uri="{FF2B5EF4-FFF2-40B4-BE49-F238E27FC236}">
                <a16:creationId xmlns:p14="http://schemas.microsoft.com/office/powerpoint/2010/main" xmlns:p15="http://schemas.microsoft.com/office/powerpoint/2012/main" xmlns:a16="http://schemas.microsoft.com/office/drawing/2014/main" xmlns="" id="{6C2AF97E-813B-6240-BFAF-5433CE6B3E73}"/>
              </a:ext>
            </a:extLst>
          </p:cNvPr>
          <p:cNvSpPr txBox="1"/>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de-DE" sz="3600" smtClean="0"/>
              <a:t>Interne Landing-Pages aktualisieren</a:t>
            </a:r>
            <a:endParaRPr lang="de-DE" sz="3600"/>
          </a:p>
        </p:txBody>
      </p:sp>
      <p:sp>
        <p:nvSpPr>
          <p:cNvPr id="27" name="TextBox 26">
            <a:extLst>
              <a:ext uri="{FF2B5EF4-FFF2-40B4-BE49-F238E27FC236}">
                <a16:creationId xmlns:p14="http://schemas.microsoft.com/office/powerpoint/2010/main" xmlns:p15="http://schemas.microsoft.com/office/powerpoint/2012/main" xmlns:a16="http://schemas.microsoft.com/office/drawing/2014/main" xmlns="" id="{E68C3DD2-F458-4944-9B58-F9BA74608D71}"/>
              </a:ext>
            </a:extLst>
          </p:cNvPr>
          <p:cNvSpPr txBox="1"/>
          <p:nvPr/>
        </p:nvSpPr>
        <p:spPr>
          <a:xfrm>
            <a:off x="685800" y="2041783"/>
            <a:ext cx="2409836" cy="915315"/>
          </a:xfrm>
          <a:prstGeom prst="rect">
            <a:avLst/>
          </a:prstGeom>
          <a:noFill/>
        </p:spPr>
        <p:txBody>
          <a:bodyPr wrap="square" lIns="0" tIns="0" rIns="0" bIns="0" rtlCol="0" anchor="t">
            <a:spAutoFit/>
          </a:bodyPr>
          <a:lstStyle/>
          <a:p>
            <a:pPr>
              <a:spcAft>
                <a:spcPts val="1200"/>
              </a:spcAft>
            </a:pPr>
            <a:r>
              <a:rPr lang="de-DE" sz="1200" dirty="0" smtClean="0">
                <a:latin typeface="+mj-lt"/>
              </a:rPr>
              <a:t>Aktualisieren Sie ggf. Ihre interne Supportseite mit Tipps für die Arbeit von einem Remote-Arbeitsplatz aus. Die folgenden Textblöcke sollen Ihnen als Vorschläge dienen.</a:t>
            </a:r>
            <a:endParaRPr lang="de-DE" sz="1200" dirty="0">
              <a:latin typeface="+mj-lt"/>
            </a:endParaRPr>
          </a:p>
        </p:txBody>
      </p:sp>
      <p:sp>
        <p:nvSpPr>
          <p:cNvPr id="14" name="Rounded Rectangle 13">
            <a:extLst>
              <a:ext uri="{FF2B5EF4-FFF2-40B4-BE49-F238E27FC236}">
                <a16:creationId xmlns:p14="http://schemas.microsoft.com/office/powerpoint/2010/main" xmlns:p15="http://schemas.microsoft.com/office/powerpoint/2012/main" xmlns:a16="http://schemas.microsoft.com/office/drawing/2014/main" xmlns="" id="{F9DAC5F9-A94C-D84A-AAA1-C083F227B4C8}"/>
              </a:ext>
            </a:extLst>
          </p:cNvPr>
          <p:cNvSpPr/>
          <p:nvPr/>
        </p:nvSpPr>
        <p:spPr>
          <a:xfrm>
            <a:off x="3206496" y="1707960"/>
            <a:ext cx="4221480" cy="4591240"/>
          </a:xfrm>
          <a:prstGeom prst="roundRect">
            <a:avLst>
              <a:gd name="adj" fmla="val 5618"/>
            </a:avLst>
          </a:prstGeom>
          <a:solidFill>
            <a:schemeClr val="accent3">
              <a:lumMod val="40000"/>
              <a:lumOff val="60000"/>
            </a:schemeClr>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a:ln w="22225">
                <a:solidFill>
                  <a:schemeClr val="accent2"/>
                </a:solidFill>
                <a:prstDash val="solid"/>
              </a:ln>
              <a:solidFill>
                <a:schemeClr val="accent2">
                  <a:lumMod val="40000"/>
                  <a:lumOff val="60000"/>
                </a:schemeClr>
              </a:solidFill>
            </a:endParaRPr>
          </a:p>
        </p:txBody>
      </p:sp>
      <p:sp>
        <p:nvSpPr>
          <p:cNvPr id="2" name="Rectangle 1">
            <a:extLst>
              <a:ext uri="{FF2B5EF4-FFF2-40B4-BE49-F238E27FC236}">
                <a16:creationId xmlns:p14="http://schemas.microsoft.com/office/powerpoint/2010/main" xmlns:p15="http://schemas.microsoft.com/office/powerpoint/2012/main" xmlns:a16="http://schemas.microsoft.com/office/drawing/2014/main" xmlns="" id="{9BE9DC49-A60C-7144-8817-1DBD2F6BED35}"/>
              </a:ext>
            </a:extLst>
          </p:cNvPr>
          <p:cNvSpPr/>
          <p:nvPr/>
        </p:nvSpPr>
        <p:spPr>
          <a:xfrm>
            <a:off x="3331464" y="1876102"/>
            <a:ext cx="3951107" cy="4247317"/>
          </a:xfrm>
          <a:prstGeom prst="rect">
            <a:avLst/>
          </a:prstGeom>
        </p:spPr>
        <p:txBody>
          <a:bodyPr wrap="square">
            <a:spAutoFit/>
          </a:bodyPr>
          <a:lstStyle/>
          <a:p>
            <a:pPr fontAlgn="base"/>
            <a:r>
              <a:rPr lang="de-DE" sz="1500" b="1" dirty="0" smtClean="0">
                <a:latin typeface="+mj-lt"/>
              </a:rPr>
              <a:t>Tipps zur Vorbereitung auf die Arbeit im Homeoffice </a:t>
            </a:r>
          </a:p>
          <a:p>
            <a:pPr marL="285750" indent="-285750" fontAlgn="base">
              <a:buFont typeface="Arial" panose="020B0604020202020204" pitchFamily="34" charset="0"/>
              <a:buChar char="•"/>
            </a:pPr>
            <a:r>
              <a:rPr lang="de-DE" sz="1500" dirty="0" smtClean="0">
                <a:latin typeface="+mj-lt"/>
              </a:rPr>
              <a:t>Überprüfen Sie den Status Ihres PCs mit &lt;interner Link&gt;.  Sollten Probleme vorliegen, versuchen Sie, diese noch im Büro zu lösen, bevor Sie nach Hause gehen. </a:t>
            </a:r>
          </a:p>
          <a:p>
            <a:pPr marL="285750" indent="-285750" fontAlgn="base">
              <a:buFont typeface="Arial" panose="020B0604020202020204" pitchFamily="34" charset="0"/>
              <a:buChar char="•"/>
            </a:pPr>
            <a:r>
              <a:rPr lang="de-DE" sz="1500" dirty="0" smtClean="0">
                <a:latin typeface="+mj-lt"/>
              </a:rPr>
              <a:t>Aktualisieren Sie Ihren VPN-Client über &lt;interner Link&gt;. </a:t>
            </a:r>
          </a:p>
          <a:p>
            <a:pPr marL="285750" indent="-285750" fontAlgn="base">
              <a:buFont typeface="Arial" panose="020B0604020202020204" pitchFamily="34" charset="0"/>
              <a:buChar char="•"/>
            </a:pPr>
            <a:r>
              <a:rPr lang="de-DE" sz="1500" dirty="0" smtClean="0">
                <a:latin typeface="+mj-lt"/>
              </a:rPr>
              <a:t>Richten Sie Ihr Mobilgerät für den Zugriff auf E-Mails, Kalender und möglicherweise VPN ein. Gehen Sie zu &lt;interner Link&gt;. </a:t>
            </a:r>
          </a:p>
          <a:p>
            <a:pPr marL="285750" indent="-285750" fontAlgn="base">
              <a:buFont typeface="Arial" panose="020B0604020202020204" pitchFamily="34" charset="0"/>
              <a:buChar char="•"/>
            </a:pPr>
            <a:r>
              <a:rPr lang="de-DE" sz="1500" dirty="0" smtClean="0">
                <a:latin typeface="+mj-lt"/>
              </a:rPr>
              <a:t>Vergessen Sie nicht, Ihr Netzkabel und alle anderen Ladegeräte mit nach Hause zu nehmen, die Sie für Laptops, Mobilgeräte usw. benötigen. </a:t>
            </a:r>
          </a:p>
          <a:p>
            <a:pPr marL="285750" indent="-285750" fontAlgn="base">
              <a:buFont typeface="Arial" panose="020B0604020202020204" pitchFamily="34" charset="0"/>
              <a:buChar char="•"/>
            </a:pPr>
            <a:r>
              <a:rPr lang="de-DE" sz="1500" dirty="0" smtClean="0">
                <a:latin typeface="+mj-lt"/>
              </a:rPr>
              <a:t>Nehmen Sie ggf. auch Ihren Monitor/Ihre Tastatur/Maus mit nach Hause, um dort bequemer arbeiten zu können. </a:t>
            </a:r>
            <a:endParaRPr lang="de-DE" sz="1500" dirty="0">
              <a:latin typeface="+mj-lt"/>
            </a:endParaRPr>
          </a:p>
        </p:txBody>
      </p:sp>
      <p:sp>
        <p:nvSpPr>
          <p:cNvPr id="3" name="Rectangle 2">
            <a:extLst>
              <a:ext uri="{FF2B5EF4-FFF2-40B4-BE49-F238E27FC236}">
                <a16:creationId xmlns:p14="http://schemas.microsoft.com/office/powerpoint/2010/main" xmlns:p15="http://schemas.microsoft.com/office/powerpoint/2012/main" xmlns:a16="http://schemas.microsoft.com/office/drawing/2014/main" xmlns="" id="{8FEB30E0-C213-8C45-993A-4B323C260C9A}"/>
              </a:ext>
            </a:extLst>
          </p:cNvPr>
          <p:cNvSpPr/>
          <p:nvPr/>
        </p:nvSpPr>
        <p:spPr>
          <a:xfrm>
            <a:off x="7793737" y="1928751"/>
            <a:ext cx="3969414" cy="3785652"/>
          </a:xfrm>
          <a:prstGeom prst="rect">
            <a:avLst/>
          </a:prstGeom>
        </p:spPr>
        <p:txBody>
          <a:bodyPr wrap="square">
            <a:spAutoFit/>
          </a:bodyPr>
          <a:lstStyle/>
          <a:p>
            <a:pPr fontAlgn="base"/>
            <a:r>
              <a:rPr lang="de-DE" sz="1500" b="1" dirty="0" smtClean="0">
                <a:latin typeface="+mj-lt"/>
              </a:rPr>
              <a:t>Tipps zum Beitreten zu Webex Meetings von zu Hause </a:t>
            </a:r>
            <a:r>
              <a:rPr lang="de-DE" sz="1500" b="1" dirty="0" smtClean="0">
                <a:latin typeface="+mj-lt"/>
              </a:rPr>
              <a:t>aus </a:t>
            </a:r>
            <a:endParaRPr lang="de-DE" sz="1500" b="1" dirty="0" smtClean="0">
              <a:latin typeface="+mj-lt"/>
            </a:endParaRPr>
          </a:p>
          <a:p>
            <a:pPr marL="285750" indent="-285750" fontAlgn="base">
              <a:buFont typeface="Arial" panose="020B0604020202020204" pitchFamily="34" charset="0"/>
              <a:buChar char="•"/>
            </a:pPr>
            <a:r>
              <a:rPr lang="de-DE" sz="1500" dirty="0" smtClean="0">
                <a:latin typeface="+mj-lt"/>
              </a:rPr>
              <a:t>Nehmen Sie an Meetings direkt über Ihre Breitbandverbindung von zu Hause aus teil.  Falls Sie eine Videoübertragung verwenden, beachten Sie bitte, dass die Sprach- und Videoqualität beeinträchtigt werden könnte, falls nicht genügend Bandbreite zur Verfügung steht. Schalten Sie in einem solchen Fall die Kamera aus</a:t>
            </a:r>
            <a:r>
              <a:rPr lang="de-DE" sz="1500" dirty="0" smtClean="0">
                <a:latin typeface="+mj-lt"/>
              </a:rPr>
              <a:t>. </a:t>
            </a:r>
            <a:endParaRPr lang="de-DE" sz="1500" dirty="0" smtClean="0">
              <a:latin typeface="+mj-lt"/>
            </a:endParaRPr>
          </a:p>
          <a:p>
            <a:pPr marL="285750" indent="-285750" fontAlgn="base">
              <a:buFont typeface="Arial" panose="020B0604020202020204" pitchFamily="34" charset="0"/>
              <a:buChar char="•"/>
            </a:pPr>
            <a:r>
              <a:rPr lang="de-DE" sz="1500" dirty="0" smtClean="0">
                <a:latin typeface="+mj-lt"/>
              </a:rPr>
              <a:t>Verwenden Sie ggf. die Rückruffunktion Ihres Mobiltelefons, um die Sprachqualität zu verbessern</a:t>
            </a:r>
            <a:r>
              <a:rPr lang="de-DE" sz="1500" dirty="0" smtClean="0">
                <a:latin typeface="+mj-lt"/>
              </a:rPr>
              <a:t>. </a:t>
            </a:r>
            <a:endParaRPr lang="de-DE" sz="1500" dirty="0" smtClean="0">
              <a:latin typeface="+mj-lt"/>
            </a:endParaRPr>
          </a:p>
          <a:p>
            <a:pPr marL="285750" indent="-285750" fontAlgn="base">
              <a:buFont typeface="Arial" panose="020B0604020202020204" pitchFamily="34" charset="0"/>
              <a:buChar char="•"/>
            </a:pPr>
            <a:r>
              <a:rPr lang="de-DE" sz="1500" dirty="0" smtClean="0">
                <a:latin typeface="+mj-lt"/>
              </a:rPr>
              <a:t>Verwenden Sie zur Teilnahme an Meetings die Webex </a:t>
            </a:r>
            <a:r>
              <a:rPr lang="de-DE" sz="1500" dirty="0" smtClean="0">
                <a:latin typeface="+mj-lt"/>
              </a:rPr>
              <a:t>Desktop-Anwendung.</a:t>
            </a:r>
            <a:r>
              <a:rPr lang="de-DE" sz="1500" dirty="0">
                <a:latin typeface="+mj-lt"/>
              </a:rPr>
              <a:t> </a:t>
            </a:r>
            <a:r>
              <a:rPr lang="de-DE" sz="1500" dirty="0" smtClean="0">
                <a:latin typeface="+mj-lt"/>
              </a:rPr>
              <a:t>Laden </a:t>
            </a:r>
            <a:r>
              <a:rPr lang="de-DE" sz="1500" dirty="0" smtClean="0">
                <a:latin typeface="+mj-lt"/>
              </a:rPr>
              <a:t>Sie die </a:t>
            </a:r>
            <a:r>
              <a:rPr lang="de-DE" sz="1500" dirty="0" smtClean="0">
                <a:latin typeface="+mj-lt"/>
                <a:hlinkClick r:id="rId3"/>
              </a:rPr>
              <a:t>Cisco Webex Meetings </a:t>
            </a:r>
            <a:r>
              <a:rPr lang="de-DE" sz="1500" dirty="0" smtClean="0">
                <a:latin typeface="+mj-lt"/>
                <a:hlinkClick r:id="rId3"/>
              </a:rPr>
              <a:t>Desktop-App </a:t>
            </a:r>
            <a:r>
              <a:rPr lang="de-DE" sz="1500" dirty="0" smtClean="0">
                <a:latin typeface="+mj-lt"/>
              </a:rPr>
              <a:t>herunter</a:t>
            </a:r>
            <a:r>
              <a:rPr lang="de-DE" sz="1500" dirty="0">
                <a:latin typeface="+mj-lt"/>
              </a:rPr>
              <a:t>.</a:t>
            </a:r>
            <a:endParaRPr lang="de-DE" sz="1500" dirty="0">
              <a:latin typeface="+mj-lt"/>
            </a:endParaRPr>
          </a:p>
        </p:txBody>
      </p:sp>
    </p:spTree>
    <p:extLst>
      <p:ext uri="{BB962C8B-B14F-4D97-AF65-F5344CB8AC3E}">
        <p14:creationId xmlns:p14="http://schemas.microsoft.com/office/powerpoint/2010/main" val="47816765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p14="http://schemas.microsoft.com/office/powerpoint/2010/main" xmlns:p15="http://schemas.microsoft.com/office/powerpoint/2012/main" xmlns:a16="http://schemas.microsoft.com/office/drawing/2014/main" xmlns="" id="{FCC26C31-3BF6-914C-851C-A47913971A6D}"/>
              </a:ext>
            </a:extLst>
          </p:cNvPr>
          <p:cNvSpPr>
            <a:spLocks noGrp="1"/>
          </p:cNvSpPr>
          <p:nvPr>
            <p:ph type="title"/>
          </p:nvPr>
        </p:nvSpPr>
        <p:spPr>
          <a:xfrm>
            <a:off x="685800" y="685801"/>
            <a:ext cx="10515600" cy="835021"/>
          </a:xfrm>
        </p:spPr>
        <p:txBody>
          <a:bodyPr lIns="0" tIns="0" rIns="0" bIns="0">
            <a:normAutofit/>
          </a:bodyPr>
          <a:lstStyle/>
          <a:p>
            <a:r>
              <a:rPr lang="de-DE" smtClean="0"/>
              <a:t>Checkliste für die Kommunikation</a:t>
            </a:r>
            <a:endParaRPr lang="de-DE" sz="3500">
              <a:solidFill>
                <a:srgbClr val="00BCEB"/>
              </a:solidFill>
              <a:latin typeface="+mn-lt"/>
              <a:ea typeface="+mn-ea"/>
              <a:cs typeface="+mn-cs"/>
            </a:endParaRPr>
          </a:p>
        </p:txBody>
      </p:sp>
      <p:graphicFrame>
        <p:nvGraphicFramePr>
          <p:cNvPr id="30" name="Table 29">
            <a:extLst>
              <a:ext uri="{FF2B5EF4-FFF2-40B4-BE49-F238E27FC236}">
                <a16:creationId xmlns:p14="http://schemas.microsoft.com/office/powerpoint/2010/main" xmlns:p15="http://schemas.microsoft.com/office/powerpoint/2012/main" xmlns:a16="http://schemas.microsoft.com/office/drawing/2014/main" xmlns="" id="{9308F84F-4C35-9142-9ECE-70CF2B2922A4}"/>
              </a:ext>
            </a:extLst>
          </p:cNvPr>
          <p:cNvGraphicFramePr>
            <a:graphicFrameLocks noGrp="1"/>
          </p:cNvGraphicFramePr>
          <p:nvPr>
            <p:extLst>
              <p:ext uri="{D42A27DB-BD31-4B8C-83A1-F6EECF244321}">
                <p14:modId xmlns:p14="http://schemas.microsoft.com/office/powerpoint/2010/main" val="2769227325"/>
              </p:ext>
            </p:extLst>
          </p:nvPr>
        </p:nvGraphicFramePr>
        <p:xfrm>
          <a:off x="682171" y="1355272"/>
          <a:ext cx="10820399" cy="5125990"/>
        </p:xfrm>
        <a:graphic>
          <a:graphicData uri="http://schemas.openxmlformats.org/drawingml/2006/table">
            <a:tbl>
              <a:tblPr firstRow="1" bandRow="1">
                <a:tableStyleId>{21E4AEA4-8DFA-4A89-87EB-49C32662AFE0}</a:tableStyleId>
              </a:tblPr>
              <a:tblGrid>
                <a:gridCol w="7321006">
                  <a:extLst>
                    <a:ext uri="{9D8B030D-6E8A-4147-A177-3AD203B41FA5}">
                      <a16:colId xmlns:p14="http://schemas.microsoft.com/office/powerpoint/2010/main" xmlns:p15="http://schemas.microsoft.com/office/powerpoint/2012/main" xmlns:a16="http://schemas.microsoft.com/office/drawing/2014/main" xmlns="" val="1656085804"/>
                    </a:ext>
                  </a:extLst>
                </a:gridCol>
                <a:gridCol w="2321923">
                  <a:extLst>
                    <a:ext uri="{9D8B030D-6E8A-4147-A177-3AD203B41FA5}">
                      <a16:colId xmlns:p14="http://schemas.microsoft.com/office/powerpoint/2010/main" xmlns:p15="http://schemas.microsoft.com/office/powerpoint/2012/main" xmlns:a16="http://schemas.microsoft.com/office/drawing/2014/main" xmlns="" val="1460277437"/>
                    </a:ext>
                  </a:extLst>
                </a:gridCol>
                <a:gridCol w="1177470">
                  <a:extLst>
                    <a:ext uri="{9D8B030D-6E8A-4147-A177-3AD203B41FA5}">
                      <a16:colId xmlns:p14="http://schemas.microsoft.com/office/powerpoint/2010/main" xmlns:p15="http://schemas.microsoft.com/office/powerpoint/2012/main" xmlns:a16="http://schemas.microsoft.com/office/drawing/2014/main" xmlns="" val="4112516505"/>
                    </a:ext>
                  </a:extLst>
                </a:gridCol>
              </a:tblGrid>
              <a:tr h="383037">
                <a:tc>
                  <a:txBody>
                    <a:bodyPr/>
                    <a:lstStyle/>
                    <a:p>
                      <a:r>
                        <a:rPr lang="de-DE" sz="1800" b="0" noProof="0" dirty="0" smtClean="0">
                          <a:latin typeface="+mn-lt"/>
                        </a:rPr>
                        <a:t>Checklistenpunkte</a:t>
                      </a:r>
                      <a:endParaRPr lang="de-DE" sz="1800" b="0" noProof="0" dirty="0">
                        <a:latin typeface="+mn-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rgbClr val="FBAB18"/>
                    </a:solidFill>
                  </a:tcPr>
                </a:tc>
                <a:tc>
                  <a:txBody>
                    <a:bodyPr/>
                    <a:lstStyle/>
                    <a:p>
                      <a:r>
                        <a:rPr lang="de-DE" sz="1800" b="0" noProof="0" smtClean="0">
                          <a:latin typeface="+mn-lt"/>
                        </a:rPr>
                        <a:t>Ressourcen</a:t>
                      </a:r>
                      <a:endParaRPr lang="de-DE" sz="1800" b="0" noProof="0">
                        <a:latin typeface="+mn-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rgbClr val="FBAB18"/>
                    </a:solidFill>
                  </a:tcPr>
                </a:tc>
                <a:tc>
                  <a:txBody>
                    <a:bodyPr/>
                    <a:lstStyle/>
                    <a:p>
                      <a:r>
                        <a:rPr lang="de-DE" sz="1800" b="0" noProof="0" smtClean="0">
                          <a:latin typeface="+mn-lt"/>
                        </a:rPr>
                        <a:t>Status</a:t>
                      </a:r>
                      <a:endParaRPr lang="de-DE" sz="1800" b="0" noProof="0">
                        <a:latin typeface="+mn-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rgbClr val="FBAB18"/>
                    </a:solidFill>
                  </a:tcPr>
                </a:tc>
                <a:extLst>
                  <a:ext uri="{0D108BD9-81ED-4DB2-BD59-A6C34878D82A}">
                    <a16:rowId xmlns:p14="http://schemas.microsoft.com/office/powerpoint/2010/main" xmlns:p15="http://schemas.microsoft.com/office/powerpoint/2012/main" xmlns:a16="http://schemas.microsoft.com/office/drawing/2014/main" xmlns="" val="884880886"/>
                  </a:ext>
                </a:extLst>
              </a:tr>
              <a:tr h="395170">
                <a:tc>
                  <a:txBody>
                    <a:bodyPr/>
                    <a:lstStyle/>
                    <a:p>
                      <a:r>
                        <a:rPr lang="de-DE" sz="1000" noProof="0" dirty="0" smtClean="0">
                          <a:solidFill>
                            <a:schemeClr val="dk1"/>
                          </a:solidFill>
                          <a:latin typeface="+mj-lt"/>
                          <a:ea typeface="+mn-ea"/>
                          <a:cs typeface="+mn-cs"/>
                        </a:rPr>
                        <a:t>Wir haben Verständnis für die unterschiedlichen Persönlichkeiten und Grüppchen innerhalb unserer Zielgruppe und wissen, dass sie sich in ihren Zielen, Herausforderungen, Motivationen, Arbeitsgewohnheiten, Bedürfnissen usw. unterscheiden.</a:t>
                      </a:r>
                      <a:endParaRPr lang="de-DE" sz="1000" noProof="0" dirty="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4043536590"/>
                  </a:ext>
                </a:extLst>
              </a:tr>
              <a:tr h="395170">
                <a:tc>
                  <a:txBody>
                    <a:bodyPr/>
                    <a:lstStyle/>
                    <a:p>
                      <a:r>
                        <a:rPr lang="de-DE" sz="1000" noProof="0" smtClean="0">
                          <a:solidFill>
                            <a:schemeClr val="dk1"/>
                          </a:solidFill>
                          <a:latin typeface="+mj-lt"/>
                          <a:ea typeface="+mn-ea"/>
                          <a:cs typeface="+mn-cs"/>
                        </a:rPr>
                        <a:t>Wir haben unseren Kommunikationsplan für die Einführung festgelegt.</a:t>
                      </a:r>
                      <a:endParaRPr lang="de-DE" sz="1000" noProof="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r>
                        <a:rPr lang="de-DE" sz="1000" b="0" i="0" u="none" strike="noStrike" noProof="0" smtClean="0">
                          <a:solidFill>
                            <a:schemeClr val="dk1"/>
                          </a:solidFill>
                          <a:effectLst/>
                          <a:latin typeface="+mj-lt"/>
                          <a:ea typeface="+mn-ea"/>
                          <a:cs typeface="+mn-cs"/>
                        </a:rPr>
                        <a:t>Toolkit-Vorlagen für Kommunikationspläne</a:t>
                      </a:r>
                      <a:endParaRPr lang="de-DE" sz="1000" b="0" i="0" u="none" strike="noStrike"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457898874"/>
                  </a:ext>
                </a:extLst>
              </a:tr>
              <a:tr h="300612">
                <a:tc>
                  <a:txBody>
                    <a:bodyPr/>
                    <a:lstStyle/>
                    <a:p>
                      <a:r>
                        <a:rPr lang="de-DE" sz="1000" noProof="0" smtClean="0">
                          <a:solidFill>
                            <a:schemeClr val="dk1"/>
                          </a:solidFill>
                          <a:latin typeface="+mj-lt"/>
                          <a:ea typeface="+mn-ea"/>
                          <a:cs typeface="+mn-cs"/>
                        </a:rPr>
                        <a:t>Wir haben die Kommunikation für das Gesamtunternehmen geplant.</a:t>
                      </a:r>
                      <a:endParaRPr lang="de-DE" sz="1000" noProof="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1367887519"/>
                  </a:ext>
                </a:extLst>
              </a:tr>
              <a:tr h="300612">
                <a:tc>
                  <a:txBody>
                    <a:bodyPr/>
                    <a:lstStyle/>
                    <a:p>
                      <a:r>
                        <a:rPr lang="de-DE" sz="1000" noProof="0" smtClean="0">
                          <a:solidFill>
                            <a:schemeClr val="dk1"/>
                          </a:solidFill>
                          <a:latin typeface="+mj-lt"/>
                          <a:ea typeface="+mn-ea"/>
                          <a:cs typeface="+mn-cs"/>
                        </a:rPr>
                        <a:t>Wir haben die Kommunikation für die maßgeblichen Führungskräfte geplant.</a:t>
                      </a:r>
                      <a:endParaRPr lang="de-DE" sz="1000" noProof="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2703029251"/>
                  </a:ext>
                </a:extLst>
              </a:tr>
              <a:tr h="300612">
                <a:tc>
                  <a:txBody>
                    <a:bodyPr/>
                    <a:lstStyle/>
                    <a:p>
                      <a:r>
                        <a:rPr lang="de-DE" sz="1000" noProof="0" smtClean="0">
                          <a:solidFill>
                            <a:schemeClr val="dk1"/>
                          </a:solidFill>
                          <a:latin typeface="+mj-lt"/>
                          <a:ea typeface="+mn-ea"/>
                          <a:cs typeface="+mn-cs"/>
                        </a:rPr>
                        <a:t>Wir haben die Kommunikation für die persönlichen Assistenten (EAs/PAs) geplant.</a:t>
                      </a:r>
                      <a:endParaRPr lang="de-DE" sz="1000" noProof="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001263574"/>
                  </a:ext>
                </a:extLst>
              </a:tr>
              <a:tr h="395170">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000" noProof="0" smtClean="0">
                          <a:solidFill>
                            <a:schemeClr val="dk1"/>
                          </a:solidFill>
                          <a:latin typeface="+mj-lt"/>
                          <a:ea typeface="+mn-ea"/>
                          <a:cs typeface="+mn-cs"/>
                        </a:rPr>
                        <a:t>Wir haben die Kommunikation für die Mitarbeiter des Servicedesks geplant, damit sie über die Veränderung und ihre Unterstützungsmöglichkeiten Bescheid wissen.</a:t>
                      </a:r>
                      <a:endParaRPr lang="de-DE" sz="1000" noProof="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556666207"/>
                  </a:ext>
                </a:extLst>
              </a:tr>
              <a:tr h="395170">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de-DE" sz="1000" noProof="0" smtClean="0">
                          <a:solidFill>
                            <a:schemeClr val="dk1"/>
                          </a:solidFill>
                          <a:latin typeface="+mj-lt"/>
                          <a:ea typeface="+mn-ea"/>
                          <a:cs typeface="+mn-cs"/>
                        </a:rPr>
                        <a:t>Wir haben die Kommunikation für die lokalen IT-Mitarbeitern geplant, damit sie über die Veränderung und ihre Unterstützungsmöglichkeiten Bescheid wissen.</a:t>
                      </a:r>
                      <a:endParaRPr lang="de-DE" sz="1000" noProof="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792040936"/>
                  </a:ext>
                </a:extLst>
              </a:tr>
              <a:tr h="300612">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de-DE" sz="1000" noProof="0" dirty="0" smtClean="0">
                          <a:solidFill>
                            <a:schemeClr val="dk1"/>
                          </a:solidFill>
                          <a:latin typeface="+mj-lt"/>
                          <a:ea typeface="+mn-ea"/>
                          <a:cs typeface="+mn-cs"/>
                        </a:rPr>
                        <a:t>Wir haben unsere interne Supportseite mit Tipps zur Arbeit von einem Remote-Arbeitsplatz aus aktualisiert.</a:t>
                      </a:r>
                      <a:endParaRPr lang="de-DE" sz="1000" noProof="0" dirty="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1041132652"/>
                  </a:ext>
                </a:extLst>
              </a:tr>
              <a:tr h="300612">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de-DE" sz="1000" noProof="0" smtClean="0">
                          <a:solidFill>
                            <a:schemeClr val="dk1"/>
                          </a:solidFill>
                          <a:latin typeface="+mj-lt"/>
                          <a:ea typeface="+mn-ea"/>
                          <a:cs typeface="+mn-cs"/>
                        </a:rPr>
                        <a:t>Wir haben die Kommunikation für Führungskräfte geplant.</a:t>
                      </a:r>
                      <a:endParaRPr lang="de-DE" sz="1000" noProof="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398990548"/>
                  </a:ext>
                </a:extLst>
              </a:tr>
              <a:tr h="300612">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000" noProof="0" smtClean="0">
                          <a:solidFill>
                            <a:schemeClr val="dk1"/>
                          </a:solidFill>
                          <a:latin typeface="+mj-lt"/>
                          <a:ea typeface="+mn-ea"/>
                          <a:cs typeface="+mn-cs"/>
                        </a:rPr>
                        <a:t>Wir haben den Kommunikationsplan an die Projektbeteiligten verteilt, um Feedback zu erhalten.</a:t>
                      </a:r>
                      <a:endParaRPr lang="de-DE" sz="1000" noProof="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97131619"/>
                  </a:ext>
                </a:extLst>
              </a:tr>
              <a:tr h="300612">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de-DE" sz="1000" noProof="0" dirty="0" smtClean="0">
                          <a:solidFill>
                            <a:schemeClr val="dk1"/>
                          </a:solidFill>
                          <a:latin typeface="+mj-lt"/>
                          <a:ea typeface="+mn-ea"/>
                          <a:cs typeface="+mn-cs"/>
                        </a:rPr>
                        <a:t>Wir haben alle Mitteilungen geschrieben und eine interne Freigabe erhalten.</a:t>
                      </a:r>
                      <a:endParaRPr lang="de-DE" sz="1000" noProof="0" dirty="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1208951657"/>
                  </a:ext>
                </a:extLst>
              </a:tr>
              <a:tr h="300612">
                <a:tc>
                  <a:txBody>
                    <a:bodyPr/>
                    <a:lstStyle/>
                    <a:p>
                      <a:pPr marL="0" marR="0" indent="0" algn="l" defTabSz="914400" rtl="0" eaLnBrk="1" fontAlgn="auto" latinLnBrk="0" hangingPunct="1">
                        <a:lnSpc>
                          <a:spcPct val="100000"/>
                        </a:lnSpc>
                        <a:spcBef>
                          <a:spcPct val="0"/>
                        </a:spcBef>
                        <a:spcAft>
                          <a:spcPct val="0"/>
                        </a:spcAft>
                        <a:buClrTx/>
                        <a:buSzTx/>
                        <a:buFontTx/>
                        <a:buNone/>
                        <a:defRPr/>
                      </a:pPr>
                      <a:r>
                        <a:rPr lang="de-DE" sz="1000" noProof="0" smtClean="0">
                          <a:solidFill>
                            <a:schemeClr val="dk1"/>
                          </a:solidFill>
                          <a:latin typeface="+mj-lt"/>
                          <a:ea typeface="+mn-ea"/>
                          <a:cs typeface="+mn-cs"/>
                        </a:rPr>
                        <a:t>Wir haben ein Kommunikationsbudget für die Einführung in Bezug auf Design, Druck, Videoproduktion, Versand usw. eingepreist.</a:t>
                      </a:r>
                      <a:endParaRPr lang="de-DE" sz="1000" noProof="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b="0" i="0" u="none" strike="noStrike" kern="1200"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476136455"/>
                  </a:ext>
                </a:extLst>
              </a:tr>
              <a:tr h="395170">
                <a:tc>
                  <a:txBody>
                    <a:bodyPr/>
                    <a:lstStyle/>
                    <a:p>
                      <a:pPr marL="0" marR="0" indent="0" algn="l" rtl="0" eaLnBrk="1" fontAlgn="auto" latinLnBrk="0" hangingPunct="1">
                        <a:lnSpc>
                          <a:spcPct val="100000"/>
                        </a:lnSpc>
                        <a:spcBef>
                          <a:spcPct val="0"/>
                        </a:spcBef>
                        <a:spcAft>
                          <a:spcPct val="0"/>
                        </a:spcAft>
                        <a:buClrTx/>
                        <a:buSzTx/>
                        <a:buFontTx/>
                        <a:buNone/>
                      </a:pPr>
                      <a:r>
                        <a:rPr lang="de-DE" sz="1000" noProof="0" dirty="0" smtClean="0">
                          <a:solidFill>
                            <a:schemeClr val="dk1"/>
                          </a:solidFill>
                          <a:latin typeface="+mj-lt"/>
                          <a:ea typeface="+mn-ea"/>
                          <a:cs typeface="+mn-cs"/>
                        </a:rPr>
                        <a:t>Wir haben verschiedene Ressourcen, darunter Materialien zum Ausdrucken, digitale Ressourcen und gebrauchsfertige E-Mail-Vorlagen vorbereitet</a:t>
                      </a:r>
                      <a:r>
                        <a:rPr lang="de-DE" sz="1000" noProof="0" dirty="0" smtClean="0">
                          <a:solidFill>
                            <a:schemeClr val="dk1"/>
                          </a:solidFill>
                          <a:latin typeface="+mj-lt"/>
                          <a:ea typeface="+mn-ea"/>
                          <a:cs typeface="+mn-cs"/>
                        </a:rPr>
                        <a:t>. </a:t>
                      </a:r>
                      <a:endParaRPr lang="de-DE" sz="1000" noProof="0" dirty="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r>
                        <a:rPr lang="de-DE" sz="1000" b="0" i="0" u="none" strike="noStrike" noProof="0" smtClean="0">
                          <a:solidFill>
                            <a:schemeClr val="dk1"/>
                          </a:solidFill>
                          <a:effectLst/>
                          <a:latin typeface="+mj-lt"/>
                          <a:ea typeface="+mn-ea"/>
                          <a:cs typeface="+mn-cs"/>
                        </a:rPr>
                        <a:t>Digitale Ressourcen im Leitfaden zu schnellen Bereitstellung</a:t>
                      </a:r>
                      <a:endParaRPr lang="de-DE" sz="1000" b="0" i="0" u="none" strike="noStrike" noProof="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3126824273"/>
                  </a:ext>
                </a:extLst>
              </a:tr>
              <a:tr h="356857">
                <a:tc>
                  <a:txBody>
                    <a:bodyPr/>
                    <a:lstStyle/>
                    <a:p>
                      <a:pPr marL="0" marR="0" lvl="0" indent="0" algn="l" rtl="0" eaLnBrk="1" fontAlgn="auto" latinLnBrk="0" hangingPunct="1">
                        <a:lnSpc>
                          <a:spcPct val="100000"/>
                        </a:lnSpc>
                        <a:spcBef>
                          <a:spcPct val="0"/>
                        </a:spcBef>
                        <a:spcAft>
                          <a:spcPct val="0"/>
                        </a:spcAft>
                        <a:buClrTx/>
                        <a:buSzTx/>
                        <a:buFontTx/>
                        <a:buNone/>
                      </a:pPr>
                      <a:r>
                        <a:rPr lang="de-DE" sz="1000" noProof="0" dirty="0" smtClean="0">
                          <a:solidFill>
                            <a:schemeClr val="dk1"/>
                          </a:solidFill>
                          <a:latin typeface="+mj-lt"/>
                          <a:ea typeface="+mn-ea"/>
                          <a:cs typeface="+mn-cs"/>
                        </a:rPr>
                        <a:t>Wir haben einen Kommunikationsplan mit </a:t>
                      </a:r>
                      <a:r>
                        <a:rPr lang="de-DE" sz="1000" noProof="0" dirty="0" smtClean="0">
                          <a:solidFill>
                            <a:schemeClr val="dk1"/>
                          </a:solidFill>
                          <a:latin typeface="+mj-lt"/>
                          <a:ea typeface="+mn-ea"/>
                          <a:cs typeface="+mn-cs"/>
                        </a:rPr>
                        <a:t>Zeitvorgaben.</a:t>
                      </a:r>
                      <a:r>
                        <a:rPr lang="de-DE" sz="1000" noProof="0" dirty="0" smtClean="0">
                          <a:solidFill>
                            <a:schemeClr val="dk1"/>
                          </a:solidFill>
                          <a:latin typeface="+mj-lt"/>
                          <a:ea typeface="+mn-ea"/>
                          <a:cs typeface="+mn-cs"/>
                        </a:rPr>
                        <a:t> </a:t>
                      </a:r>
                      <a:endParaRPr lang="de-DE" sz="1000" noProof="0" dirty="0">
                        <a:solidFill>
                          <a:schemeClr val="dk1"/>
                        </a:solidFill>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r>
                        <a:rPr lang="de-DE" sz="1000" b="0" i="0" u="none" strike="noStrike" noProof="0" smtClean="0">
                          <a:solidFill>
                            <a:schemeClr val="dk1"/>
                          </a:solidFill>
                          <a:effectLst/>
                          <a:latin typeface="+mj-lt"/>
                          <a:ea typeface="+mn-ea"/>
                          <a:cs typeface="+mn-cs"/>
                        </a:rPr>
                        <a:t>Kommunikationsplanvorlagen im Toolkit </a:t>
                      </a:r>
                      <a:endParaRPr lang="de-DE" noProof="0"/>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de-DE" sz="1000" noProof="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2694165234"/>
                  </a:ext>
                </a:extLst>
              </a:tr>
            </a:tbl>
          </a:graphicData>
        </a:graphic>
      </p:graphicFrame>
    </p:spTree>
    <p:extLst>
      <p:ext uri="{BB962C8B-B14F-4D97-AF65-F5344CB8AC3E}">
        <p14:creationId xmlns:p14="http://schemas.microsoft.com/office/powerpoint/2010/main" val="249712432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bwMode="auto">
          <a:xfrm>
            <a:off x="685799" y="2854410"/>
            <a:ext cx="7628861"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p14="http://schemas.microsoft.com/office/powerpoint/2010/main" xmlns:p15="http://schemas.microsoft.com/office/powerpoint/2012/main" xmlns="" xmlns:ma14="http://schemas.microsoft.com/office/mac/drawingml/2011/main" val="1"/>
            </a:ext>
          </a:extLst>
        </p:spPr>
        <p:txBody>
          <a:bodyPr vert="horz" wrap="square" lIns="0" tIns="0" rIns="0" bIns="0" numCol="1" anchor="t"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a:ea typeface="ＭＳ Ｐゴシック" charset="0"/>
              </a:defRPr>
            </a:lvl9pPr>
          </a:lstStyle>
          <a:p>
            <a:pPr marL="0" marR="0" lvl="0" indent="0" algn="l" defTabSz="684213" rtl="0" eaLnBrk="1" fontAlgn="base" latinLnBrk="0" hangingPunct="1">
              <a:lnSpc>
                <a:spcPct val="100000"/>
              </a:lnSpc>
              <a:spcBef>
                <a:spcPct val="0"/>
              </a:spcBef>
              <a:spcAft>
                <a:spcPts val="1200"/>
              </a:spcAft>
              <a:buClrTx/>
              <a:buSzTx/>
              <a:buFont typeface="Arial" panose="020B0604020202020204" pitchFamily="34" charset="0"/>
              <a:buNone/>
              <a:defRPr/>
            </a:pPr>
            <a:r>
              <a:rPr lang="de-DE" sz="5000" smtClean="0">
                <a:solidFill>
                  <a:srgbClr val="005073"/>
                </a:solidFill>
              </a:rPr>
              <a:t>Kommunikationsvorlage</a:t>
            </a:r>
          </a:p>
          <a:p>
            <a:pPr marL="0" marR="0" lvl="0" indent="0" algn="l" defTabSz="684213" rtl="0" eaLnBrk="1" fontAlgn="base" latinLnBrk="0" hangingPunct="1">
              <a:lnSpc>
                <a:spcPct val="100000"/>
              </a:lnSpc>
              <a:spcBef>
                <a:spcPct val="0"/>
              </a:spcBef>
              <a:spcAft>
                <a:spcPts val="1200"/>
              </a:spcAft>
              <a:buClrTx/>
              <a:buSzTx/>
              <a:buFont typeface="Arial" panose="020B0604020202020204" pitchFamily="34" charset="0"/>
              <a:buNone/>
              <a:defRPr/>
            </a:pPr>
            <a:r>
              <a:rPr kumimoji="0" lang="de-DE" sz="2800" b="0" i="0" u="none" strike="noStrike" cap="none" normalizeH="0" noProof="0" smtClean="0">
                <a:ln>
                  <a:noFill/>
                </a:ln>
                <a:solidFill>
                  <a:srgbClr val="005073"/>
                </a:solidFill>
                <a:effectLst/>
                <a:uLnTx/>
                <a:uFillTx/>
              </a:rPr>
              <a:t>Erstellen Sie Ihren eigenen Kommunikationsplan anhand dieser Vorlage.</a:t>
            </a:r>
            <a:endParaRPr kumimoji="0" lang="de-DE" sz="2800" b="0" i="0" u="none" strike="noStrike" cap="none" normalizeH="0" noProof="0">
              <a:ln>
                <a:noFill/>
              </a:ln>
              <a:solidFill>
                <a:srgbClr val="005073"/>
              </a:solidFill>
              <a:effectLst/>
              <a:uLnTx/>
              <a:uFillTx/>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noProof="0">
              <a:ln>
                <a:noFill/>
              </a:ln>
              <a:solidFill>
                <a:srgbClr val="005073"/>
              </a:solidFill>
              <a:effectLst/>
              <a:uLnTx/>
              <a:uFillTx/>
              <a:latin typeface="Arial"/>
              <a:ea typeface="ＭＳ Ｐゴシック" charset="0"/>
              <a:cs typeface="ＭＳ Ｐゴシック" charset="0"/>
            </a:endParaRPr>
          </a:p>
        </p:txBody>
      </p:sp>
    </p:spTree>
    <p:extLst>
      <p:ext uri="{BB962C8B-B14F-4D97-AF65-F5344CB8AC3E}">
        <p14:creationId xmlns:p14="http://schemas.microsoft.com/office/powerpoint/2010/main" val="151661208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p14="http://schemas.microsoft.com/office/powerpoint/2010/main" xmlns:p15="http://schemas.microsoft.com/office/powerpoint/2012/main" xmlns:a16="http://schemas.microsoft.com/office/drawing/2014/main" xmlns="" id="{FF0FA6B8-65A4-0243-A375-9168D3020F2F}"/>
              </a:ext>
            </a:extLst>
          </p:cNvPr>
          <p:cNvGraphicFramePr>
            <a:graphicFrameLocks noGrp="1"/>
          </p:cNvGraphicFramePr>
          <p:nvPr>
            <p:extLst>
              <p:ext uri="{D42A27DB-BD31-4B8C-83A1-F6EECF244321}">
                <p14:modId xmlns:p14="http://schemas.microsoft.com/office/powerpoint/2010/main" val="1302070257"/>
              </p:ext>
            </p:extLst>
          </p:nvPr>
        </p:nvGraphicFramePr>
        <p:xfrm>
          <a:off x="685800" y="2632025"/>
          <a:ext cx="10820400" cy="3016685"/>
        </p:xfrm>
        <a:graphic>
          <a:graphicData uri="http://schemas.openxmlformats.org/drawingml/2006/table">
            <a:tbl>
              <a:tblPr firstRow="1" bandRow="1">
                <a:tableStyleId>{21E4AEA4-8DFA-4A89-87EB-49C32662AFE0}</a:tableStyleId>
              </a:tblPr>
              <a:tblGrid>
                <a:gridCol w="762000">
                  <a:extLst>
                    <a:ext uri="{9D8B030D-6E8A-4147-A177-3AD203B41FA5}">
                      <a16:colId xmlns:p14="http://schemas.microsoft.com/office/powerpoint/2010/main" xmlns:p15="http://schemas.microsoft.com/office/powerpoint/2012/main" xmlns:a16="http://schemas.microsoft.com/office/drawing/2014/main" xmlns="" val="3752859267"/>
                    </a:ext>
                  </a:extLst>
                </a:gridCol>
                <a:gridCol w="3352800">
                  <a:extLst>
                    <a:ext uri="{9D8B030D-6E8A-4147-A177-3AD203B41FA5}">
                      <a16:colId xmlns:p14="http://schemas.microsoft.com/office/powerpoint/2010/main" xmlns:p15="http://schemas.microsoft.com/office/powerpoint/2012/main" xmlns:a16="http://schemas.microsoft.com/office/drawing/2014/main" xmlns="" val="1656085804"/>
                    </a:ext>
                  </a:extLst>
                </a:gridCol>
                <a:gridCol w="3352800">
                  <a:extLst>
                    <a:ext uri="{9D8B030D-6E8A-4147-A177-3AD203B41FA5}">
                      <a16:colId xmlns:p14="http://schemas.microsoft.com/office/powerpoint/2010/main" xmlns:p15="http://schemas.microsoft.com/office/powerpoint/2012/main" xmlns:a16="http://schemas.microsoft.com/office/drawing/2014/main" xmlns="" val="1460277437"/>
                    </a:ext>
                  </a:extLst>
                </a:gridCol>
                <a:gridCol w="3352800">
                  <a:extLst>
                    <a:ext uri="{9D8B030D-6E8A-4147-A177-3AD203B41FA5}">
                      <a16:colId xmlns:p14="http://schemas.microsoft.com/office/powerpoint/2010/main" xmlns:p15="http://schemas.microsoft.com/office/powerpoint/2012/main" xmlns:a16="http://schemas.microsoft.com/office/drawing/2014/main" xmlns="" val="4112516505"/>
                    </a:ext>
                  </a:extLst>
                </a:gridCol>
              </a:tblGrid>
              <a:tr h="582561">
                <a:tc gridSpan="4">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de-DE" sz="1800" b="0" i="0" noProof="0" smtClean="0">
                          <a:solidFill>
                            <a:schemeClr val="lt1"/>
                          </a:solidFill>
                          <a:latin typeface="+mn-lt"/>
                          <a:ea typeface="+mn-ea"/>
                          <a:cs typeface="+mn-cs"/>
                        </a:rPr>
                        <a:t>Übergreifende Botschaft, die zugestellt werden soll</a:t>
                      </a:r>
                      <a:endParaRPr lang="de-DE" sz="1800" b="0" i="0" noProof="0">
                        <a:solidFill>
                          <a:schemeClr val="lt1"/>
                        </a:solidFill>
                        <a:latin typeface="+mn-lt"/>
                        <a:ea typeface="+mn-ea"/>
                        <a:cs typeface="+mn-cs"/>
                      </a:endParaRP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hMerge="1">
                  <a:txBody>
                    <a:bodyPr/>
                    <a:lstStyle/>
                    <a:p>
                      <a:pPr marL="0" marR="0" lvl="0" indent="0" algn="ctr" defTabSz="914400" rtl="0" eaLnBrk="1" fontAlgn="auto" latinLnBrk="0" hangingPunct="1">
                        <a:lnSpc>
                          <a:spcPct val="100000"/>
                        </a:lnSpc>
                        <a:spcBef>
                          <a:spcPct val="0"/>
                        </a:spcBef>
                        <a:spcAft>
                          <a:spcPct val="0"/>
                        </a:spcAft>
                        <a:buClrTx/>
                        <a:buSzTx/>
                        <a:buFontTx/>
                        <a:buNone/>
                        <a:defRPr/>
                      </a:pPr>
                      <a:endParaRPr lang="en-GB">
                        <a:solidFill>
                          <a:schemeClr val="bg1"/>
                        </a:solidFill>
                      </a:endParaRPr>
                    </a:p>
                  </a:txBody>
                  <a:tcPr/>
                </a:tc>
                <a:tc hMerge="1">
                  <a:txBody>
                    <a:bodyPr/>
                    <a:lstStyle/>
                    <a:p>
                      <a:endParaRPr lang="en-GB"/>
                    </a:p>
                  </a:txBody>
                  <a:tcPr/>
                </a:tc>
                <a:tc hMerge="1">
                  <a:txBody>
                    <a:bodyPr/>
                    <a:lstStyle/>
                    <a:p>
                      <a:endParaRPr lang="en-GB"/>
                    </a:p>
                  </a:txBody>
                  <a:tcPr/>
                </a:tc>
                <a:extLst>
                  <a:ext uri="{0D108BD9-81ED-4DB2-BD59-A6C34878D82A}">
                    <a16:rowId xmlns:p14="http://schemas.microsoft.com/office/powerpoint/2010/main" xmlns:p15="http://schemas.microsoft.com/office/powerpoint/2012/main" xmlns:a16="http://schemas.microsoft.com/office/drawing/2014/main" xmlns="" val="884880886"/>
                  </a:ext>
                </a:extLst>
              </a:tr>
              <a:tr h="1471714">
                <a:tc>
                  <a:txBody>
                    <a:bodyPr/>
                    <a:lstStyle/>
                    <a:p>
                      <a:pPr marL="0" algn="ctr" defTabSz="914400" rtl="0" eaLnBrk="1" latinLnBrk="0" hangingPunct="1"/>
                      <a:r>
                        <a:rPr lang="de-DE" sz="1800" b="0" i="0" noProof="0" dirty="0" smtClean="0">
                          <a:solidFill>
                            <a:schemeClr val="bg1"/>
                          </a:solidFill>
                          <a:latin typeface="+mj-lt"/>
                          <a:ea typeface="+mn-ea"/>
                          <a:cs typeface="+mn-cs"/>
                        </a:rPr>
                        <a:t>Kernbotschaft</a:t>
                      </a:r>
                    </a:p>
                  </a:txBody>
                  <a:tcPr vert="vert270"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de-DE" sz="1200" b="0" i="0" noProof="0" dirty="0" smtClean="0">
                          <a:solidFill>
                            <a:schemeClr val="dk1"/>
                          </a:solidFill>
                          <a:latin typeface="+mj-lt"/>
                          <a:ea typeface="+mn-ea"/>
                          <a:cs typeface="+mn-cs"/>
                        </a:rPr>
                        <a:t>Kernbotschaft 1</a:t>
                      </a:r>
                      <a:endParaRPr lang="de-DE" sz="1200" b="0" i="0" noProof="0" dirty="0">
                        <a:solidFill>
                          <a:schemeClr val="dk1"/>
                        </a:solidFill>
                        <a:latin typeface="+mj-lt"/>
                        <a:ea typeface="+mn-ea"/>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de-DE" sz="1200" b="0" i="0" noProof="0" smtClean="0">
                          <a:solidFill>
                            <a:schemeClr val="dk1"/>
                          </a:solidFill>
                          <a:latin typeface="+mj-lt"/>
                          <a:ea typeface="+mn-ea"/>
                          <a:cs typeface="+mn-cs"/>
                        </a:rPr>
                        <a:t>Kernbotschaft 2</a:t>
                      </a:r>
                      <a:endParaRPr lang="de-DE" sz="1200" b="0" i="0" noProof="0">
                        <a:solidFill>
                          <a:schemeClr val="dk1"/>
                        </a:solidFill>
                        <a:latin typeface="+mj-lt"/>
                        <a:ea typeface="+mn-ea"/>
                        <a:cs typeface="+mn-cs"/>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ct val="0"/>
                        </a:spcBef>
                        <a:spcAft>
                          <a:spcPct val="0"/>
                        </a:spcAft>
                        <a:buClrTx/>
                        <a:buSzTx/>
                        <a:buFontTx/>
                        <a:buNone/>
                        <a:defRPr/>
                      </a:pPr>
                      <a:r>
                        <a:rPr lang="de-DE" sz="1200" b="0" i="0" noProof="0" smtClean="0">
                          <a:solidFill>
                            <a:schemeClr val="dk1"/>
                          </a:solidFill>
                          <a:latin typeface="+mj-lt"/>
                          <a:ea typeface="+mn-ea"/>
                          <a:cs typeface="+mn-cs"/>
                        </a:rPr>
                        <a:t>Kernbotschaft 3</a:t>
                      </a:r>
                      <a:endParaRPr lang="de-DE" sz="1200" b="0" i="0" noProof="0">
                        <a:solidFill>
                          <a:schemeClr val="dk1"/>
                        </a:solidFill>
                        <a:latin typeface="+mj-lt"/>
                        <a:ea typeface="+mn-ea"/>
                        <a:cs typeface="+mn-cs"/>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2022421223"/>
                  </a:ext>
                </a:extLst>
              </a:tr>
              <a:tr h="962410">
                <a:tc>
                  <a:txBody>
                    <a:bodyPr/>
                    <a:lstStyle/>
                    <a:p>
                      <a:pPr marL="0" algn="ctr" defTabSz="914400" rtl="0" eaLnBrk="1" latinLnBrk="0" hangingPunct="1"/>
                      <a:r>
                        <a:rPr lang="de-DE" sz="1800" b="0" i="0" noProof="0" smtClean="0">
                          <a:solidFill>
                            <a:schemeClr val="bg1"/>
                          </a:solidFill>
                          <a:latin typeface="+mj-lt"/>
                          <a:ea typeface="+mn-ea"/>
                          <a:cs typeface="+mn-cs"/>
                        </a:rPr>
                        <a:t>Themen</a:t>
                      </a:r>
                      <a:endParaRPr lang="de-DE" sz="1800" b="0" i="0" noProof="0">
                        <a:solidFill>
                          <a:schemeClr val="bg1"/>
                        </a:solidFill>
                        <a:latin typeface="+mj-lt"/>
                        <a:ea typeface="+mn-ea"/>
                        <a:cs typeface="+mn-cs"/>
                      </a:endParaRPr>
                    </a:p>
                  </a:txBody>
                  <a:tcPr vert="vert270"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olid"/>
                      <a:round/>
                      <a:headEnd type="none" w="med" len="med"/>
                      <a:tailEnd type="none" w="med" len="med"/>
                    </a:lnB>
                    <a:solidFill>
                      <a:schemeClr val="accent4"/>
                    </a:solidFill>
                  </a:tcPr>
                </a:tc>
                <a:tc>
                  <a:txBody>
                    <a:bodyPr/>
                    <a:lstStyle/>
                    <a:p>
                      <a:pPr marL="171450" indent="-171450" algn="l" defTabSz="914400" rtl="0" eaLnBrk="1" latinLnBrk="0" hangingPunct="1">
                        <a:buFont typeface="Arial" panose="020B0604020202020204" pitchFamily="34" charset="0"/>
                        <a:buChar char="•"/>
                      </a:pPr>
                      <a:r>
                        <a:rPr lang="de-DE" sz="1200" b="0" i="0" noProof="0" smtClean="0">
                          <a:solidFill>
                            <a:schemeClr val="tx1"/>
                          </a:solidFill>
                          <a:latin typeface="+mj-lt"/>
                          <a:ea typeface="+mn-ea"/>
                          <a:cs typeface="+mn-cs"/>
                        </a:rPr>
                        <a:t>Thema 1</a:t>
                      </a:r>
                    </a:p>
                    <a:p>
                      <a:pPr marL="171450" indent="-171450" algn="l" defTabSz="914400" rtl="0" eaLnBrk="1" latinLnBrk="0" hangingPunct="1">
                        <a:buFont typeface="Arial" panose="020B0604020202020204" pitchFamily="34" charset="0"/>
                        <a:buChar char="•"/>
                      </a:pPr>
                      <a:r>
                        <a:rPr lang="de-DE" sz="1200" b="0" i="0" noProof="0" smtClean="0">
                          <a:solidFill>
                            <a:schemeClr val="tx1"/>
                          </a:solidFill>
                          <a:latin typeface="+mj-lt"/>
                          <a:ea typeface="+mn-ea"/>
                          <a:cs typeface="+mn-cs"/>
                        </a:rPr>
                        <a:t>Thema 2</a:t>
                      </a:r>
                    </a:p>
                    <a:p>
                      <a:pPr marL="171450" indent="-171450" algn="l" defTabSz="914400" rtl="0" eaLnBrk="1" latinLnBrk="0" hangingPunct="1">
                        <a:buFont typeface="Arial" panose="020B0604020202020204" pitchFamily="34" charset="0"/>
                        <a:buChar char="•"/>
                      </a:pPr>
                      <a:r>
                        <a:rPr lang="de-DE" sz="1200" b="0" i="0" noProof="0" smtClean="0">
                          <a:solidFill>
                            <a:schemeClr val="tx1"/>
                          </a:solidFill>
                          <a:latin typeface="+mj-lt"/>
                          <a:ea typeface="+mn-ea"/>
                          <a:cs typeface="+mn-cs"/>
                        </a:rPr>
                        <a:t>Thema 3</a:t>
                      </a:r>
                      <a:endParaRPr lang="de-DE" sz="1200" b="0" i="0" noProof="0">
                        <a:solidFill>
                          <a:schemeClr val="tx1"/>
                        </a:solidFill>
                        <a:latin typeface="+mj-lt"/>
                        <a:ea typeface="+mn-ea"/>
                        <a:cs typeface="+mn-cs"/>
                      </a:endParaRPr>
                    </a:p>
                  </a:txBody>
                  <a:tcP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solidFill>
                  </a:tcPr>
                </a:tc>
                <a:tc>
                  <a:txBody>
                    <a:bodyPr/>
                    <a:lstStyle/>
                    <a:p>
                      <a:pPr marL="171450" indent="-171450" algn="l" defTabSz="914400" rtl="0" eaLnBrk="1" latinLnBrk="0" hangingPunct="1">
                        <a:buFont typeface="Arial" panose="020B0604020202020204" pitchFamily="34" charset="0"/>
                        <a:buChar char="•"/>
                      </a:pPr>
                      <a:r>
                        <a:rPr lang="de-DE" sz="1200" b="0" i="0" noProof="0" smtClean="0">
                          <a:solidFill>
                            <a:schemeClr val="tx1"/>
                          </a:solidFill>
                          <a:latin typeface="+mn-lt"/>
                          <a:ea typeface="+mn-ea"/>
                          <a:cs typeface="+mn-cs"/>
                        </a:rPr>
                        <a:t>Thema 1</a:t>
                      </a:r>
                    </a:p>
                    <a:p>
                      <a:pPr marL="171450" indent="-171450" algn="l" defTabSz="914400" rtl="0" eaLnBrk="1" latinLnBrk="0" hangingPunct="1">
                        <a:buFont typeface="Arial" panose="020B0604020202020204" pitchFamily="34" charset="0"/>
                        <a:buChar char="•"/>
                      </a:pPr>
                      <a:r>
                        <a:rPr lang="de-DE" sz="1200" b="0" i="0" noProof="0" smtClean="0">
                          <a:solidFill>
                            <a:schemeClr val="tx1"/>
                          </a:solidFill>
                          <a:latin typeface="+mn-lt"/>
                          <a:ea typeface="+mn-ea"/>
                          <a:cs typeface="+mn-cs"/>
                        </a:rPr>
                        <a:t>Thema 2</a:t>
                      </a:r>
                    </a:p>
                    <a:p>
                      <a:pPr marL="171450" indent="-171450" algn="l" defTabSz="914400" rtl="0" eaLnBrk="1" latinLnBrk="0" hangingPunct="1">
                        <a:buFont typeface="Arial" panose="020B0604020202020204" pitchFamily="34" charset="0"/>
                        <a:buChar char="•"/>
                      </a:pPr>
                      <a:r>
                        <a:rPr lang="de-DE" sz="1200" b="0" i="0" noProof="0" smtClean="0">
                          <a:solidFill>
                            <a:schemeClr val="tx1"/>
                          </a:solidFill>
                          <a:latin typeface="+mn-lt"/>
                          <a:ea typeface="+mn-ea"/>
                          <a:cs typeface="+mn-cs"/>
                        </a:rPr>
                        <a:t>Thema 3</a:t>
                      </a:r>
                      <a:endParaRPr lang="de-DE" sz="1200" b="0" i="0" noProof="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solidFill>
                  </a:tcPr>
                </a:tc>
                <a:tc>
                  <a:txBody>
                    <a:bodyPr/>
                    <a:lstStyle/>
                    <a:p>
                      <a:pPr marL="171450" indent="-171450" algn="l" defTabSz="914400" rtl="0" eaLnBrk="1" latinLnBrk="0" hangingPunct="1">
                        <a:buFont typeface="Arial" panose="020B0604020202020204" pitchFamily="34" charset="0"/>
                        <a:buChar char="•"/>
                      </a:pPr>
                      <a:r>
                        <a:rPr lang="de-DE" sz="1200" b="0" i="0" noProof="0" dirty="0" smtClean="0">
                          <a:solidFill>
                            <a:schemeClr val="tx1"/>
                          </a:solidFill>
                          <a:latin typeface="+mn-lt"/>
                          <a:ea typeface="+mn-ea"/>
                          <a:cs typeface="+mn-cs"/>
                        </a:rPr>
                        <a:t>Thema 1</a:t>
                      </a:r>
                    </a:p>
                    <a:p>
                      <a:pPr marL="171450" indent="-171450" algn="l" defTabSz="914400" rtl="0" eaLnBrk="1" latinLnBrk="0" hangingPunct="1">
                        <a:buFont typeface="Arial" panose="020B0604020202020204" pitchFamily="34" charset="0"/>
                        <a:buChar char="•"/>
                      </a:pPr>
                      <a:r>
                        <a:rPr lang="de-DE" sz="1200" b="0" i="0" noProof="0" dirty="0" smtClean="0">
                          <a:solidFill>
                            <a:schemeClr val="tx1"/>
                          </a:solidFill>
                          <a:latin typeface="+mn-lt"/>
                          <a:ea typeface="+mn-ea"/>
                          <a:cs typeface="+mn-cs"/>
                        </a:rPr>
                        <a:t>Thema 2</a:t>
                      </a:r>
                    </a:p>
                    <a:p>
                      <a:pPr marL="171450" indent="-171450" algn="l" defTabSz="914400" rtl="0" eaLnBrk="1" latinLnBrk="0" hangingPunct="1">
                        <a:buFont typeface="Arial" panose="020B0604020202020204" pitchFamily="34" charset="0"/>
                        <a:buChar char="•"/>
                      </a:pPr>
                      <a:r>
                        <a:rPr lang="de-DE" sz="1200" b="0" i="0" noProof="0" dirty="0" smtClean="0">
                          <a:solidFill>
                            <a:schemeClr val="tx1"/>
                          </a:solidFill>
                          <a:latin typeface="+mn-lt"/>
                          <a:ea typeface="+mn-ea"/>
                          <a:cs typeface="+mn-cs"/>
                        </a:rPr>
                        <a:t>Thema 3</a:t>
                      </a:r>
                    </a:p>
                    <a:p>
                      <a:pPr marL="171450" indent="-171450" algn="l" defTabSz="914400" rtl="0" eaLnBrk="1" latinLnBrk="0" hangingPunct="1">
                        <a:buFont typeface="Arial" panose="020B0604020202020204" pitchFamily="34" charset="0"/>
                        <a:buChar char="•"/>
                      </a:pPr>
                      <a:endParaRPr lang="de-DE" sz="1200" b="0" i="0" noProof="0" dirty="0">
                        <a:solidFill>
                          <a:schemeClr val="tx1"/>
                        </a:solidFill>
                        <a:latin typeface="+mj-lt"/>
                        <a:ea typeface="+mn-ea"/>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solidFill>
                  </a:tcPr>
                </a:tc>
                <a:extLst>
                  <a:ext uri="{0D108BD9-81ED-4DB2-BD59-A6C34878D82A}">
                    <a16:rowId xmlns:p14="http://schemas.microsoft.com/office/powerpoint/2010/main" xmlns:p15="http://schemas.microsoft.com/office/powerpoint/2012/main" xmlns:a16="http://schemas.microsoft.com/office/drawing/2014/main" xmlns="" val="1564219848"/>
                  </a:ext>
                </a:extLst>
              </a:tr>
            </a:tbl>
          </a:graphicData>
        </a:graphic>
      </p:graphicFrame>
      <p:sp>
        <p:nvSpPr>
          <p:cNvPr id="15" name="Title 1">
            <a:extLst>
              <a:ext uri="{FF2B5EF4-FFF2-40B4-BE49-F238E27FC236}">
                <a16:creationId xmlns:p14="http://schemas.microsoft.com/office/powerpoint/2010/main" xmlns:p15="http://schemas.microsoft.com/office/powerpoint/2012/main" xmlns:a16="http://schemas.microsoft.com/office/drawing/2014/main" xmlns="" id="{6C2AF97E-813B-6240-BFAF-5433CE6B3E73}"/>
              </a:ext>
            </a:extLst>
          </p:cNvPr>
          <p:cNvSpPr txBox="1"/>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de-DE" sz="3500" smtClean="0"/>
              <a:t>Vorlage für die Abfolge der Botschaften</a:t>
            </a:r>
            <a:endParaRPr lang="de-DE" sz="3500"/>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sp>
        <p:nvSpPr>
          <p:cNvPr id="19" name="TextBox 18">
            <a:extLst>
              <a:ext uri="{FF2B5EF4-FFF2-40B4-BE49-F238E27FC236}">
                <a16:creationId xmlns:p14="http://schemas.microsoft.com/office/powerpoint/2010/main" xmlns:p15="http://schemas.microsoft.com/office/powerpoint/2012/main" xmlns:a16="http://schemas.microsoft.com/office/drawing/2014/main" xmlns="" id="{E68C3DD2-F458-4944-9B58-F9BA74608D71}"/>
              </a:ext>
            </a:extLst>
          </p:cNvPr>
          <p:cNvSpPr txBox="1"/>
          <p:nvPr/>
        </p:nvSpPr>
        <p:spPr>
          <a:xfrm>
            <a:off x="685800" y="1946875"/>
            <a:ext cx="6522555" cy="366126"/>
          </a:xfrm>
          <a:prstGeom prst="rect">
            <a:avLst/>
          </a:prstGeom>
          <a:noFill/>
        </p:spPr>
        <p:txBody>
          <a:bodyPr wrap="square" lIns="0" tIns="0" rIns="0" bIns="0" rtlCol="0">
            <a:spAutoFit/>
          </a:bodyPr>
          <a:lstStyle/>
          <a:p>
            <a:r>
              <a:rPr lang="de-DE" sz="2400" smtClean="0">
                <a:solidFill>
                  <a:schemeClr val="accent1"/>
                </a:solidFill>
              </a:rPr>
              <a:t>Erstellen Sie eine Botschaftenabfolge:</a:t>
            </a:r>
            <a:endParaRPr lang="de-DE" sz="2400">
              <a:solidFill>
                <a:schemeClr val="accent1"/>
              </a:solidFill>
            </a:endParaRPr>
          </a:p>
        </p:txBody>
      </p:sp>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883578" y="1341438"/>
            <a:ext cx="1622622" cy="1622622"/>
          </a:xfrm>
          <a:prstGeom prst="rect">
            <a:avLst/>
          </a:prstGeom>
        </p:spPr>
      </p:pic>
    </p:spTree>
    <p:extLst>
      <p:ext uri="{BB962C8B-B14F-4D97-AF65-F5344CB8AC3E}">
        <p14:creationId xmlns:p14="http://schemas.microsoft.com/office/powerpoint/2010/main" val="9014475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p14="http://schemas.microsoft.com/office/powerpoint/2010/main" xmlns:p15="http://schemas.microsoft.com/office/powerpoint/2012/main" xmlns:a16="http://schemas.microsoft.com/office/drawing/2014/main" xmlns="" id="{6C2AF97E-813B-6240-BFAF-5433CE6B3E73}"/>
              </a:ext>
            </a:extLst>
          </p:cNvPr>
          <p:cNvSpPr txBox="1"/>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de-DE" sz="3500" smtClean="0"/>
              <a:t>Vorlage für einen Kommunikationseinführungsplan</a:t>
            </a:r>
            <a:endParaRPr lang="de-DE" sz="3500"/>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defRPr/>
            </a:pPr>
            <a:endParaRPr kumimoji="0" lang="de-DE" sz="1800" b="0" i="0" u="none" strike="noStrike" kern="0" cap="none" spc="0" normalizeH="0" baseline="0">
              <a:ln>
                <a:noFill/>
              </a:ln>
              <a:solidFill>
                <a:srgbClr val="005073"/>
              </a:solidFill>
              <a:effectLst/>
              <a:uLnTx/>
              <a:uFillTx/>
              <a:latin typeface="Arial"/>
              <a:ea typeface="ＭＳ Ｐゴシック" charset="0"/>
              <a:cs typeface="ＭＳ Ｐゴシック" charset="0"/>
            </a:endParaRPr>
          </a:p>
        </p:txBody>
      </p:sp>
      <p:graphicFrame>
        <p:nvGraphicFramePr>
          <p:cNvPr id="63" name="Table 62">
            <a:extLst>
              <a:ext uri="{FF2B5EF4-FFF2-40B4-BE49-F238E27FC236}">
                <a16:creationId xmlns:p14="http://schemas.microsoft.com/office/powerpoint/2010/main" xmlns:p15="http://schemas.microsoft.com/office/powerpoint/2012/main" xmlns:a16="http://schemas.microsoft.com/office/drawing/2014/main" xmlns="" id="{3F9AA342-F927-E147-B953-732BE15C63E3}"/>
              </a:ext>
            </a:extLst>
          </p:cNvPr>
          <p:cNvGraphicFramePr>
            <a:graphicFrameLocks noGrp="1"/>
          </p:cNvGraphicFramePr>
          <p:nvPr>
            <p:extLst>
              <p:ext uri="{D42A27DB-BD31-4B8C-83A1-F6EECF244321}">
                <p14:modId xmlns:p14="http://schemas.microsoft.com/office/powerpoint/2010/main" val="3215684401"/>
              </p:ext>
            </p:extLst>
          </p:nvPr>
        </p:nvGraphicFramePr>
        <p:xfrm>
          <a:off x="685800" y="1485770"/>
          <a:ext cx="10820401" cy="4610230"/>
        </p:xfrm>
        <a:graphic>
          <a:graphicData uri="http://schemas.openxmlformats.org/drawingml/2006/table">
            <a:tbl>
              <a:tblPr>
                <a:tableStyleId>{00A15C55-8517-42AA-B614-E9B94910E393}</a:tableStyleId>
              </a:tblPr>
              <a:tblGrid>
                <a:gridCol w="443347">
                  <a:extLst>
                    <a:ext uri="{9D8B030D-6E8A-4147-A177-3AD203B41FA5}">
                      <a16:colId xmlns:p14="http://schemas.microsoft.com/office/powerpoint/2010/main" xmlns:p15="http://schemas.microsoft.com/office/powerpoint/2012/main" xmlns:a16="http://schemas.microsoft.com/office/drawing/2014/main" xmlns="" val="3290869759"/>
                    </a:ext>
                  </a:extLst>
                </a:gridCol>
                <a:gridCol w="1729509">
                  <a:extLst>
                    <a:ext uri="{9D8B030D-6E8A-4147-A177-3AD203B41FA5}">
                      <a16:colId xmlns:p14="http://schemas.microsoft.com/office/powerpoint/2010/main" xmlns:p15="http://schemas.microsoft.com/office/powerpoint/2012/main" xmlns:a16="http://schemas.microsoft.com/office/drawing/2014/main" xmlns="" val="126819127"/>
                    </a:ext>
                  </a:extLst>
                </a:gridCol>
                <a:gridCol w="1729509">
                  <a:extLst>
                    <a:ext uri="{9D8B030D-6E8A-4147-A177-3AD203B41FA5}">
                      <a16:colId xmlns:p14="http://schemas.microsoft.com/office/powerpoint/2010/main" xmlns:p15="http://schemas.microsoft.com/office/powerpoint/2012/main" xmlns:a16="http://schemas.microsoft.com/office/drawing/2014/main" xmlns="" val="96997301"/>
                    </a:ext>
                  </a:extLst>
                </a:gridCol>
                <a:gridCol w="1729509">
                  <a:extLst>
                    <a:ext uri="{9D8B030D-6E8A-4147-A177-3AD203B41FA5}">
                      <a16:colId xmlns:p14="http://schemas.microsoft.com/office/powerpoint/2010/main" xmlns:p15="http://schemas.microsoft.com/office/powerpoint/2012/main" xmlns:a16="http://schemas.microsoft.com/office/drawing/2014/main" xmlns="" val="2022627739"/>
                    </a:ext>
                  </a:extLst>
                </a:gridCol>
                <a:gridCol w="1729509">
                  <a:extLst>
                    <a:ext uri="{9D8B030D-6E8A-4147-A177-3AD203B41FA5}">
                      <a16:colId xmlns:p14="http://schemas.microsoft.com/office/powerpoint/2010/main" xmlns:p15="http://schemas.microsoft.com/office/powerpoint/2012/main" xmlns:a16="http://schemas.microsoft.com/office/drawing/2014/main" xmlns="" val="2544274490"/>
                    </a:ext>
                  </a:extLst>
                </a:gridCol>
                <a:gridCol w="1729509">
                  <a:extLst>
                    <a:ext uri="{9D8B030D-6E8A-4147-A177-3AD203B41FA5}">
                      <a16:colId xmlns:p14="http://schemas.microsoft.com/office/powerpoint/2010/main" xmlns:p15="http://schemas.microsoft.com/office/powerpoint/2012/main" xmlns:a16="http://schemas.microsoft.com/office/drawing/2014/main" xmlns="" val="4176609320"/>
                    </a:ext>
                  </a:extLst>
                </a:gridCol>
                <a:gridCol w="1729509">
                  <a:extLst>
                    <a:ext uri="{9D8B030D-6E8A-4147-A177-3AD203B41FA5}">
                      <a16:colId xmlns:p14="http://schemas.microsoft.com/office/powerpoint/2010/main" xmlns:p15="http://schemas.microsoft.com/office/powerpoint/2012/main" xmlns:a16="http://schemas.microsoft.com/office/drawing/2014/main" xmlns="" val="2493971596"/>
                    </a:ext>
                  </a:extLst>
                </a:gridCol>
              </a:tblGrid>
              <a:tr h="922046">
                <a:tc gridSpan="5">
                  <a:txBody>
                    <a:bodyPr/>
                    <a:lstStyle/>
                    <a:p>
                      <a:pPr marL="0" marR="0" indent="0" algn="l" defTabSz="914400" rtl="0" eaLnBrk="1" fontAlgn="auto" latinLnBrk="0" hangingPunct="1">
                        <a:lnSpc>
                          <a:spcPct val="100000"/>
                        </a:lnSpc>
                        <a:spcBef>
                          <a:spcPct val="0"/>
                        </a:spcBef>
                        <a:spcAft>
                          <a:spcPct val="0"/>
                        </a:spcAft>
                        <a:buClrTx/>
                        <a:buSzTx/>
                        <a:buFontTx/>
                        <a:buNone/>
                        <a:defRPr/>
                      </a:pPr>
                      <a:r>
                        <a:rPr lang="de-DE" sz="1200" b="1" noProof="0" smtClean="0">
                          <a:solidFill>
                            <a:schemeClr val="bg1"/>
                          </a:solidFill>
                          <a:latin typeface="+mn-lt"/>
                          <a:ea typeface="+mn-ea"/>
                          <a:cs typeface="+mn-cs"/>
                        </a:rPr>
                        <a:t>Titel der Botschaft:</a:t>
                      </a:r>
                      <a:endParaRPr lang="de-DE" sz="1200" b="1" noProof="0">
                        <a:solidFill>
                          <a:schemeClr val="bg1"/>
                        </a:solidFill>
                        <a:latin typeface="+mn-lt"/>
                        <a:ea typeface="+mn-ea"/>
                        <a:cs typeface="+mn-cs"/>
                      </a:endParaRPr>
                    </a:p>
                  </a:txBody>
                  <a:tcPr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4"/>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hMerge="1">
                  <a:txBody>
                    <a:bodyPr/>
                    <a:lstStyle/>
                    <a:p>
                      <a:endParaRPr lang="en-GB" sz="1200" kern="1200">
                        <a:solidFill>
                          <a:schemeClr val="tx1"/>
                        </a:solidFill>
                        <a:latin typeface="+mj-lt"/>
                        <a:ea typeface="+mn-ea"/>
                        <a:cs typeface="+mn-cs"/>
                      </a:endParaRPr>
                    </a:p>
                  </a:txBody>
                  <a:tcPr>
                    <a:lnL w="12700" cap="flat" cmpd="sng" algn="ctr">
                      <a:solidFill>
                        <a:schemeClr val="accent2"/>
                      </a:solidFill>
                      <a:prstDash val="solid"/>
                      <a:round/>
                      <a:headEnd type="none" w="med" len="med"/>
                      <a:tailEnd type="none" w="med" len="med"/>
                    </a:lnL>
                    <a:lnT w="12700" cap="flat" cmpd="sng" algn="ctr">
                      <a:solidFill>
                        <a:schemeClr val="accent2"/>
                      </a:solidFill>
                      <a:prstDash val="solid"/>
                      <a:round/>
                      <a:headEnd type="none" w="med" len="med"/>
                      <a:tailEnd type="none" w="med" len="med"/>
                    </a:lnT>
                  </a:tcPr>
                </a:tc>
                <a:tc hMerge="1">
                  <a:txBody>
                    <a:bodyPr/>
                    <a:lstStyle/>
                    <a:p>
                      <a:endParaRPr lang="en-GB" sz="1200" kern="1200">
                        <a:solidFill>
                          <a:schemeClr val="tx1"/>
                        </a:solidFill>
                        <a:latin typeface="+mj-lt"/>
                        <a:ea typeface="+mn-ea"/>
                        <a:cs typeface="+mn-cs"/>
                      </a:endParaRPr>
                    </a:p>
                  </a:txBody>
                  <a:tcPr>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tcPr>
                </a:tc>
                <a:tc hMerge="1">
                  <a:txBody>
                    <a:bodyPr/>
                    <a:lstStyle/>
                    <a:p>
                      <a:endParaRPr lang="en-GB" sz="1200" kern="1200">
                        <a:solidFill>
                          <a:schemeClr val="tx1"/>
                        </a:solidFill>
                        <a:latin typeface="+mj-lt"/>
                        <a:ea typeface="+mn-ea"/>
                        <a:cs typeface="+mn-cs"/>
                      </a:endParaRPr>
                    </a:p>
                  </a:txBody>
                  <a:tcPr>
                    <a:lnL w="12700" cap="flat" cmpd="sng" algn="ctr">
                      <a:solidFill>
                        <a:schemeClr val="accent2"/>
                      </a:solidFill>
                      <a:prstDash val="solid"/>
                      <a:round/>
                      <a:headEnd type="none" w="med" len="med"/>
                      <a:tailEnd type="none" w="med" len="med"/>
                    </a:lnL>
                    <a:lnT w="12700" cap="flat" cmpd="sng" algn="ctr">
                      <a:solidFill>
                        <a:schemeClr val="accent2"/>
                      </a:solidFill>
                      <a:prstDash val="solid"/>
                      <a:round/>
                      <a:headEnd type="none" w="med" len="med"/>
                      <a:tailEnd type="none" w="med" len="med"/>
                    </a:lnT>
                  </a:tcPr>
                </a:tc>
                <a:tc hMerge="1">
                  <a:txBody>
                    <a:bodyPr/>
                    <a:lstStyle/>
                    <a:p>
                      <a:endParaRPr lang="en-GB" sz="1200" kern="1200">
                        <a:solidFill>
                          <a:schemeClr val="tx1"/>
                        </a:solidFill>
                        <a:latin typeface="+mj-lt"/>
                        <a:ea typeface="+mn-ea"/>
                        <a:cs typeface="+mn-cs"/>
                      </a:endParaRPr>
                    </a:p>
                  </a:txBody>
                  <a:tcPr>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tcPr>
                </a:tc>
                <a:tc gridSpan="2">
                  <a:txBody>
                    <a:bodyPr/>
                    <a:lstStyle/>
                    <a:p>
                      <a:pPr marL="0" marR="0" indent="0" algn="l" defTabSz="914400" rtl="0" eaLnBrk="1" fontAlgn="auto" latinLnBrk="0" hangingPunct="1">
                        <a:lnSpc>
                          <a:spcPct val="100000"/>
                        </a:lnSpc>
                        <a:spcBef>
                          <a:spcPct val="0"/>
                        </a:spcBef>
                        <a:spcAft>
                          <a:spcPct val="0"/>
                        </a:spcAft>
                        <a:buClrTx/>
                        <a:buSzTx/>
                        <a:buFontTx/>
                        <a:buNone/>
                        <a:defRPr/>
                      </a:pPr>
                      <a:r>
                        <a:rPr lang="de-DE" sz="1200" b="1" noProof="0" smtClean="0">
                          <a:solidFill>
                            <a:schemeClr val="bg1"/>
                          </a:solidFill>
                          <a:latin typeface="+mn-lt"/>
                          <a:ea typeface="+mn-ea"/>
                          <a:cs typeface="+mn-cs"/>
                        </a:rPr>
                        <a:t>Datumsfenster der Botschaft:</a:t>
                      </a:r>
                      <a:endParaRPr lang="de-DE" sz="1200" b="1" noProof="0">
                        <a:solidFill>
                          <a:schemeClr val="bg1"/>
                        </a:solidFill>
                        <a:latin typeface="+mn-lt"/>
                        <a:ea typeface="+mn-ea"/>
                        <a:cs typeface="+mn-cs"/>
                      </a:endParaRPr>
                    </a:p>
                  </a:txBody>
                  <a:tcPr anchor="ctr">
                    <a:lnL w="28575" cap="flat" cmpd="sng" algn="ctr">
                      <a:solidFill>
                        <a:schemeClr val="bg1"/>
                      </a:solidFill>
                      <a:prstDash val="solid"/>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hMerge="1">
                  <a:txBody>
                    <a:bodyPr/>
                    <a:lstStyle/>
                    <a:p>
                      <a:endParaRPr lang="en-GB" sz="1200" kern="1200">
                        <a:solidFill>
                          <a:schemeClr val="tx1"/>
                        </a:solidFill>
                        <a:latin typeface="+mj-lt"/>
                        <a:ea typeface="+mn-ea"/>
                        <a:cs typeface="+mn-cs"/>
                      </a:endParaRPr>
                    </a:p>
                  </a:txBody>
                  <a:tcPr>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tcPr>
                </a:tc>
                <a:extLst>
                  <a:ext uri="{0D108BD9-81ED-4DB2-BD59-A6C34878D82A}">
                    <a16:rowId xmlns:p14="http://schemas.microsoft.com/office/powerpoint/2010/main" xmlns:p15="http://schemas.microsoft.com/office/powerpoint/2012/main" xmlns:a16="http://schemas.microsoft.com/office/drawing/2014/main" xmlns="" val="10000"/>
                  </a:ext>
                </a:extLst>
              </a:tr>
              <a:tr h="922046">
                <a:tc rowSpan="4">
                  <a:txBody>
                    <a:bodyPr/>
                    <a:lstStyle/>
                    <a:p>
                      <a:pPr marL="0" marR="0" indent="0" algn="ctr" defTabSz="914400" rtl="0" eaLnBrk="1" fontAlgn="auto" latinLnBrk="0" hangingPunct="1">
                        <a:lnSpc>
                          <a:spcPct val="100000"/>
                        </a:lnSpc>
                        <a:spcBef>
                          <a:spcPct val="0"/>
                        </a:spcBef>
                        <a:spcAft>
                          <a:spcPct val="0"/>
                        </a:spcAft>
                        <a:buClrTx/>
                        <a:buSzTx/>
                        <a:buFontTx/>
                        <a:buNone/>
                        <a:defRPr/>
                      </a:pPr>
                      <a:r>
                        <a:rPr lang="de-DE" sz="1800" b="0" noProof="0" smtClean="0">
                          <a:solidFill>
                            <a:schemeClr val="tx1"/>
                          </a:solidFill>
                          <a:latin typeface="+mj-lt"/>
                          <a:ea typeface="+mn-ea"/>
                          <a:cs typeface="+mn-cs"/>
                        </a:rPr>
                        <a:t>Wichtigste Mitteilungen</a:t>
                      </a:r>
                      <a:endParaRPr lang="de-DE" sz="1800" b="0" noProof="0">
                        <a:solidFill>
                          <a:schemeClr val="tx1"/>
                        </a:solidFill>
                        <a:latin typeface="+mj-lt"/>
                        <a:ea typeface="+mn-ea"/>
                        <a:cs typeface="+mn-cs"/>
                      </a:endParaRPr>
                    </a:p>
                  </a:txBody>
                  <a:tcPr vert="vert270"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olid"/>
                      <a:round/>
                      <a:headEnd type="none" w="med" len="med"/>
                      <a:tailEnd type="none" w="med" len="med"/>
                    </a:lnB>
                    <a:solidFill>
                      <a:schemeClr val="accent4"/>
                    </a:solidFill>
                  </a:tcPr>
                </a:tc>
                <a:tc>
                  <a:txBody>
                    <a:bodyPr/>
                    <a:lstStyle/>
                    <a:p>
                      <a:r>
                        <a:rPr lang="de-DE" sz="1200" noProof="0" dirty="0" smtClean="0">
                          <a:solidFill>
                            <a:schemeClr val="tx1"/>
                          </a:solidFill>
                          <a:latin typeface="+mn-lt"/>
                          <a:ea typeface="+mn-ea"/>
                          <a:cs typeface="+mn-cs"/>
                        </a:rPr>
                        <a:t>Titel der Botschaft:</a:t>
                      </a:r>
                      <a:endParaRPr lang="de-DE" sz="1200" noProof="0" dirty="0">
                        <a:solidFill>
                          <a:schemeClr val="tx1"/>
                        </a:solidFill>
                        <a:latin typeface="+mn-lt"/>
                        <a:ea typeface="+mn-ea"/>
                        <a:cs typeface="+mn-cs"/>
                      </a:endParaRPr>
                    </a:p>
                  </a:txBody>
                  <a:tcP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r>
                        <a:rPr lang="de-DE" sz="1200" noProof="0" smtClean="0">
                          <a:solidFill>
                            <a:schemeClr val="tx1"/>
                          </a:solidFill>
                          <a:latin typeface="+mn-lt"/>
                          <a:ea typeface="+mn-ea"/>
                          <a:cs typeface="+mn-cs"/>
                        </a:rPr>
                        <a:t>Versandtermin:</a:t>
                      </a:r>
                      <a:endParaRPr lang="de-DE" sz="1200" noProof="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Titel der Botschaft:</a:t>
                      </a:r>
                    </a:p>
                    <a:p>
                      <a:endParaRPr lang="de-DE" sz="1200" noProof="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Versandtermin:</a:t>
                      </a:r>
                    </a:p>
                    <a:p>
                      <a:endParaRPr lang="de-DE" sz="1200" noProof="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Titel der Botschaft:</a:t>
                      </a:r>
                    </a:p>
                    <a:p>
                      <a:endParaRPr lang="de-DE" sz="1200" noProof="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Versandtermin:</a:t>
                      </a:r>
                    </a:p>
                    <a:p>
                      <a:endParaRPr lang="de-DE" sz="1200" noProof="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p14="http://schemas.microsoft.com/office/powerpoint/2010/main" xmlns:p15="http://schemas.microsoft.com/office/powerpoint/2012/main" xmlns:a16="http://schemas.microsoft.com/office/drawing/2014/main" xmlns="" val="2671466344"/>
                  </a:ext>
                </a:extLst>
              </a:tr>
              <a:tr h="922046">
                <a:tc vMerge="1">
                  <a:txBody>
                    <a:bodyPr/>
                    <a:lstStyle/>
                    <a:p>
                      <a:endParaRPr lang="en-GB"/>
                    </a:p>
                  </a:txBody>
                  <a:tcPr/>
                </a:tc>
                <a:tc gridSpan="2">
                  <a:txBody>
                    <a:bodyPr/>
                    <a:lstStyle/>
                    <a:p>
                      <a:r>
                        <a:rPr lang="de-DE" sz="1200" noProof="0" dirty="0" smtClean="0">
                          <a:solidFill>
                            <a:schemeClr val="tx1"/>
                          </a:solidFill>
                          <a:latin typeface="+mn-lt"/>
                          <a:ea typeface="+mn-ea"/>
                          <a:cs typeface="+mn-cs"/>
                        </a:rPr>
                        <a:t>Themen der Botschaft:</a:t>
                      </a:r>
                      <a:endParaRPr lang="de-DE" sz="1200" noProof="0" dirty="0">
                        <a:solidFill>
                          <a:schemeClr val="tx1"/>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28575" cap="flat" cmpd="sng" algn="ctr">
                      <a:solidFill>
                        <a:schemeClr val="accent4"/>
                      </a:solidFill>
                      <a:prstDash val="solid"/>
                      <a:round/>
                      <a:headEnd type="none" w="med" len="med"/>
                      <a:tailEnd type="none" w="med" len="med"/>
                    </a:lnB>
                    <a:noFill/>
                  </a:tcPr>
                </a:tc>
                <a:tc hMerge="1">
                  <a:txBody>
                    <a:bodyPr/>
                    <a:lstStyle/>
                    <a:p>
                      <a:endParaRPr lang="en-GB" sz="1400">
                        <a:latin typeface="+mj-lt"/>
                      </a:endParaRPr>
                    </a:p>
                  </a:txBody>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Themen der Botschaft:</a:t>
                      </a:r>
                    </a:p>
                    <a:p>
                      <a:endParaRPr lang="de-DE" sz="1200" noProof="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28575" cap="flat" cmpd="sng" algn="ctr">
                      <a:solidFill>
                        <a:schemeClr val="accent4"/>
                      </a:solidFill>
                      <a:prstDash val="solid"/>
                      <a:round/>
                      <a:headEnd type="none" w="med" len="med"/>
                      <a:tailEnd type="none" w="med" len="med"/>
                    </a:lnB>
                    <a:solidFill>
                      <a:schemeClr val="bg1">
                        <a:lumMod val="95000"/>
                      </a:schemeClr>
                    </a:solidFill>
                  </a:tcPr>
                </a:tc>
                <a:tc hMerge="1">
                  <a:txBody>
                    <a:bodyPr/>
                    <a:lstStyle/>
                    <a:p>
                      <a:endParaRPr lang="en-GB" sz="1400">
                        <a:latin typeface="+mj-lt"/>
                      </a:endParaRPr>
                    </a:p>
                  </a:txBody>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Themen der Botschaft:</a:t>
                      </a:r>
                    </a:p>
                    <a:p>
                      <a:endParaRPr lang="de-DE" sz="1200" noProof="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28575" cap="flat" cmpd="sng" algn="ctr">
                      <a:solidFill>
                        <a:schemeClr val="accent4"/>
                      </a:solidFill>
                      <a:prstDash val="solid"/>
                      <a:round/>
                      <a:headEnd type="none" w="med" len="med"/>
                      <a:tailEnd type="none" w="med" len="med"/>
                    </a:lnB>
                    <a:noFill/>
                  </a:tcPr>
                </a:tc>
                <a:tc hMerge="1">
                  <a:txBody>
                    <a:bodyPr/>
                    <a:lstStyle/>
                    <a:p>
                      <a:endParaRPr lang="en-GB" sz="1400">
                        <a:latin typeface="+mj-lt"/>
                      </a:endParaRPr>
                    </a:p>
                  </a:txBody>
                  <a:tcPr/>
                </a:tc>
                <a:extLst>
                  <a:ext uri="{0D108BD9-81ED-4DB2-BD59-A6C34878D82A}">
                    <a16:rowId xmlns:p14="http://schemas.microsoft.com/office/powerpoint/2010/main" xmlns:p15="http://schemas.microsoft.com/office/powerpoint/2012/main" xmlns:a16="http://schemas.microsoft.com/office/drawing/2014/main" xmlns="" val="3722484846"/>
                  </a:ext>
                </a:extLst>
              </a:tr>
              <a:tr h="922046">
                <a:tc vMerge="1">
                  <a:txBody>
                    <a:bodyPr/>
                    <a:lstStyle/>
                    <a:p>
                      <a:pPr algn="ctr"/>
                      <a:endParaRPr lang="en-GB" sz="1600" b="1">
                        <a:solidFill>
                          <a:schemeClr val="bg1"/>
                        </a:solidFill>
                        <a:latin typeface="+mj-lt"/>
                      </a:endParaRPr>
                    </a:p>
                  </a:txBody>
                  <a:tcPr vert="vert270">
                    <a:solidFill>
                      <a:schemeClr val="accent1"/>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Titel der Botschaft:</a:t>
                      </a:r>
                    </a:p>
                    <a:p>
                      <a:endParaRPr lang="de-DE" sz="1200" noProof="0">
                        <a:solidFill>
                          <a:schemeClr val="tx1"/>
                        </a:solidFill>
                        <a:latin typeface="+mn-lt"/>
                        <a:ea typeface="+mn-ea"/>
                        <a:cs typeface="+mn-cs"/>
                      </a:endParaRPr>
                    </a:p>
                  </a:txBody>
                  <a:tcP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Versandtermin:</a:t>
                      </a:r>
                    </a:p>
                    <a:p>
                      <a:endParaRPr lang="de-DE" sz="1200" noProof="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Titel der Botschaft:</a:t>
                      </a:r>
                    </a:p>
                    <a:p>
                      <a:endParaRPr lang="de-DE" sz="1200" noProof="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Versandtermin:</a:t>
                      </a:r>
                    </a:p>
                    <a:p>
                      <a:endParaRPr lang="de-DE" sz="1200" noProof="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Titel der Botschaft:</a:t>
                      </a:r>
                    </a:p>
                    <a:p>
                      <a:endParaRPr lang="de-DE" sz="1200" noProof="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Versandtermin:</a:t>
                      </a:r>
                    </a:p>
                    <a:p>
                      <a:endParaRPr lang="de-DE" sz="1200" noProof="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extLst>
                  <a:ext uri="{0D108BD9-81ED-4DB2-BD59-A6C34878D82A}">
                    <a16:rowId xmlns:p14="http://schemas.microsoft.com/office/powerpoint/2010/main" xmlns:p15="http://schemas.microsoft.com/office/powerpoint/2012/main" xmlns:a16="http://schemas.microsoft.com/office/drawing/2014/main" xmlns="" val="3376502240"/>
                  </a:ext>
                </a:extLst>
              </a:tr>
              <a:tr h="922046">
                <a:tc vMerge="1">
                  <a:txBody>
                    <a:bodyPr/>
                    <a:lstStyle/>
                    <a:p>
                      <a:pPr algn="ctr"/>
                      <a:endParaRPr lang="en-GB" sz="1600" b="1">
                        <a:solidFill>
                          <a:schemeClr val="bg1"/>
                        </a:solidFill>
                        <a:latin typeface="+mj-lt"/>
                      </a:endParaRPr>
                    </a:p>
                  </a:txBody>
                  <a:tcPr vert="vert270">
                    <a:solidFill>
                      <a:schemeClr val="accent1"/>
                    </a:solidFill>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Themen der Botschaft:</a:t>
                      </a:r>
                    </a:p>
                    <a:p>
                      <a:endParaRPr lang="de-DE" sz="1200" noProof="0">
                        <a:solidFill>
                          <a:schemeClr val="tx1"/>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lumMod val="95000"/>
                      </a:schemeClr>
                    </a:solid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smtClean="0">
                          <a:solidFill>
                            <a:schemeClr val="tx1"/>
                          </a:solidFill>
                          <a:latin typeface="+mn-lt"/>
                          <a:ea typeface="+mn-ea"/>
                          <a:cs typeface="+mn-cs"/>
                        </a:rPr>
                        <a:t>Themen der Botschaft:</a:t>
                      </a:r>
                    </a:p>
                    <a:p>
                      <a:endParaRPr lang="de-DE" sz="1200" noProof="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ct val="0"/>
                        </a:spcBef>
                        <a:spcAft>
                          <a:spcPct val="0"/>
                        </a:spcAft>
                        <a:buClrTx/>
                        <a:buSzTx/>
                        <a:buFontTx/>
                        <a:buNone/>
                        <a:defRPr/>
                      </a:pPr>
                      <a:r>
                        <a:rPr lang="de-DE" sz="1200" noProof="0" dirty="0" smtClean="0">
                          <a:solidFill>
                            <a:schemeClr val="tx1"/>
                          </a:solidFill>
                          <a:latin typeface="+mn-lt"/>
                          <a:ea typeface="+mn-ea"/>
                          <a:cs typeface="+mn-cs"/>
                        </a:rPr>
                        <a:t>Themen der Botschaft:</a:t>
                      </a:r>
                    </a:p>
                    <a:p>
                      <a:endParaRPr lang="de-DE" sz="1200" noProof="0" dirty="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p14="http://schemas.microsoft.com/office/powerpoint/2010/main" xmlns:p15="http://schemas.microsoft.com/office/powerpoint/2012/main" xmlns:a16="http://schemas.microsoft.com/office/drawing/2014/main" xmlns="" val="1872975308"/>
                  </a:ext>
                </a:extLst>
              </a:tr>
            </a:tbl>
          </a:graphicData>
        </a:graphic>
      </p:graphicFrame>
    </p:spTree>
    <p:extLst>
      <p:ext uri="{BB962C8B-B14F-4D97-AF65-F5344CB8AC3E}">
        <p14:creationId xmlns:p14="http://schemas.microsoft.com/office/powerpoint/2010/main" val="84783518"/>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17.03.22"/>
  <p:tag name="AS_TITLE" val="Aspose.Slides for .NET 4.0 Client Profile"/>
  <p:tag name="AS_VERSION" val="17.3"/>
</p:tagLst>
</file>

<file path=ppt/theme/theme1.xml><?xml version="1.0" encoding="utf-8"?>
<a:theme xmlns:a="http://schemas.openxmlformats.org/drawingml/2006/main" name="Office Theme">
  <a:themeElements>
    <a:clrScheme name="Custom 3">
      <a:dk1>
        <a:srgbClr val="000000"/>
      </a:dk1>
      <a:lt1>
        <a:srgbClr val="FFFFFF"/>
      </a:lt1>
      <a:dk2>
        <a:srgbClr val="44546A"/>
      </a:dk2>
      <a:lt2>
        <a:srgbClr val="E7E6E6"/>
      </a:lt2>
      <a:accent1>
        <a:srgbClr val="00BCEB"/>
      </a:accent1>
      <a:accent2>
        <a:srgbClr val="005073"/>
      </a:accent2>
      <a:accent3>
        <a:srgbClr val="6DBD49"/>
      </a:accent3>
      <a:accent4>
        <a:srgbClr val="FBAB18"/>
      </a:accent4>
      <a:accent5>
        <a:srgbClr val="E2241A"/>
      </a:accent5>
      <a:accent6>
        <a:srgbClr val="FF7033"/>
      </a:accent6>
      <a:hlink>
        <a:srgbClr val="005073"/>
      </a:hlink>
      <a:folHlink>
        <a:srgbClr val="FFB300"/>
      </a:folHlink>
    </a:clrScheme>
    <a:fontScheme name="Office">
      <a:majorFont>
        <a:latin typeface="Calibri Light"/>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r="http://schemas.openxmlformats.org/officeDocument/2006/relationships"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95E1ED911C56C428183962BB2CD9D50" ma:contentTypeVersion="12" ma:contentTypeDescription="Create a new document." ma:contentTypeScope="" ma:versionID="5151021d8e2bafd7875f9f14f7d71109">
  <xsd:schema xmlns:xsd="http://www.w3.org/2001/XMLSchema" xmlns:xs="http://www.w3.org/2001/XMLSchema" xmlns:p="http://schemas.microsoft.com/office/2006/metadata/properties" xmlns:ns2="938b2075-b34e-4d69-a56d-dea98b051af2" xmlns:ns3="30030edf-551b-4514-af48-d47e7cd5b679" targetNamespace="http://schemas.microsoft.com/office/2006/metadata/properties" ma:root="true" ma:fieldsID="5d144ae13bcd2fe5497c7f3fc1c84f32" ns2:_="" ns3:_="">
    <xsd:import namespace="938b2075-b34e-4d69-a56d-dea98b051af2"/>
    <xsd:import namespace="30030edf-551b-4514-af48-d47e7cd5b67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8b2075-b34e-4d69-a56d-dea98b051af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0030edf-551b-4514-af48-d47e7cd5b679"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67F3EE-81A7-48C1-B960-8ABA84C291A8}">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49360BD-A32A-41EB-AC95-56DDECD843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8b2075-b34e-4d69-a56d-dea98b051af2"/>
    <ds:schemaRef ds:uri="30030edf-551b-4514-af48-d47e7cd5b67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0096D86-94DE-4727-A620-4C6E6EE6B47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4338</TotalTime>
  <Words>1145</Words>
  <Application>Microsoft Office PowerPoint</Application>
  <PresentationFormat>Custom</PresentationFormat>
  <Paragraphs>219</Paragraphs>
  <Slides>15</Slides>
  <Notes>9</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PowerPoint Presentation</vt:lpstr>
      <vt:lpstr>PowerPoint Presentation</vt:lpstr>
      <vt:lpstr>PowerPoint Presentation</vt:lpstr>
      <vt:lpstr>PowerPoint Presentation</vt:lpstr>
      <vt:lpstr>Checkliste für die Kommunikation</vt:lpstr>
      <vt:lpstr>PowerPoint Presentation</vt:lpstr>
      <vt:lpstr>PowerPoint Presentation</vt:lpstr>
      <vt:lpstr>PowerPoint Presentation</vt:lpstr>
      <vt:lpstr>PowerPoint Presentation</vt:lpstr>
      <vt:lpstr>PowerPoint Presentation</vt:lpstr>
      <vt:lpstr>PowerPoint Presentation</vt:lpstr>
      <vt:lpstr>Checkliste für Personalmanager</vt:lpstr>
      <vt:lpstr>Checkliste für Endbenutzer</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Save Motion</dc:title>
  <dc:creator>Nicola Band</dc:creator>
  <cp:lastModifiedBy>exiqze 227</cp:lastModifiedBy>
  <cp:revision>177</cp:revision>
  <cp:lastPrinted>2019-02-01T14:00:29Z</cp:lastPrinted>
  <dcterms:created xsi:type="dcterms:W3CDTF">2019-01-14T15:21:04Z</dcterms:created>
  <dcterms:modified xsi:type="dcterms:W3CDTF">2020-03-18T22:10:29Z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uthorIds_UIVersion_1536">
    <vt:lpwstr>6</vt:lpwstr>
  </property>
  <property fmtid="{D5CDD505-2E9C-101B-9397-08002B2CF9AE}" pid="3" name="AuthorIds_UIVersion_4096">
    <vt:lpwstr>14</vt:lpwstr>
  </property>
  <property fmtid="{D5CDD505-2E9C-101B-9397-08002B2CF9AE}" pid="4" name="AuthorIds_UIVersion_7680">
    <vt:lpwstr>14</vt:lpwstr>
  </property>
  <property fmtid="{D5CDD505-2E9C-101B-9397-08002B2CF9AE}" pid="5" name="AuthorIds_UIVersion_8192">
    <vt:lpwstr>14</vt:lpwstr>
  </property>
  <property fmtid="{D5CDD505-2E9C-101B-9397-08002B2CF9AE}" pid="6" name="ContentTypeId">
    <vt:lpwstr>0x010100A95E1ED911C56C428183962BB2CD9D50</vt:lpwstr>
  </property>
</Properties>
</file>