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22"/>
  </p:notesMasterIdLst>
  <p:sldIdLst>
    <p:sldId id="294" r:id="rId5"/>
    <p:sldId id="319" r:id="rId6"/>
    <p:sldId id="327" r:id="rId7"/>
    <p:sldId id="328" r:id="rId8"/>
    <p:sldId id="329" r:id="rId9"/>
    <p:sldId id="341" r:id="rId10"/>
    <p:sldId id="342" r:id="rId11"/>
    <p:sldId id="343" r:id="rId12"/>
    <p:sldId id="344" r:id="rId13"/>
    <p:sldId id="345" r:id="rId14"/>
    <p:sldId id="335" r:id="rId15"/>
    <p:sldId id="346" r:id="rId16"/>
    <p:sldId id="347" r:id="rId17"/>
    <p:sldId id="348" r:id="rId18"/>
    <p:sldId id="349" r:id="rId19"/>
    <p:sldId id="350" r:id="rId20"/>
    <p:sldId id="324" r:id="rId21"/>
  </p:sldIdLst>
  <p:sldSz cx="12192000" cy="6858000"/>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296" userDrawn="1">
          <p15:clr>
            <a:srgbClr val="A4A3A4"/>
          </p15:clr>
        </p15:guide>
        <p15:guide id="2" pos="4704" userDrawn="1">
          <p15:clr>
            <a:srgbClr val="A4A3A4"/>
          </p15:clr>
        </p15:guide>
        <p15:guide id="3" orient="horz" pos="2818" userDrawn="1">
          <p15:clr>
            <a:srgbClr val="A4A3A4"/>
          </p15:clr>
        </p15:guide>
        <p15:guide id="4" orient="horz" pos="1593"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37"/>
    <p:restoredTop sz="94674"/>
  </p:normalViewPr>
  <p:slideViewPr>
    <p:cSldViewPr snapToGrid="0">
      <p:cViewPr>
        <p:scale>
          <a:sx n="100" d="100"/>
          <a:sy n="100" d="100"/>
        </p:scale>
        <p:origin x="318" y="504"/>
      </p:cViewPr>
      <p:guideLst>
        <p:guide orient="horz" pos="1296"/>
        <p:guide orient="horz" pos="2818"/>
        <p:guide orient="horz" pos="1593"/>
        <p:guide pos="4704"/>
      </p:guideLst>
    </p:cSldViewPr>
  </p:slideViewPr>
  <p:notesTextViewPr>
    <p:cViewPr>
      <p:scale>
        <a:sx n="1" d="1"/>
        <a:sy n="1" d="1"/>
      </p:scale>
      <p:origin x="0" y="0"/>
    </p:cViewPr>
  </p:notesTextViewPr>
  <p:notesViewPr>
    <p:cSldViewPr snapToGrid="0">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JTASH, Arianna" userId="70ec85ad-e6c4-4276-8ca6-876356da63d9" providerId="ADAL" clId="{4A8A29E3-5CF6-474F-AEAD-55ADC59D1B71}"/>
    <pc:docChg chg="modSld">
      <pc:chgData name="PAJTASH, Arianna" userId="70ec85ad-e6c4-4276-8ca6-876356da63d9" providerId="ADAL" clId="{4A8A29E3-5CF6-474F-AEAD-55ADC59D1B71}" dt="2020-03-23T19:52:24.742" v="0" actId="1076"/>
      <pc:docMkLst>
        <pc:docMk/>
      </pc:docMkLst>
      <pc:sldChg chg="modSp">
        <pc:chgData name="PAJTASH, Arianna" userId="70ec85ad-e6c4-4276-8ca6-876356da63d9" providerId="ADAL" clId="{4A8A29E3-5CF6-474F-AEAD-55ADC59D1B71}" dt="2020-03-23T19:52:24.742" v="0" actId="1076"/>
        <pc:sldMkLst>
          <pc:docMk/>
          <pc:sldMk cId="1157050058" sldId="341"/>
        </pc:sldMkLst>
        <pc:spChg chg="mod">
          <ac:chgData name="PAJTASH, Arianna" userId="70ec85ad-e6c4-4276-8ca6-876356da63d9" providerId="ADAL" clId="{4A8A29E3-5CF6-474F-AEAD-55ADC59D1B71}" dt="2020-03-23T19:52:24.742" v="0" actId="1076"/>
          <ac:spMkLst>
            <pc:docMk/>
            <pc:sldMk cId="1157050058" sldId="341"/>
            <ac:spMk id="3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30E726-3461-7747-9EF2-43891A89A40D}" type="datetimeFigureOut">
              <a:rPr lang="en-US" smtClean="0"/>
              <a:t>3/27/2020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0246BA-43B7-5F4D-BDBC-88646C33BA6B}" type="slidenum">
              <a:rPr lang="en-US" smtClean="0"/>
              <a:t>‹#›</a:t>
            </a:fld>
            <a:endParaRPr lang="en-US"/>
          </a:p>
        </p:txBody>
      </p:sp>
    </p:spTree>
    <p:extLst>
      <p:ext uri="{BB962C8B-B14F-4D97-AF65-F5344CB8AC3E}">
        <p14:creationId xmlns:p14="http://schemas.microsoft.com/office/powerpoint/2010/main" val="5989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2</a:t>
            </a:fld>
            <a:endParaRPr lang="en-US" smtClean="0"/>
          </a:p>
        </p:txBody>
      </p:sp>
    </p:spTree>
    <p:extLst>
      <p:ext uri="{BB962C8B-B14F-4D97-AF65-F5344CB8AC3E}">
        <p14:creationId xmlns:p14="http://schemas.microsoft.com/office/powerpoint/2010/main" val="1425417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5</a:t>
            </a:fld>
            <a:endParaRPr lang="en-US" smtClean="0"/>
          </a:p>
        </p:txBody>
      </p:sp>
    </p:spTree>
    <p:extLst>
      <p:ext uri="{BB962C8B-B14F-4D97-AF65-F5344CB8AC3E}">
        <p14:creationId xmlns:p14="http://schemas.microsoft.com/office/powerpoint/2010/main" val="1694405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6</a:t>
            </a:fld>
            <a:endParaRPr lang="en-US" smtClean="0"/>
          </a:p>
        </p:txBody>
      </p:sp>
    </p:spTree>
    <p:extLst>
      <p:ext uri="{BB962C8B-B14F-4D97-AF65-F5344CB8AC3E}">
        <p14:creationId xmlns:p14="http://schemas.microsoft.com/office/powerpoint/2010/main" val="1075901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7</a:t>
            </a:fld>
            <a:endParaRPr lang="en-US" smtClean="0"/>
          </a:p>
        </p:txBody>
      </p:sp>
    </p:spTree>
    <p:extLst>
      <p:ext uri="{BB962C8B-B14F-4D97-AF65-F5344CB8AC3E}">
        <p14:creationId xmlns:p14="http://schemas.microsoft.com/office/powerpoint/2010/main" val="1397675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8</a:t>
            </a:fld>
            <a:endParaRPr lang="en-US" smtClean="0"/>
          </a:p>
        </p:txBody>
      </p:sp>
    </p:spTree>
    <p:extLst>
      <p:ext uri="{BB962C8B-B14F-4D97-AF65-F5344CB8AC3E}">
        <p14:creationId xmlns:p14="http://schemas.microsoft.com/office/powerpoint/2010/main" val="177295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9</a:t>
            </a:fld>
            <a:endParaRPr lang="en-US" smtClean="0"/>
          </a:p>
        </p:txBody>
      </p:sp>
    </p:spTree>
    <p:extLst>
      <p:ext uri="{BB962C8B-B14F-4D97-AF65-F5344CB8AC3E}">
        <p14:creationId xmlns:p14="http://schemas.microsoft.com/office/powerpoint/2010/main" val="1888677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10</a:t>
            </a:fld>
            <a:endParaRPr lang="en-US" smtClean="0"/>
          </a:p>
        </p:txBody>
      </p:sp>
    </p:spTree>
    <p:extLst>
      <p:ext uri="{BB962C8B-B14F-4D97-AF65-F5344CB8AC3E}">
        <p14:creationId xmlns:p14="http://schemas.microsoft.com/office/powerpoint/2010/main" val="630424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a:t>Click to edit Master subtitle style</a:t>
            </a: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smtClean="0"/>
              <a:t>3/23/2020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a:t>Drag picture to placeholder or click icon to add</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smtClean="0"/>
              <a:t>3/23/2020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Vertical Text Placeholder 2"/>
          <p:cNvSpPr>
            <a:spLocks noGrp="1"/>
          </p:cNvSpPr>
          <p:nvPr>
            <p:ph type="body" orient="vert" idx="1"/>
          </p:nvPr>
        </p:nvSpPr>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E5E59386-E374-834A-B45C-45B638025929}" type="datetimeFigureOut">
              <a:rPr smtClean="0"/>
              <a:t>3/23/2020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E5E59386-E374-834A-B45C-45B638025929}" type="datetimeFigureOut">
              <a:rPr smtClean="0"/>
              <a:t>3/23/2020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10515600" cy="762000"/>
          </a:xfrm>
        </p:spPr>
        <p:txBody>
          <a:bodyPr lIns="0" tIns="0" rIns="0" bIns="0">
            <a:normAutofit/>
          </a:bodyPr>
          <a:lstStyle>
            <a:lvl1pPr>
              <a:defRPr sz="3500"/>
            </a:lvl1pPr>
          </a:lstStyle>
          <a:p>
            <a:r>
              <a:rPr/>
              <a:t>Click to edit Master title style</a:t>
            </a:r>
          </a:p>
        </p:txBody>
      </p:sp>
      <p:sp>
        <p:nvSpPr>
          <p:cNvPr id="3" name="Content Placeholder 2"/>
          <p:cNvSpPr>
            <a:spLocks noGrp="1"/>
          </p:cNvSpPr>
          <p:nvPr>
            <p:ph idx="1"/>
          </p:nvPr>
        </p:nvSpPr>
        <p:spPr>
          <a:xfrm>
            <a:off x="685800" y="1825625"/>
            <a:ext cx="10515600" cy="2483728"/>
          </a:xfrm>
        </p:spPr>
        <p:txBody>
          <a:bodyPr lIns="0" tIns="0" rIns="0" bIns="0"/>
          <a:lstStyle>
            <a:lvl1pPr>
              <a:defRPr sz="2400"/>
            </a:lvl1pPr>
            <a:lvl2pPr>
              <a:defRPr sz="2000"/>
            </a:lvl2pPr>
            <a:lvl3pPr>
              <a:defRPr sz="1800"/>
            </a:lvl3pPr>
            <a:lvl4pPr>
              <a:defRPr sz="1600"/>
            </a:lvl4pPr>
            <a:lvl5pPr>
              <a:defRPr sz="1600"/>
            </a:lvl5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14" name="Freeform 13"/>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3/23/2020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chemeClr val="accent2"/>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chemeClr val="accent2"/>
              </a:solidFill>
              <a:effectLst/>
              <a:uLnTx/>
              <a:uFillTx/>
              <a:latin typeface="Calibri"/>
              <a:ea typeface="Arial"/>
              <a:cs typeface="Arial"/>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3/23/2020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3/23/2020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
        <p:nvSpPr>
          <p:cNvPr id="9" name="Title 1"/>
          <p:cNvSpPr txBox="1"/>
          <p:nvPr userDrawn="1"/>
        </p:nvSpPr>
        <p:spPr bwMode="auto">
          <a:xfrm>
            <a:off x="685800" y="990600"/>
            <a:ext cx="7598042"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p14="http://schemas.microsoft.com/office/powerpoint/2010/main" xmlns:p15="http://schemas.microsoft.com/office/powerpoint/2012/main" xmlns="" xmlns:ma14="http://schemas.microsoft.com/office/mac/drawingml/2011/main" val="1"/>
            </a:ext>
          </a:extLst>
        </p:spPr>
        <p:txBody>
          <a:bodyPr vert="horz" wrap="square" lIns="0" tIns="0" rIns="0" bIns="0" numCol="1" anchor="b"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defRPr/>
            </a:pPr>
            <a:r>
              <a:rPr kumimoji="0" sz="4600" b="0" i="0" u="none" strike="noStrike" cap="none" normalizeH="0" noProof="0">
                <a:ln>
                  <a:noFill/>
                </a:ln>
                <a:solidFill>
                  <a:srgbClr val="005073"/>
                </a:solidFill>
                <a:effectLst/>
                <a:uLnTx/>
                <a:uFillTx/>
                <a:latin typeface="Calibri Light" panose="020F0302020204030204"/>
                <a:ea typeface="CiscoSansTT Thin" charset="0"/>
                <a:cs typeface="CiscoSansTT Thin" charset="0"/>
              </a:rPr>
              <a:t>Section Title Goes Here</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a:t>Click to edit Master text styles</a:t>
            </a:r>
          </a:p>
        </p:txBody>
      </p:sp>
      <p:sp>
        <p:nvSpPr>
          <p:cNvPr id="4" name="Date Placeholder 3"/>
          <p:cNvSpPr>
            <a:spLocks noGrp="1"/>
          </p:cNvSpPr>
          <p:nvPr>
            <p:ph type="dt" sz="half" idx="10"/>
          </p:nvPr>
        </p:nvSpPr>
        <p:spPr/>
        <p:txBody>
          <a:bodyPr/>
          <a:lstStyle/>
          <a:p>
            <a:fld id="{E5E59386-E374-834A-B45C-45B638025929}" type="datetimeFigureOut">
              <a:rPr smtClean="0"/>
              <a:t>3/23/2020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Content Placeholder 3"/>
          <p:cNvSpPr>
            <a:spLocks noGrp="1"/>
          </p:cNvSpPr>
          <p:nvPr>
            <p:ph sz="half" idx="2"/>
          </p:nvPr>
        </p:nvSpPr>
        <p:spPr>
          <a:xfrm>
            <a:off x="6172200" y="1825625"/>
            <a:ext cx="5181600" cy="435133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Date Placeholder 4"/>
          <p:cNvSpPr>
            <a:spLocks noGrp="1"/>
          </p:cNvSpPr>
          <p:nvPr>
            <p:ph type="dt" sz="half" idx="10"/>
          </p:nvPr>
        </p:nvSpPr>
        <p:spPr/>
        <p:txBody>
          <a:bodyPr/>
          <a:lstStyle/>
          <a:p>
            <a:fld id="{E5E59386-E374-834A-B45C-45B638025929}" type="datetimeFigureOut">
              <a:rPr smtClean="0"/>
              <a:t>3/23/2020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7" name="Date Placeholder 6"/>
          <p:cNvSpPr>
            <a:spLocks noGrp="1"/>
          </p:cNvSpPr>
          <p:nvPr>
            <p:ph type="dt" sz="half" idx="10"/>
          </p:nvPr>
        </p:nvSpPr>
        <p:spPr/>
        <p:txBody>
          <a:bodyPr/>
          <a:lstStyle/>
          <a:p>
            <a:fld id="{E5E59386-E374-834A-B45C-45B638025929}" type="datetimeFigureOut">
              <a:rPr smtClean="0"/>
              <a:t>3/23/2020</a:t>
            </a:fld>
            <a:endParaRPr smtClean="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Date Placeholder 2"/>
          <p:cNvSpPr>
            <a:spLocks noGrp="1"/>
          </p:cNvSpPr>
          <p:nvPr>
            <p:ph type="dt" sz="half" idx="10"/>
          </p:nvPr>
        </p:nvSpPr>
        <p:spPr/>
        <p:txBody>
          <a:bodyPr/>
          <a:lstStyle/>
          <a:p>
            <a:fld id="{E5E59386-E374-834A-B45C-45B638025929}" type="datetimeFigureOut">
              <a:rPr smtClean="0"/>
              <a:t>3/23/2020</a:t>
            </a:fld>
            <a:endParaRPr smtClean="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685800"/>
            <a:ext cx="10515600" cy="1325563"/>
          </a:xfrm>
          <a:prstGeom prst="rect">
            <a:avLst/>
          </a:prstGeom>
        </p:spPr>
        <p:txBody>
          <a:bodyPr vert="horz" lIns="91440" tIns="45720" rIns="91440" bIns="45720" rtlCol="0" anchor="t">
            <a:normAutofit/>
          </a:bodyPr>
          <a:lstStyle/>
          <a:p>
            <a:r>
              <a:rPr/>
              <a:t>Click to edit Master title style</a:t>
            </a:r>
          </a:p>
        </p:txBody>
      </p:sp>
      <p:sp>
        <p:nvSpPr>
          <p:cNvPr id="3" name="Text Placeholder 2"/>
          <p:cNvSpPr>
            <a:spLocks noGrp="1"/>
          </p:cNvSpPr>
          <p:nvPr>
            <p:ph type="body" idx="1"/>
          </p:nvPr>
        </p:nvSpPr>
        <p:spPr>
          <a:xfrm>
            <a:off x="685800" y="1825625"/>
            <a:ext cx="10515600" cy="4351338"/>
          </a:xfrm>
          <a:prstGeom prst="rect">
            <a:avLst/>
          </a:prstGeom>
        </p:spPr>
        <p:txBody>
          <a:bodyPr vert="horz" lIns="91440" tIns="45720" rIns="91440" bIns="45720" rtlCol="0">
            <a:normAutofit/>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59386-E374-834A-B45C-45B638025929}" type="datetimeFigureOut">
              <a:rPr smtClean="0"/>
              <a:t>3/23/2020</a:t>
            </a:fld>
            <a:endParaRPr smtClean="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21129319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84" r:id="rId3"/>
    <p:sldLayoutId id="2147483686" r:id="rId4"/>
    <p:sldLayoutId id="2147483685" r:id="rId5"/>
    <p:sldLayoutId id="2147483675" r:id="rId6"/>
    <p:sldLayoutId id="2147483676" r:id="rId7"/>
    <p:sldLayoutId id="2147483677" r:id="rId8"/>
    <p:sldLayoutId id="2147483678" r:id="rId9"/>
    <p:sldLayoutId id="2147483680" r:id="rId10"/>
    <p:sldLayoutId id="2147483681" r:id="rId11"/>
    <p:sldLayoutId id="2147483682" r:id="rId12"/>
    <p:sldLayoutId id="2147483683" r:id="rId13"/>
  </p:sldLayoutIdLst>
  <p:transition/>
  <p:txStyles>
    <p:title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5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 xmlns:p14="http://schemas.microsoft.com/office/powerpoint/2010/main" xmlns:p15="http://schemas.microsoft.com/office/powerpoint/2012/main">
        <p15:guide id="1" orient="horz" pos="2160" userDrawn="1">
          <p15:clr>
            <a:srgbClr val="F26B43"/>
          </p15:clr>
        </p15:guide>
        <p15:guide id="2" pos="432" userDrawn="1">
          <p15:clr>
            <a:srgbClr val="F26B43"/>
          </p15:clr>
        </p15:guide>
        <p15:guide id="3" pos="3704" userDrawn="1">
          <p15:clr>
            <a:srgbClr val="F26B43"/>
          </p15:clr>
        </p15:guide>
        <p15:guide id="4" pos="5745" userDrawn="1">
          <p15:clr>
            <a:srgbClr val="F26B43"/>
          </p15:clr>
        </p15:guide>
        <p15:guide id="5" pos="7248" userDrawn="1">
          <p15:clr>
            <a:srgbClr val="F26B43"/>
          </p15:clr>
        </p15:guide>
        <p15:guide id="6" orient="horz" pos="432" userDrawn="1">
          <p15:clr>
            <a:srgbClr val="F26B43"/>
          </p15:clr>
        </p15:guide>
        <p15:guide id="7" orient="horz" pos="3840" userDrawn="1">
          <p15:clr>
            <a:srgbClr val="F26B43"/>
          </p15:clr>
        </p15:guide>
        <p15:guide id="8" pos="5473" userDrawn="1">
          <p15:clr>
            <a:srgbClr val="F26B43"/>
          </p15:clr>
        </p15:guide>
        <p15:guide id="9" pos="1935" userDrawn="1">
          <p15:clr>
            <a:srgbClr val="F26B43"/>
          </p15:clr>
        </p15:guide>
        <p15:guide id="10" pos="2207" userDrawn="1">
          <p15:clr>
            <a:srgbClr val="F26B43"/>
          </p15:clr>
        </p15:guide>
        <p15:guide id="11" pos="3976" userDrawn="1">
          <p15:clr>
            <a:srgbClr val="F26B43"/>
          </p15:clr>
        </p15:guide>
        <p15:guide id="12" orient="horz" pos="1298" userDrawn="1">
          <p15:clr>
            <a:srgbClr val="F26B43"/>
          </p15:clr>
        </p15:guide>
        <p15:guide id="13" orient="horz" pos="867" userDrawn="1">
          <p15:clr>
            <a:srgbClr val="F26B43"/>
          </p15:clr>
        </p15:guide>
        <p15:guide id="14" orient="horz" pos="1071" userDrawn="1">
          <p15:clr>
            <a:srgbClr val="F26B43"/>
          </p15:clr>
        </p15:guide>
        <p15:guide id="15" orient="horz" pos="6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help.webex.com/en-us/WBX000026396/Cisco-Webex-and-3rd-Party-Support-Utilitie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help.webex.com/de-de/ni3wlvw/Troubleshoot-Cisco-Webex-Meetings-in-Cisco-Webex-Control-Hub" TargetMode="External"/><Relationship Id="rId3" Type="http://schemas.openxmlformats.org/officeDocument/2006/relationships/hyperlink" Target="http://callinghelp.cisco.com/" TargetMode="External"/><Relationship Id="rId7" Type="http://schemas.openxmlformats.org/officeDocument/2006/relationships/hyperlink" Target="https://help.webex.com/en-us/WBX000029055/Webex-Meetings-Help-Articles" TargetMode="External"/><Relationship Id="rId2" Type="http://schemas.openxmlformats.org/officeDocument/2006/relationships/hyperlink" Target="https://help.webex.com/" TargetMode="External"/><Relationship Id="rId1" Type="http://schemas.openxmlformats.org/officeDocument/2006/relationships/slideLayout" Target="../slideLayouts/slideLayout2.xml"/><Relationship Id="rId6" Type="http://schemas.openxmlformats.org/officeDocument/2006/relationships/hyperlink" Target="https://help.webex.com/de-de/WBX000029055/Webex-Meetings-Help-Articles" TargetMode="External"/><Relationship Id="rId5" Type="http://schemas.openxmlformats.org/officeDocument/2006/relationships/hyperlink" Target="https://help.webex.com/de-de/mqkve8/Cisco-Webex-Teams-Release-Notes" TargetMode="External"/><Relationship Id="rId4" Type="http://schemas.openxmlformats.org/officeDocument/2006/relationships/hyperlink" Target="https://status.webex.com/"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callinghelp.cisco.com/" TargetMode="External"/><Relationship Id="rId2" Type="http://schemas.openxmlformats.org/officeDocument/2006/relationships/hyperlink" Target="https://help.webex.com/" TargetMode="External"/><Relationship Id="rId1" Type="http://schemas.openxmlformats.org/officeDocument/2006/relationships/slideLayout" Target="../slideLayouts/slideLayout2.xml"/><Relationship Id="rId4" Type="http://schemas.openxmlformats.org/officeDocument/2006/relationships/hyperlink" Target="https://help.webex.com/landing/onlineclasse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bwMode="auto">
          <a:xfrm>
            <a:off x="685800" y="685800"/>
            <a:ext cx="6595533"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p14="http://schemas.microsoft.com/office/powerpoint/2010/main" xmlns:p15="http://schemas.microsoft.com/office/powerpoint/2012/main" xmlns="" xmlns:ma14="http://schemas.microsoft.com/office/mac/drawingml/2011/main" val="1"/>
            </a:ext>
          </a:extLst>
        </p:spPr>
        <p:txBody>
          <a:bodyPr vert="horz" wrap="square" lIns="0" tIns="0" rIns="0" bIns="0" numCol="1" anchor="ctr"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lvl="0">
              <a:defRPr/>
            </a:pPr>
            <a:r>
              <a:rPr lang="de-DE" sz="5000" dirty="0" smtClean="0">
                <a:solidFill>
                  <a:srgbClr val="005073"/>
                </a:solidFill>
              </a:rPr>
              <a:t>So bereiten Sie Ihre </a:t>
            </a:r>
            <a:br>
              <a:rPr lang="de-DE" sz="5000" dirty="0" smtClean="0">
                <a:solidFill>
                  <a:srgbClr val="005073"/>
                </a:solidFill>
              </a:rPr>
            </a:br>
            <a:r>
              <a:rPr lang="de-DE" sz="5000" dirty="0" smtClean="0">
                <a:solidFill>
                  <a:srgbClr val="005073"/>
                </a:solidFill>
              </a:rPr>
              <a:t>IT-Support-Teams auf Webex vor</a:t>
            </a:r>
            <a:endParaRPr kumimoji="0" lang="de-DE" sz="5000" b="0" i="0" u="none" strike="noStrike" cap="none" normalizeH="0" noProof="0" dirty="0">
              <a:ln>
                <a:noFill/>
              </a:ln>
              <a:solidFill>
                <a:srgbClr val="005073"/>
              </a:solidFill>
              <a:effectLst/>
              <a:uLnTx/>
              <a:uFillTx/>
            </a:endParaRP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extLst>
      <p:ext uri="{BB962C8B-B14F-4D97-AF65-F5344CB8AC3E}">
        <p14:creationId xmlns:p14="http://schemas.microsoft.com/office/powerpoint/2010/main" val="81232327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0" y="2836333"/>
            <a:ext cx="10820400" cy="3096634"/>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de-DE" smtClean="0"/>
              <a:t>Sechs Schritte für die Vorbereitung von IT-Support-Teams</a:t>
            </a:r>
            <a:endParaRPr lang="de-DE"/>
          </a:p>
        </p:txBody>
      </p:sp>
      <p:sp>
        <p:nvSpPr>
          <p:cNvPr id="13" name="Rectangle 12">
            <a:extLst>
              <a:ext uri="{FF2B5EF4-FFF2-40B4-BE49-F238E27FC236}">
                <a16:creationId xmlns="" xmlns:p14="http://schemas.microsoft.com/office/powerpoint/2010/main" xmlns:p15="http://schemas.microsoft.com/office/powerpoint/2012/main" xmlns:a16="http://schemas.microsoft.com/office/drawing/2014/main" id="{A3F86135-854D-4941-BCBB-0CE11C3DBC2C}"/>
              </a:ext>
            </a:extLst>
          </p:cNvPr>
          <p:cNvSpPr/>
          <p:nvPr/>
        </p:nvSpPr>
        <p:spPr>
          <a:xfrm>
            <a:off x="1141111" y="3211348"/>
            <a:ext cx="2561578" cy="2624565"/>
          </a:xfrm>
          <a:prstGeom prst="rect">
            <a:avLst/>
          </a:prstGeom>
        </p:spPr>
        <p:txBody>
          <a:bodyPr wrap="square" lIns="0" tIns="0" rIns="0" bIns="0" numCol="1" spcCol="360000">
            <a:spAutoFit/>
          </a:bodyPr>
          <a:lstStyle/>
          <a:p>
            <a:pPr>
              <a:lnSpc>
                <a:spcPct val="95000"/>
              </a:lnSpc>
              <a:spcAft>
                <a:spcPts val="1200"/>
              </a:spcAft>
            </a:pPr>
            <a:r>
              <a:rPr lang="de-DE" sz="1300" dirty="0" smtClean="0">
                <a:latin typeface="+mj-lt"/>
              </a:rPr>
              <a:t>Sie müssen alle </a:t>
            </a:r>
            <a:br>
              <a:rPr lang="de-DE" sz="1300" dirty="0" smtClean="0">
                <a:latin typeface="+mj-lt"/>
              </a:rPr>
            </a:br>
            <a:r>
              <a:rPr lang="de-DE" sz="1300" dirty="0" smtClean="0">
                <a:latin typeface="+mj-lt"/>
              </a:rPr>
              <a:t>IT-Support-Mitarbeiter sowohl als alltägliche Nutzer als auch als Unterstützer in der technischen Fehlerbehebung schulen. Besprechen Sie mit Ihren Kontaktpersonen verschiedene Schulungsbedürfnisse, z. B. IT vor Ort ggü. Servicedesk und Admin ggü. Nichtadmin.</a:t>
            </a:r>
          </a:p>
          <a:p>
            <a:pPr>
              <a:lnSpc>
                <a:spcPct val="95000"/>
              </a:lnSpc>
              <a:spcAft>
                <a:spcPts val="1200"/>
              </a:spcAft>
            </a:pPr>
            <a:r>
              <a:rPr lang="de-DE" sz="1300" dirty="0" smtClean="0">
                <a:latin typeface="+mj-lt"/>
              </a:rPr>
              <a:t>Wir empfehlen, die Mitarbeiter erst in ihrer Rolle als alltägliche Benutzer und danach in ihrer Rolle als Supportpersonal zu schulen.</a:t>
            </a:r>
            <a:endParaRPr lang="de-DE" sz="1300" dirty="0">
              <a:latin typeface="+mj-lt"/>
            </a:endParaRP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Oval 33"/>
          <p:cNvSpPr/>
          <p:nvPr/>
        </p:nvSpPr>
        <p:spPr>
          <a:xfrm>
            <a:off x="9120188"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de-DE" sz="2800" smtClean="0">
                <a:solidFill>
                  <a:schemeClr val="accent3"/>
                </a:solidFill>
              </a:rPr>
              <a:t>02</a:t>
            </a:r>
            <a:endParaRPr lang="de-DE" sz="2800">
              <a:solidFill>
                <a:schemeClr val="accent3"/>
              </a:solidFill>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de-DE" sz="2800" smtClean="0">
                <a:solidFill>
                  <a:schemeClr val="accent3"/>
                </a:solidFill>
              </a:rPr>
              <a:t>01</a:t>
            </a:r>
            <a:endParaRPr lang="de-DE" sz="2800">
              <a:solidFill>
                <a:schemeClr val="accent3"/>
              </a:solidFill>
            </a:endParaRPr>
          </a:p>
        </p:txBody>
      </p:sp>
      <p:sp>
        <p:nvSpPr>
          <p:cNvPr id="36" name="TextBox 35"/>
          <p:cNvSpPr txBox="1"/>
          <p:nvPr/>
        </p:nvSpPr>
        <p:spPr>
          <a:xfrm>
            <a:off x="4366480" y="1801236"/>
            <a:ext cx="1008541" cy="518678"/>
          </a:xfrm>
          <a:prstGeom prst="rect">
            <a:avLst/>
          </a:prstGeom>
          <a:noFill/>
        </p:spPr>
        <p:txBody>
          <a:bodyPr wrap="square" rtlCol="0" anchor="ctr">
            <a:spAutoFit/>
          </a:bodyPr>
          <a:lstStyle/>
          <a:p>
            <a:pPr algn="ctr"/>
            <a:r>
              <a:rPr lang="de-DE" sz="2800" smtClean="0">
                <a:solidFill>
                  <a:schemeClr val="accent3"/>
                </a:solidFill>
              </a:rPr>
              <a:t>03</a:t>
            </a:r>
            <a:endParaRPr lang="de-DE" sz="2800">
              <a:solidFill>
                <a:schemeClr val="accent3"/>
              </a:solidFill>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de-DE" sz="2800" smtClean="0">
                <a:solidFill>
                  <a:schemeClr val="accent3"/>
                </a:solidFill>
              </a:rPr>
              <a:t>04</a:t>
            </a:r>
            <a:endParaRPr lang="de-DE" sz="2800">
              <a:solidFill>
                <a:schemeClr val="accent3"/>
              </a:solidFill>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de-DE" sz="2800" smtClean="0">
                <a:solidFill>
                  <a:schemeClr val="accent3"/>
                </a:solidFill>
              </a:rPr>
              <a:t>05</a:t>
            </a:r>
            <a:endParaRPr lang="de-DE" sz="2800">
              <a:solidFill>
                <a:schemeClr val="accent3"/>
              </a:solidFill>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de-DE" sz="2800" b="1" smtClean="0">
                <a:solidFill>
                  <a:schemeClr val="bg1"/>
                </a:solidFill>
              </a:rPr>
              <a:t>06</a:t>
            </a:r>
            <a:endParaRPr lang="de-DE" sz="2800" b="1">
              <a:solidFill>
                <a:schemeClr val="bg1"/>
              </a:solidFill>
            </a:endParaRPr>
          </a:p>
        </p:txBody>
      </p:sp>
      <p:sp>
        <p:nvSpPr>
          <p:cNvPr id="41" name="Rectangle 40">
            <a:extLst>
              <a:ext uri="{FF2B5EF4-FFF2-40B4-BE49-F238E27FC236}">
                <a16:creationId xmlns="" xmlns:p14="http://schemas.microsoft.com/office/powerpoint/2010/main" xmlns:p15="http://schemas.microsoft.com/office/powerpoint/2012/main" xmlns:a16="http://schemas.microsoft.com/office/drawing/2014/main" id="{98D30429-3D59-8841-B0B3-D9E00984EA78}"/>
              </a:ext>
            </a:extLst>
          </p:cNvPr>
          <p:cNvSpPr/>
          <p:nvPr/>
        </p:nvSpPr>
        <p:spPr>
          <a:xfrm>
            <a:off x="4089984" y="3212854"/>
            <a:ext cx="7219344" cy="2806964"/>
          </a:xfrm>
          <a:prstGeom prst="rect">
            <a:avLst/>
          </a:prstGeom>
        </p:spPr>
        <p:txBody>
          <a:bodyPr wrap="square" lIns="0" tIns="0" rIns="0" bIns="0" numCol="2" spcCol="180000">
            <a:spAutoFit/>
          </a:bodyPr>
          <a:lstStyle/>
          <a:p>
            <a:pPr>
              <a:spcAft>
                <a:spcPts val="600"/>
              </a:spcAft>
            </a:pPr>
            <a:r>
              <a:rPr lang="de-DE" sz="1700" dirty="0"/>
              <a:t>Für </a:t>
            </a:r>
            <a:r>
              <a:rPr lang="de-DE" sz="1700" dirty="0" smtClean="0"/>
              <a:t>Benutzer muss Folgendes beantwortet werden:</a:t>
            </a:r>
          </a:p>
          <a:p>
            <a:pPr marL="171450" indent="-171450">
              <a:spcAft>
                <a:spcPts val="600"/>
              </a:spcAft>
              <a:buFont typeface="Arial"/>
              <a:buChar char="•"/>
            </a:pPr>
            <a:r>
              <a:rPr lang="de-DE" sz="1100" dirty="0" smtClean="0">
                <a:latin typeface="+mj-lt"/>
              </a:rPr>
              <a:t>Was ist Webex und welche Dienste stellen wir bereit? </a:t>
            </a:r>
          </a:p>
          <a:p>
            <a:pPr marL="171450" indent="-171450">
              <a:spcAft>
                <a:spcPts val="600"/>
              </a:spcAft>
              <a:buFont typeface="Arial"/>
              <a:buChar char="•"/>
            </a:pPr>
            <a:r>
              <a:rPr lang="de-DE" sz="1100" dirty="0" smtClean="0">
                <a:latin typeface="+mj-lt"/>
              </a:rPr>
              <a:t>Warum führen wir es ein?</a:t>
            </a:r>
          </a:p>
          <a:p>
            <a:pPr marL="171450" indent="-171450">
              <a:spcAft>
                <a:spcPts val="600"/>
              </a:spcAft>
              <a:buFont typeface="Arial"/>
              <a:buChar char="•"/>
            </a:pPr>
            <a:r>
              <a:rPr lang="de-DE" sz="1100" dirty="0" smtClean="0">
                <a:latin typeface="+mj-lt"/>
              </a:rPr>
              <a:t>Was sind meine ersten Schritte?</a:t>
            </a:r>
          </a:p>
          <a:p>
            <a:pPr marL="171450" indent="-171450">
              <a:spcAft>
                <a:spcPts val="600"/>
              </a:spcAft>
              <a:buFont typeface="Arial"/>
              <a:buChar char="•"/>
            </a:pPr>
            <a:r>
              <a:rPr lang="de-DE" sz="1100" dirty="0" smtClean="0">
                <a:latin typeface="+mj-lt"/>
              </a:rPr>
              <a:t>Welche wichtigsten Funktionen muss ich beherrschen?</a:t>
            </a:r>
          </a:p>
          <a:p>
            <a:pPr marL="171450" indent="-171450">
              <a:spcAft>
                <a:spcPts val="600"/>
              </a:spcAft>
              <a:buFont typeface="Arial"/>
              <a:buChar char="•"/>
            </a:pPr>
            <a:r>
              <a:rPr lang="de-DE" sz="1100" dirty="0" smtClean="0">
                <a:latin typeface="+mj-lt"/>
              </a:rPr>
              <a:t>Wo kann ich Lernressourcen finden?</a:t>
            </a:r>
            <a:endParaRPr lang="de-DE" sz="1100" dirty="0" smtClean="0"/>
          </a:p>
          <a:p>
            <a:pPr>
              <a:spcAft>
                <a:spcPts val="600"/>
              </a:spcAft>
            </a:pPr>
            <a:endParaRPr lang="de-DE" sz="1100" dirty="0" smtClean="0"/>
          </a:p>
          <a:p>
            <a:pPr>
              <a:spcAft>
                <a:spcPts val="600"/>
              </a:spcAft>
            </a:pPr>
            <a:endParaRPr lang="de-DE" dirty="0" smtClean="0"/>
          </a:p>
          <a:p>
            <a:pPr>
              <a:spcAft>
                <a:spcPts val="600"/>
              </a:spcAft>
            </a:pPr>
            <a:endParaRPr lang="de-DE" dirty="0" smtClean="0"/>
          </a:p>
          <a:p>
            <a:pPr>
              <a:spcAft>
                <a:spcPts val="600"/>
              </a:spcAft>
            </a:pPr>
            <a:r>
              <a:rPr lang="de-DE" sz="1700" dirty="0"/>
              <a:t>Für </a:t>
            </a:r>
            <a:r>
              <a:rPr lang="de-DE" sz="1700" dirty="0" smtClean="0"/>
              <a:t>Supportmitarbeiter muss Folgendes beantwortet werden:</a:t>
            </a:r>
          </a:p>
          <a:p>
            <a:pPr marL="171450" indent="-171450">
              <a:spcAft>
                <a:spcPts val="600"/>
              </a:spcAft>
              <a:buFont typeface="Arial"/>
              <a:buChar char="•"/>
            </a:pPr>
            <a:r>
              <a:rPr lang="de-DE" sz="1100" dirty="0" smtClean="0">
                <a:latin typeface="+mj-lt"/>
              </a:rPr>
              <a:t>Was sind typische Szenarien für die Fehlerbehebung?</a:t>
            </a:r>
          </a:p>
          <a:p>
            <a:pPr marL="171450" indent="-171450">
              <a:spcAft>
                <a:spcPts val="600"/>
              </a:spcAft>
              <a:buFont typeface="Arial"/>
              <a:buChar char="•"/>
            </a:pPr>
            <a:r>
              <a:rPr lang="de-DE" sz="1100" dirty="0" smtClean="0">
                <a:latin typeface="+mj-lt"/>
              </a:rPr>
              <a:t>Was ist der vereinbarte </a:t>
            </a:r>
            <a:r>
              <a:rPr lang="de-DE" sz="1100" dirty="0">
                <a:latin typeface="+mj-lt"/>
              </a:rPr>
              <a:t>Supportprozess </a:t>
            </a:r>
            <a:r>
              <a:rPr lang="de-DE" sz="1100" dirty="0" smtClean="0">
                <a:latin typeface="+mj-lt"/>
              </a:rPr>
              <a:t>für Webex?</a:t>
            </a:r>
          </a:p>
          <a:p>
            <a:pPr marL="171450" indent="-171450">
              <a:spcAft>
                <a:spcPts val="600"/>
              </a:spcAft>
              <a:buFont typeface="Arial"/>
              <a:buChar char="•"/>
            </a:pPr>
            <a:r>
              <a:rPr lang="de-DE" sz="1100" dirty="0" smtClean="0">
                <a:latin typeface="+mj-lt"/>
              </a:rPr>
              <a:t>Wie sieht der Eskalationsprozess aus?</a:t>
            </a:r>
          </a:p>
          <a:p>
            <a:pPr marL="171450" indent="-171450">
              <a:spcAft>
                <a:spcPts val="600"/>
              </a:spcAft>
              <a:buFont typeface="Arial"/>
              <a:buChar char="•"/>
            </a:pPr>
            <a:r>
              <a:rPr lang="de-DE" sz="1100" dirty="0" smtClean="0">
                <a:latin typeface="+mj-lt"/>
              </a:rPr>
              <a:t>Wie können wir Konfigurationsänderungen anfordern?</a:t>
            </a:r>
          </a:p>
          <a:p>
            <a:pPr marL="171450" indent="-171450">
              <a:spcAft>
                <a:spcPts val="600"/>
              </a:spcAft>
              <a:buFont typeface="Arial"/>
              <a:buChar char="•"/>
            </a:pPr>
            <a:r>
              <a:rPr lang="de-DE" sz="1100" dirty="0" smtClean="0">
                <a:latin typeface="+mj-lt"/>
              </a:rPr>
              <a:t>Welche Artikel für die Wissensdatenbank (KB) haben </a:t>
            </a:r>
            <a:br>
              <a:rPr lang="de-DE" sz="1100" dirty="0" smtClean="0">
                <a:latin typeface="+mj-lt"/>
              </a:rPr>
            </a:br>
            <a:r>
              <a:rPr lang="de-DE" sz="1100" dirty="0" smtClean="0">
                <a:latin typeface="+mj-lt"/>
              </a:rPr>
              <a:t>wir erstellt?</a:t>
            </a:r>
            <a:endParaRPr lang="de-DE" sz="1100" dirty="0">
              <a:latin typeface="+mj-lt"/>
            </a:endParaRPr>
          </a:p>
        </p:txBody>
      </p:sp>
      <p:sp>
        <p:nvSpPr>
          <p:cNvPr id="42" name="Rounded Rectangle 41"/>
          <p:cNvSpPr/>
          <p:nvPr/>
        </p:nvSpPr>
        <p:spPr>
          <a:xfrm>
            <a:off x="3884428" y="5391884"/>
            <a:ext cx="5876260" cy="1049079"/>
          </a:xfrm>
          <a:prstGeom prst="roundRect">
            <a:avLst>
              <a:gd name="adj" fmla="val 9394"/>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tangle 6"/>
          <p:cNvSpPr/>
          <p:nvPr/>
        </p:nvSpPr>
        <p:spPr>
          <a:xfrm>
            <a:off x="3997842" y="5411698"/>
            <a:ext cx="5655082" cy="954107"/>
          </a:xfrm>
          <a:prstGeom prst="rect">
            <a:avLst/>
          </a:prstGeom>
        </p:spPr>
        <p:txBody>
          <a:bodyPr wrap="square">
            <a:spAutoFit/>
          </a:bodyPr>
          <a:lstStyle/>
          <a:p>
            <a:r>
              <a:rPr lang="de-DE" sz="1700" b="1" dirty="0" smtClean="0">
                <a:solidFill>
                  <a:schemeClr val="bg1"/>
                </a:solidFill>
                <a:latin typeface="+mj-lt"/>
              </a:rPr>
              <a:t>Toptipp</a:t>
            </a:r>
          </a:p>
          <a:p>
            <a:r>
              <a:rPr lang="de-DE" sz="1300" dirty="0" smtClean="0">
                <a:solidFill>
                  <a:schemeClr val="bg1"/>
                </a:solidFill>
                <a:latin typeface="+mj-lt"/>
              </a:rPr>
              <a:t>Der beste Weg, mehr über Webex zu erfahren, ist in Webex selbst. Es können einige persönliche Schulungen erforderlich sein, jedoch sollten Schulungen soweit wie möglich über Webex erfolgen.</a:t>
            </a:r>
            <a:endParaRPr lang="de-DE" sz="1300" dirty="0">
              <a:solidFill>
                <a:schemeClr val="bg1"/>
              </a:solidFill>
              <a:latin typeface="+mj-lt"/>
            </a:endParaRPr>
          </a:p>
        </p:txBody>
      </p:sp>
    </p:spTree>
    <p:extLst>
      <p:ext uri="{BB962C8B-B14F-4D97-AF65-F5344CB8AC3E}">
        <p14:creationId xmlns:p14="http://schemas.microsoft.com/office/powerpoint/2010/main" val="277433059"/>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de-DE" smtClean="0"/>
              <a:t>Abschließende Gedanken…</a:t>
            </a:r>
            <a:endParaRPr lang="de-DE"/>
          </a:p>
        </p:txBody>
      </p:sp>
      <p:sp>
        <p:nvSpPr>
          <p:cNvPr id="3" name="Content Placeholder 2">
            <a:extLst>
              <a:ext uri="{FF2B5EF4-FFF2-40B4-BE49-F238E27FC236}">
                <a16:creationId xmlns="" xmlns:p14="http://schemas.microsoft.com/office/powerpoint/2010/main" xmlns:p15="http://schemas.microsoft.com/office/powerpoint/2012/main" xmlns:a16="http://schemas.microsoft.com/office/drawing/2014/main" id="{2525947B-0779-804E-9EB4-CDDA41081E16}"/>
              </a:ext>
            </a:extLst>
          </p:cNvPr>
          <p:cNvSpPr>
            <a:spLocks noGrp="1"/>
          </p:cNvSpPr>
          <p:nvPr>
            <p:ph idx="1"/>
          </p:nvPr>
        </p:nvSpPr>
        <p:spPr>
          <a:xfrm>
            <a:off x="3503612" y="2528888"/>
            <a:ext cx="6639848" cy="3113456"/>
          </a:xfrm>
        </p:spPr>
        <p:txBody>
          <a:bodyPr>
            <a:normAutofit fontScale="92500"/>
          </a:bodyPr>
          <a:lstStyle/>
          <a:p>
            <a:pPr marL="0" indent="0">
              <a:lnSpc>
                <a:spcPct val="100000"/>
              </a:lnSpc>
              <a:spcBef>
                <a:spcPct val="0"/>
              </a:spcBef>
              <a:spcAft>
                <a:spcPts val="1800"/>
              </a:spcAft>
              <a:buNone/>
            </a:pPr>
            <a:r>
              <a:rPr lang="de-DE" sz="1800" dirty="0" smtClean="0">
                <a:solidFill>
                  <a:schemeClr val="tx1"/>
                </a:solidFill>
                <a:latin typeface="+mj-lt"/>
              </a:rPr>
              <a:t>Sobald alle IT-Support-Mitarbeiter vorbereitet sind, sollte ausreichend Zeit gelassen werden, damit sich das Gelernte festigen kann, bevor die Einführung für alle Mitarbeiter erfolgt.</a:t>
            </a:r>
          </a:p>
          <a:p>
            <a:pPr marL="0" indent="0">
              <a:lnSpc>
                <a:spcPct val="100000"/>
              </a:lnSpc>
              <a:spcBef>
                <a:spcPct val="0"/>
              </a:spcBef>
              <a:spcAft>
                <a:spcPts val="1800"/>
              </a:spcAft>
              <a:buNone/>
            </a:pPr>
            <a:r>
              <a:rPr lang="de-DE" sz="1800" dirty="0" smtClean="0">
                <a:solidFill>
                  <a:schemeClr val="tx1"/>
                </a:solidFill>
                <a:latin typeface="+mj-lt"/>
              </a:rPr>
              <a:t>Ermutigen Sie IT-Führungskräfte und Manager dazu, bestehende Meetings zu Webex zu konvertieren, damit sich </a:t>
            </a:r>
            <a:r>
              <a:rPr lang="de-DE" sz="1800" dirty="0">
                <a:solidFill>
                  <a:schemeClr val="tx1"/>
                </a:solidFill>
                <a:latin typeface="+mj-lt"/>
              </a:rPr>
              <a:t>alle damit vertraut </a:t>
            </a:r>
            <a:r>
              <a:rPr lang="de-DE" sz="1800" dirty="0" smtClean="0">
                <a:solidFill>
                  <a:schemeClr val="tx1"/>
                </a:solidFill>
                <a:latin typeface="+mj-lt"/>
              </a:rPr>
              <a:t>machen können. </a:t>
            </a:r>
          </a:p>
          <a:p>
            <a:pPr marL="0" indent="0">
              <a:lnSpc>
                <a:spcPct val="100000"/>
              </a:lnSpc>
              <a:spcBef>
                <a:spcPct val="0"/>
              </a:spcBef>
              <a:spcAft>
                <a:spcPts val="1800"/>
              </a:spcAft>
              <a:buNone/>
            </a:pPr>
            <a:r>
              <a:rPr lang="de-DE" sz="1800" dirty="0" smtClean="0">
                <a:solidFill>
                  <a:schemeClr val="tx1"/>
                </a:solidFill>
                <a:latin typeface="+mj-lt"/>
              </a:rPr>
              <a:t>Fördern Sie Experimente, Tests und Grenzauslotung. </a:t>
            </a:r>
            <a:br>
              <a:rPr lang="de-DE" sz="1800" dirty="0" smtClean="0">
                <a:solidFill>
                  <a:schemeClr val="tx1"/>
                </a:solidFill>
                <a:latin typeface="+mj-lt"/>
              </a:rPr>
            </a:br>
            <a:r>
              <a:rPr lang="de-DE" sz="1800" dirty="0" smtClean="0">
                <a:solidFill>
                  <a:schemeClr val="tx1"/>
                </a:solidFill>
                <a:latin typeface="+mj-lt"/>
              </a:rPr>
              <a:t>IT-Supportmitarbeiter müssen die Benutzererfahrung genau kennen.</a:t>
            </a:r>
          </a:p>
          <a:p>
            <a:pPr marL="0" indent="0">
              <a:lnSpc>
                <a:spcPct val="100000"/>
              </a:lnSpc>
              <a:spcBef>
                <a:spcPct val="0"/>
              </a:spcBef>
              <a:spcAft>
                <a:spcPts val="1800"/>
              </a:spcAft>
              <a:buNone/>
            </a:pPr>
            <a:r>
              <a:rPr lang="de-DE" sz="1800" dirty="0" smtClean="0">
                <a:solidFill>
                  <a:schemeClr val="tx1"/>
                </a:solidFill>
                <a:latin typeface="+mj-lt"/>
              </a:rPr>
              <a:t>Fordern Sie dazu auf, Feedback zu geben, Fragen zu stellen und Probleme </a:t>
            </a:r>
            <a:br>
              <a:rPr lang="de-DE" sz="1800" dirty="0" smtClean="0">
                <a:solidFill>
                  <a:schemeClr val="tx1"/>
                </a:solidFill>
                <a:latin typeface="+mj-lt"/>
              </a:rPr>
            </a:br>
            <a:r>
              <a:rPr lang="de-DE" sz="1800" dirty="0" smtClean="0">
                <a:solidFill>
                  <a:schemeClr val="tx1"/>
                </a:solidFill>
                <a:latin typeface="+mj-lt"/>
              </a:rPr>
              <a:t>zu berichten, damit sie vor der Einführung behoben werden können.</a:t>
            </a:r>
            <a:endParaRPr lang="de-DE" sz="1800" dirty="0">
              <a:solidFill>
                <a:schemeClr val="tx1"/>
              </a:solidFill>
              <a:latin typeface="+mj-lt"/>
            </a:endParaRPr>
          </a:p>
        </p:txBody>
      </p:sp>
      <p:sp>
        <p:nvSpPr>
          <p:cNvPr id="4" name="Rounded Rectangle 3"/>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84645" y="2528888"/>
            <a:ext cx="1890879" cy="1890879"/>
          </a:xfrm>
          <a:prstGeom prst="rect">
            <a:avLst/>
          </a:prstGeom>
        </p:spPr>
      </p:pic>
    </p:spTree>
    <p:extLst>
      <p:ext uri="{BB962C8B-B14F-4D97-AF65-F5344CB8AC3E}">
        <p14:creationId xmlns:p14="http://schemas.microsoft.com/office/powerpoint/2010/main" val="167239067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de-DE" smtClean="0"/>
              <a:t>Grundlagen der Fehlerbehebung</a:t>
            </a:r>
            <a:endParaRPr lang="de-DE"/>
          </a:p>
        </p:txBody>
      </p:sp>
      <p:graphicFrame>
        <p:nvGraphicFramePr>
          <p:cNvPr id="6" name="Table 5"/>
          <p:cNvGraphicFramePr>
            <a:graphicFrameLocks noGrp="1"/>
          </p:cNvGraphicFramePr>
          <p:nvPr>
            <p:extLst>
              <p:ext uri="{D42A27DB-BD31-4B8C-83A1-F6EECF244321}">
                <p14:modId xmlns:p14="http://schemas.microsoft.com/office/powerpoint/2010/main" val="3264866514"/>
              </p:ext>
            </p:extLst>
          </p:nvPr>
        </p:nvGraphicFramePr>
        <p:xfrm>
          <a:off x="685800" y="1488147"/>
          <a:ext cx="10836000" cy="4594824"/>
        </p:xfrm>
        <a:graphic>
          <a:graphicData uri="http://schemas.openxmlformats.org/drawingml/2006/table">
            <a:tbl>
              <a:tblPr firstRow="1" bandRow="1">
                <a:tableStyleId>{5C22544A-7EE6-4342-B048-85BDC9FD1C3A}</a:tableStyleId>
              </a:tblPr>
              <a:tblGrid>
                <a:gridCol w="1476829">
                  <a:extLst>
                    <a:ext uri="{9D8B030D-6E8A-4147-A177-3AD203B41FA5}">
                      <a16:colId xmlns="" xmlns:p14="http://schemas.microsoft.com/office/powerpoint/2010/main" xmlns:p15="http://schemas.microsoft.com/office/powerpoint/2012/main" xmlns:a16="http://schemas.microsoft.com/office/drawing/2014/main" val="20000"/>
                    </a:ext>
                  </a:extLst>
                </a:gridCol>
                <a:gridCol w="2529873">
                  <a:extLst>
                    <a:ext uri="{9D8B030D-6E8A-4147-A177-3AD203B41FA5}">
                      <a16:colId xmlns="" xmlns:p14="http://schemas.microsoft.com/office/powerpoint/2010/main" xmlns:p15="http://schemas.microsoft.com/office/powerpoint/2012/main" xmlns:a16="http://schemas.microsoft.com/office/drawing/2014/main" val="20001"/>
                    </a:ext>
                  </a:extLst>
                </a:gridCol>
                <a:gridCol w="6829298">
                  <a:extLst>
                    <a:ext uri="{9D8B030D-6E8A-4147-A177-3AD203B41FA5}">
                      <a16:colId xmlns="" xmlns:p14="http://schemas.microsoft.com/office/powerpoint/2010/main" xmlns:p15="http://schemas.microsoft.com/office/powerpoint/2012/main" xmlns:a16="http://schemas.microsoft.com/office/drawing/2014/main" val="20002"/>
                    </a:ext>
                  </a:extLst>
                </a:gridCol>
              </a:tblGrid>
              <a:tr h="0">
                <a:tc gridSpan="3">
                  <a:txBody>
                    <a:bodyPr/>
                    <a:lstStyle/>
                    <a:p>
                      <a:pPr marL="0" marR="0" indent="0" algn="l" defTabSz="914400" rtl="0" eaLnBrk="1" fontAlgn="auto" latinLnBrk="0" hangingPunct="1">
                        <a:lnSpc>
                          <a:spcPct val="100000"/>
                        </a:lnSpc>
                        <a:spcBef>
                          <a:spcPct val="0"/>
                        </a:spcBef>
                        <a:spcAft>
                          <a:spcPts val="1200"/>
                        </a:spcAft>
                        <a:buClrTx/>
                        <a:buSzTx/>
                        <a:buFont typeface="Arial"/>
                        <a:buNone/>
                        <a:defRPr/>
                      </a:pPr>
                      <a:r>
                        <a:rPr lang="de-DE" sz="1800" b="1" noProof="0" dirty="0" smtClean="0">
                          <a:solidFill>
                            <a:schemeClr val="bg1"/>
                          </a:solidFill>
                          <a:latin typeface="+mj-lt"/>
                          <a:cs typeface="Arial"/>
                        </a:rPr>
                        <a:t>Die wichtigsten Fragen, die während der drei Phasen eines Webex-Supportanrufs gestellt </a:t>
                      </a:r>
                      <a:r>
                        <a:rPr lang="de-DE" sz="1800" b="1" noProof="0" smtClean="0">
                          <a:solidFill>
                            <a:schemeClr val="bg1"/>
                          </a:solidFill>
                          <a:latin typeface="+mj-lt"/>
                          <a:cs typeface="Arial"/>
                        </a:rPr>
                        <a:t>werden </a:t>
                      </a:r>
                      <a:r>
                        <a:rPr lang="de-DE" sz="1800" b="1" noProof="0" smtClean="0">
                          <a:solidFill>
                            <a:schemeClr val="bg1"/>
                          </a:solidFill>
                          <a:latin typeface="+mj-lt"/>
                          <a:cs typeface="Arial"/>
                        </a:rPr>
                        <a:t>sollten</a:t>
                      </a:r>
                      <a:endParaRPr lang="de-DE" sz="1800" b="1" noProof="0" dirty="0">
                        <a:solidFill>
                          <a:schemeClr val="bg1"/>
                        </a:solidFill>
                        <a:latin typeface="+mj-lt"/>
                        <a:cs typeface="Arial"/>
                      </a:endParaRPr>
                    </a:p>
                  </a:txBody>
                  <a:tcPr marL="209160" marR="209160" marT="209160" marB="20916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a:p>
                  </a:txBody>
                  <a:tcPr>
                    <a:lnL w="19050" cap="flat" cmpd="sng" algn="ctr">
                      <a:solidFill>
                        <a:schemeClr val="accent2"/>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19050" cap="flat" cmpd="sng" algn="ctr">
                      <a:solidFill>
                        <a:schemeClr val="accent2"/>
                      </a:solidFill>
                      <a:prstDash val="solid"/>
                      <a:round/>
                      <a:headEnd type="none" w="med" len="med"/>
                      <a:tailEnd type="none" w="med" len="med"/>
                    </a:lnB>
                    <a:solidFill>
                      <a:schemeClr val="bg1"/>
                    </a:solidFill>
                  </a:tcPr>
                </a:tc>
                <a:extLst>
                  <a:ext uri="{0D108BD9-81ED-4DB2-BD59-A6C34878D82A}">
                    <a16:rowId xmlns="" xmlns:p14="http://schemas.microsoft.com/office/powerpoint/2010/main" xmlns:p15="http://schemas.microsoft.com/office/powerpoint/2012/main" xmlns:a16="http://schemas.microsoft.com/office/drawing/2014/main" val="10000"/>
                  </a:ext>
                </a:extLst>
              </a:tr>
              <a:tr h="0">
                <a:tc>
                  <a:txBody>
                    <a:bodyPr/>
                    <a:lstStyle/>
                    <a:p>
                      <a:pPr marL="0" marR="0" indent="0" algn="l" defTabSz="914400" rtl="0" eaLnBrk="1" fontAlgn="auto" latinLnBrk="0" hangingPunct="1">
                        <a:lnSpc>
                          <a:spcPct val="100000"/>
                        </a:lnSpc>
                        <a:spcBef>
                          <a:spcPct val="0"/>
                        </a:spcBef>
                        <a:spcAft>
                          <a:spcPts val="1200"/>
                        </a:spcAft>
                        <a:buClrTx/>
                        <a:buSzTx/>
                        <a:buFont typeface="Arial"/>
                        <a:buNone/>
                        <a:defRPr/>
                      </a:pPr>
                      <a:r>
                        <a:rPr lang="de-DE" sz="1800" b="0" noProof="0" smtClean="0">
                          <a:solidFill>
                            <a:schemeClr val="accent1"/>
                          </a:solidFill>
                          <a:latin typeface="+mn-lt"/>
                          <a:cs typeface="Arial"/>
                        </a:rPr>
                        <a:t>Isolieren</a:t>
                      </a:r>
                      <a:endParaRPr lang="de-DE" sz="1800" b="0" noProof="0">
                        <a:solidFill>
                          <a:schemeClr val="accent1"/>
                        </a:solidFill>
                        <a:latin typeface="+mn-lt"/>
                        <a:cs typeface="Arial"/>
                      </a:endParaRPr>
                    </a:p>
                  </a:txBody>
                  <a:tcPr marL="209160" marR="209160" marT="209160" marB="209160" anchor="ctr">
                    <a:lnL w="28575" cap="flat" cmpd="sng" algn="ctr">
                      <a:solidFill>
                        <a:schemeClr val="accent1"/>
                      </a:solidFill>
                      <a:prstDash val="solid"/>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a:txBody>
                    <a:bodyPr/>
                    <a:lstStyle/>
                    <a:p>
                      <a:pPr marL="57150" indent="-342900" defTabSz="1219170">
                        <a:lnSpc>
                          <a:spcPct val="100000"/>
                        </a:lnSpc>
                        <a:spcBef>
                          <a:spcPct val="0"/>
                        </a:spcBef>
                        <a:spcAft>
                          <a:spcPts val="1200"/>
                        </a:spcAft>
                        <a:buFont typeface="+mj-lt"/>
                        <a:buAutoNum type="arabicPeriod"/>
                        <a:tabLst>
                          <a:tab pos="303946" algn="l"/>
                        </a:tabLst>
                      </a:pPr>
                      <a:r>
                        <a:rPr lang="de-DE" sz="1400" noProof="0" smtClean="0">
                          <a:solidFill>
                            <a:schemeClr val="tx1"/>
                          </a:solidFill>
                          <a:latin typeface="+mj-lt"/>
                          <a:ea typeface="+mn-ea"/>
                          <a:cs typeface="Arial"/>
                        </a:rPr>
                        <a:t>Browser</a:t>
                      </a:r>
                    </a:p>
                    <a:p>
                      <a:pPr marL="57150" indent="-342900" defTabSz="1219170">
                        <a:lnSpc>
                          <a:spcPct val="100000"/>
                        </a:lnSpc>
                        <a:spcBef>
                          <a:spcPct val="0"/>
                        </a:spcBef>
                        <a:spcAft>
                          <a:spcPts val="1200"/>
                        </a:spcAft>
                        <a:buFont typeface="+mj-lt"/>
                        <a:buAutoNum type="arabicPeriod"/>
                        <a:tabLst>
                          <a:tab pos="303946" algn="l"/>
                        </a:tabLst>
                      </a:pPr>
                      <a:r>
                        <a:rPr lang="de-DE" sz="1400" noProof="0" smtClean="0">
                          <a:solidFill>
                            <a:schemeClr val="tx1"/>
                          </a:solidFill>
                          <a:latin typeface="+mj-lt"/>
                          <a:ea typeface="+mn-ea"/>
                          <a:cs typeface="Arial"/>
                        </a:rPr>
                        <a:t>Computer</a:t>
                      </a:r>
                    </a:p>
                    <a:p>
                      <a:pPr marL="57150" indent="-342900" defTabSz="1219170">
                        <a:lnSpc>
                          <a:spcPct val="100000"/>
                        </a:lnSpc>
                        <a:spcBef>
                          <a:spcPct val="0"/>
                        </a:spcBef>
                        <a:spcAft>
                          <a:spcPts val="1200"/>
                        </a:spcAft>
                        <a:buFont typeface="+mj-lt"/>
                        <a:buAutoNum type="arabicPeriod"/>
                        <a:tabLst>
                          <a:tab pos="303946" algn="l"/>
                        </a:tabLst>
                      </a:pPr>
                      <a:r>
                        <a:rPr lang="de-DE" sz="1400" noProof="0" smtClean="0">
                          <a:solidFill>
                            <a:schemeClr val="tx1"/>
                          </a:solidFill>
                          <a:latin typeface="+mj-lt"/>
                          <a:ea typeface="+mn-ea"/>
                          <a:cs typeface="Arial"/>
                        </a:rPr>
                        <a:t>Netzwerk</a:t>
                      </a:r>
                      <a:endParaRPr lang="de-DE" sz="1400" noProof="0">
                        <a:solidFill>
                          <a:schemeClr val="tx1"/>
                        </a:solidFill>
                        <a:latin typeface="+mj-lt"/>
                        <a:ea typeface="+mn-ea"/>
                        <a:cs typeface="Arial"/>
                      </a:endParaRPr>
                    </a:p>
                  </a:txBody>
                  <a:tcPr marL="209160" marR="209160" marT="209160" marB="209160" anchor="ctr">
                    <a:lnL w="19050" cap="flat" cmpd="sng" algn="ctr">
                      <a:solidFill>
                        <a:schemeClr val="accent1"/>
                      </a:solidFill>
                      <a:prstDash val="sysDot"/>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rowSpan="3">
                  <a:txBody>
                    <a:bodyPr/>
                    <a:lstStyle/>
                    <a:p>
                      <a:pPr marL="342900" indent="-342900" algn="l" defTabSz="1219170" rtl="0" eaLnBrk="1" latinLnBrk="0" hangingPunct="1">
                        <a:lnSpc>
                          <a:spcPct val="90000"/>
                        </a:lnSpc>
                        <a:spcBef>
                          <a:spcPct val="0"/>
                        </a:spcBef>
                        <a:spcAft>
                          <a:spcPts val="1200"/>
                        </a:spcAft>
                        <a:buClr>
                          <a:srgbClr val="39393A"/>
                        </a:buClr>
                        <a:buFont typeface="Arial"/>
                        <a:buChar char="•"/>
                        <a:tabLst>
                          <a:tab pos="314105" algn="l"/>
                        </a:tabLst>
                      </a:pPr>
                      <a:r>
                        <a:rPr lang="de-DE" sz="1400" noProof="0" dirty="0" smtClean="0">
                          <a:solidFill>
                            <a:schemeClr val="tx1"/>
                          </a:solidFill>
                          <a:latin typeface="+mj-lt"/>
                          <a:ea typeface="+mn-ea"/>
                          <a:cs typeface="Arial"/>
                        </a:rPr>
                        <a:t>Welches Betriebssystem und welcher Browser wird verwendet?</a:t>
                      </a:r>
                    </a:p>
                    <a:p>
                      <a:pPr marL="342900" indent="-342900" algn="l" defTabSz="1219170" rtl="0" eaLnBrk="1" latinLnBrk="0" hangingPunct="1">
                        <a:lnSpc>
                          <a:spcPct val="90000"/>
                        </a:lnSpc>
                        <a:spcBef>
                          <a:spcPct val="0"/>
                        </a:spcBef>
                        <a:spcAft>
                          <a:spcPts val="1200"/>
                        </a:spcAft>
                        <a:buClr>
                          <a:srgbClr val="39393A"/>
                        </a:buClr>
                        <a:buFont typeface="Arial"/>
                        <a:buChar char="•"/>
                        <a:tabLst>
                          <a:tab pos="314105" algn="l"/>
                        </a:tabLst>
                      </a:pPr>
                      <a:r>
                        <a:rPr lang="de-DE" sz="1400" noProof="0" dirty="0" smtClean="0">
                          <a:solidFill>
                            <a:schemeClr val="tx1"/>
                          </a:solidFill>
                          <a:latin typeface="+mj-lt"/>
                          <a:ea typeface="+mn-ea"/>
                          <a:cs typeface="Arial"/>
                        </a:rPr>
                        <a:t>Welches Problem ist genau aufgetreten?</a:t>
                      </a:r>
                    </a:p>
                    <a:p>
                      <a:pPr marL="342900" indent="-342900" algn="l" defTabSz="1219170" rtl="0" eaLnBrk="1" latinLnBrk="0" hangingPunct="1">
                        <a:lnSpc>
                          <a:spcPct val="90000"/>
                        </a:lnSpc>
                        <a:spcBef>
                          <a:spcPct val="0"/>
                        </a:spcBef>
                        <a:spcAft>
                          <a:spcPts val="1200"/>
                        </a:spcAft>
                        <a:buClr>
                          <a:srgbClr val="39393A"/>
                        </a:buClr>
                        <a:buFont typeface="Arial"/>
                        <a:buChar char="•"/>
                        <a:tabLst>
                          <a:tab pos="314105" algn="l"/>
                        </a:tabLst>
                      </a:pPr>
                      <a:r>
                        <a:rPr lang="de-DE" sz="1400" noProof="0" dirty="0" smtClean="0">
                          <a:solidFill>
                            <a:schemeClr val="tx1"/>
                          </a:solidFill>
                          <a:latin typeface="+mj-lt"/>
                          <a:ea typeface="+mn-ea"/>
                          <a:cs typeface="Arial"/>
                        </a:rPr>
                        <a:t>Wie viele Personen sind betroffen? (Umfang)</a:t>
                      </a:r>
                    </a:p>
                    <a:p>
                      <a:pPr marL="342900" indent="-342900" algn="l" defTabSz="1219170" rtl="0" eaLnBrk="1" latinLnBrk="0" hangingPunct="1">
                        <a:lnSpc>
                          <a:spcPct val="90000"/>
                        </a:lnSpc>
                        <a:spcBef>
                          <a:spcPct val="0"/>
                        </a:spcBef>
                        <a:spcAft>
                          <a:spcPts val="1200"/>
                        </a:spcAft>
                        <a:buClr>
                          <a:srgbClr val="39393A"/>
                        </a:buClr>
                        <a:buFont typeface="Arial"/>
                        <a:buChar char="•"/>
                        <a:tabLst>
                          <a:tab pos="314105" algn="l"/>
                        </a:tabLst>
                      </a:pPr>
                      <a:r>
                        <a:rPr lang="de-DE" sz="1400" noProof="0" dirty="0" smtClean="0">
                          <a:solidFill>
                            <a:schemeClr val="tx1"/>
                          </a:solidFill>
                          <a:latin typeface="+mj-lt"/>
                          <a:ea typeface="+mn-ea"/>
                          <a:cs typeface="Arial"/>
                        </a:rPr>
                        <a:t>Sind Personen im selben LAN betroffen?</a:t>
                      </a:r>
                    </a:p>
                    <a:p>
                      <a:pPr marL="342900" indent="-342900" algn="l" defTabSz="1219170" rtl="0" eaLnBrk="1" latinLnBrk="0" hangingPunct="1">
                        <a:lnSpc>
                          <a:spcPct val="90000"/>
                        </a:lnSpc>
                        <a:spcBef>
                          <a:spcPct val="0"/>
                        </a:spcBef>
                        <a:spcAft>
                          <a:spcPts val="1200"/>
                        </a:spcAft>
                        <a:buClr>
                          <a:srgbClr val="39393A"/>
                        </a:buClr>
                        <a:buFont typeface="Arial"/>
                        <a:buChar char="•"/>
                        <a:tabLst>
                          <a:tab pos="314105" algn="l"/>
                        </a:tabLst>
                      </a:pPr>
                      <a:r>
                        <a:rPr lang="de-DE" sz="1400" noProof="0" dirty="0" smtClean="0">
                          <a:solidFill>
                            <a:schemeClr val="tx1"/>
                          </a:solidFill>
                          <a:latin typeface="+mj-lt"/>
                          <a:ea typeface="+mn-ea"/>
                          <a:cs typeface="Arial"/>
                        </a:rPr>
                        <a:t>Funktioniert es in einem anderen Browser?</a:t>
                      </a:r>
                    </a:p>
                    <a:p>
                      <a:pPr marL="342900" indent="-342900" algn="l" defTabSz="1219170" rtl="0" eaLnBrk="1" latinLnBrk="0" hangingPunct="1">
                        <a:lnSpc>
                          <a:spcPct val="90000"/>
                        </a:lnSpc>
                        <a:spcBef>
                          <a:spcPct val="0"/>
                        </a:spcBef>
                        <a:spcAft>
                          <a:spcPts val="1200"/>
                        </a:spcAft>
                        <a:buClr>
                          <a:srgbClr val="39393A"/>
                        </a:buClr>
                        <a:buFont typeface="Arial"/>
                        <a:buChar char="•"/>
                        <a:tabLst>
                          <a:tab pos="314105" algn="l"/>
                        </a:tabLst>
                      </a:pPr>
                      <a:r>
                        <a:rPr lang="de-DE" sz="1400" noProof="0" dirty="0" smtClean="0">
                          <a:solidFill>
                            <a:schemeClr val="tx1"/>
                          </a:solidFill>
                          <a:latin typeface="+mj-lt"/>
                          <a:ea typeface="+mn-ea"/>
                          <a:cs typeface="Arial"/>
                        </a:rPr>
                        <a:t>Funktioniert es von einem anderen Computer aus?</a:t>
                      </a:r>
                    </a:p>
                    <a:p>
                      <a:pPr marL="342900" indent="-342900" algn="l" defTabSz="1219170" rtl="0" eaLnBrk="1" latinLnBrk="0" hangingPunct="1">
                        <a:lnSpc>
                          <a:spcPct val="90000"/>
                        </a:lnSpc>
                        <a:spcBef>
                          <a:spcPct val="0"/>
                        </a:spcBef>
                        <a:spcAft>
                          <a:spcPts val="1200"/>
                        </a:spcAft>
                        <a:buClr>
                          <a:srgbClr val="39393A"/>
                        </a:buClr>
                        <a:buFont typeface="Arial"/>
                        <a:buChar char="•"/>
                        <a:tabLst>
                          <a:tab pos="314105" algn="l"/>
                        </a:tabLst>
                      </a:pPr>
                      <a:r>
                        <a:rPr lang="de-DE" sz="1400" noProof="0" dirty="0" smtClean="0">
                          <a:solidFill>
                            <a:schemeClr val="tx1"/>
                          </a:solidFill>
                          <a:latin typeface="+mj-lt"/>
                          <a:ea typeface="+mn-ea"/>
                          <a:cs typeface="Arial"/>
                        </a:rPr>
                        <a:t>Hat es in der Vergangenheit funktioniert?</a:t>
                      </a:r>
                    </a:p>
                    <a:p>
                      <a:pPr marL="342900" indent="-342900" algn="l" defTabSz="1219170" rtl="0" eaLnBrk="1" latinLnBrk="0" hangingPunct="1">
                        <a:lnSpc>
                          <a:spcPct val="90000"/>
                        </a:lnSpc>
                        <a:spcBef>
                          <a:spcPct val="0"/>
                        </a:spcBef>
                        <a:spcAft>
                          <a:spcPts val="1200"/>
                        </a:spcAft>
                        <a:buClr>
                          <a:srgbClr val="39393A"/>
                        </a:buClr>
                        <a:buFont typeface="Arial"/>
                        <a:buChar char="•"/>
                        <a:tabLst>
                          <a:tab pos="314105" algn="l"/>
                        </a:tabLst>
                      </a:pPr>
                      <a:r>
                        <a:rPr lang="de-DE" sz="1400" noProof="0" dirty="0" smtClean="0">
                          <a:solidFill>
                            <a:schemeClr val="tx1"/>
                          </a:solidFill>
                          <a:latin typeface="+mj-lt"/>
                          <a:ea typeface="+mn-ea"/>
                          <a:cs typeface="Arial"/>
                        </a:rPr>
                        <a:t>Können Sie es von Ihrer Seite aus replizieren?</a:t>
                      </a:r>
                    </a:p>
                    <a:p>
                      <a:pPr marL="342900" marR="226054" indent="-342900" algn="l" defTabSz="1219170" rtl="0" eaLnBrk="1" latinLnBrk="0" hangingPunct="1">
                        <a:lnSpc>
                          <a:spcPct val="90000"/>
                        </a:lnSpc>
                        <a:spcBef>
                          <a:spcPct val="0"/>
                        </a:spcBef>
                        <a:spcAft>
                          <a:spcPts val="1200"/>
                        </a:spcAft>
                        <a:buClr>
                          <a:srgbClr val="39393A"/>
                        </a:buClr>
                        <a:buFont typeface="Arial"/>
                        <a:buChar char="•"/>
                        <a:tabLst>
                          <a:tab pos="314105" algn="l"/>
                        </a:tabLst>
                      </a:pPr>
                      <a:r>
                        <a:rPr lang="de-DE" sz="1400" noProof="0" dirty="0" smtClean="0">
                          <a:solidFill>
                            <a:schemeClr val="tx1"/>
                          </a:solidFill>
                          <a:latin typeface="+mj-lt"/>
                          <a:ea typeface="+mn-ea"/>
                          <a:cs typeface="Arial"/>
                        </a:rPr>
                        <a:t>Falls das Problem in einem vergangenen Meeting auftrat, können wir es jetzt in einer Testsitzung replizieren?</a:t>
                      </a:r>
                    </a:p>
                    <a:p>
                      <a:pPr marL="342900" indent="-342900" algn="l" defTabSz="1219170" rtl="0" eaLnBrk="1" latinLnBrk="0" hangingPunct="1">
                        <a:lnSpc>
                          <a:spcPct val="90000"/>
                        </a:lnSpc>
                        <a:spcBef>
                          <a:spcPct val="0"/>
                        </a:spcBef>
                        <a:spcAft>
                          <a:spcPts val="1200"/>
                        </a:spcAft>
                        <a:buClr>
                          <a:srgbClr val="39393A"/>
                        </a:buClr>
                        <a:buFont typeface="Arial"/>
                        <a:buChar char="•"/>
                        <a:tabLst>
                          <a:tab pos="314105" algn="l"/>
                        </a:tabLst>
                      </a:pPr>
                      <a:r>
                        <a:rPr lang="de-DE" sz="1400" noProof="0" dirty="0" smtClean="0">
                          <a:solidFill>
                            <a:schemeClr val="tx1"/>
                          </a:solidFill>
                          <a:latin typeface="+mj-lt"/>
                          <a:ea typeface="+mn-ea"/>
                          <a:cs typeface="Arial"/>
                        </a:rPr>
                        <a:t>Kann das Problem </a:t>
                      </a:r>
                      <a:r>
                        <a:rPr lang="de-DE" sz="1400" noProof="0" dirty="0" smtClean="0">
                          <a:solidFill>
                            <a:schemeClr val="tx1"/>
                          </a:solidFill>
                          <a:latin typeface="+mj-lt"/>
                        </a:rPr>
                        <a:t>außerhalb des Proxys/Unternehmensnetzwerks repliziert werden?</a:t>
                      </a:r>
                      <a:endParaRPr lang="de-DE" sz="1400" noProof="0" dirty="0">
                        <a:solidFill>
                          <a:schemeClr val="tx1"/>
                        </a:solidFill>
                        <a:latin typeface="+mj-lt"/>
                      </a:endParaRPr>
                    </a:p>
                  </a:txBody>
                  <a:tcPr marL="209160" marR="209160" marT="209160" marB="209160" anchor="ctr">
                    <a:lnL w="19050" cap="flat" cmpd="sng" algn="ctr">
                      <a:solidFill>
                        <a:schemeClr val="accent1"/>
                      </a:solidFill>
                      <a:prstDash val="sysDot"/>
                      <a:round/>
                      <a:headEnd type="none" w="med" len="med"/>
                      <a:tailEnd type="none" w="med" len="med"/>
                    </a:lnL>
                    <a:lnR w="28575"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extLst>
                  <a:ext uri="{0D108BD9-81ED-4DB2-BD59-A6C34878D82A}">
                    <a16:rowId xmlns="" xmlns:p14="http://schemas.microsoft.com/office/powerpoint/2010/main" xmlns:p15="http://schemas.microsoft.com/office/powerpoint/2012/main" xmlns:a16="http://schemas.microsoft.com/office/drawing/2014/main" val="10001"/>
                  </a:ext>
                </a:extLst>
              </a:tr>
              <a:tr h="0">
                <a:tc>
                  <a:txBody>
                    <a:bodyPr/>
                    <a:lstStyle/>
                    <a:p>
                      <a:pPr marL="0" indent="0" algn="l" defTabSz="1219170">
                        <a:lnSpc>
                          <a:spcPct val="100000"/>
                        </a:lnSpc>
                        <a:spcBef>
                          <a:spcPct val="0"/>
                        </a:spcBef>
                        <a:spcAft>
                          <a:spcPts val="1200"/>
                        </a:spcAft>
                        <a:buClr>
                          <a:srgbClr val="39393A"/>
                        </a:buClr>
                        <a:buFont typeface="Wingdings"/>
                        <a:buNone/>
                        <a:tabLst>
                          <a:tab pos="314105" algn="l"/>
                        </a:tabLst>
                      </a:pPr>
                      <a:r>
                        <a:rPr lang="de-DE" sz="1800" b="0" noProof="0" smtClean="0">
                          <a:solidFill>
                            <a:schemeClr val="accent1"/>
                          </a:solidFill>
                          <a:latin typeface="+mn-lt"/>
                          <a:cs typeface="Arial"/>
                        </a:rPr>
                        <a:t>Replizieren</a:t>
                      </a:r>
                      <a:endParaRPr lang="de-DE" sz="1800" b="0" noProof="0">
                        <a:solidFill>
                          <a:schemeClr val="accent1"/>
                        </a:solidFill>
                        <a:latin typeface="+mn-lt"/>
                        <a:cs typeface="Arial"/>
                      </a:endParaRPr>
                    </a:p>
                  </a:txBody>
                  <a:tcPr marL="209160" marR="209160" marT="209160" marB="209160" anchor="ctr">
                    <a:lnL w="28575" cap="flat" cmpd="sng" algn="ctr">
                      <a:solidFill>
                        <a:schemeClr val="accent1"/>
                      </a:solidFill>
                      <a:prstDash val="solid"/>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a:txBody>
                    <a:bodyPr/>
                    <a:lstStyle/>
                    <a:p>
                      <a:pPr marL="57150" lvl="1" indent="-342900" defTabSz="1219170">
                        <a:lnSpc>
                          <a:spcPct val="100000"/>
                        </a:lnSpc>
                        <a:spcBef>
                          <a:spcPct val="0"/>
                        </a:spcBef>
                        <a:spcAft>
                          <a:spcPts val="1200"/>
                        </a:spcAft>
                        <a:buFont typeface="+mj-lt"/>
                        <a:buAutoNum type="arabicPeriod"/>
                        <a:tabLst>
                          <a:tab pos="616358" algn="l"/>
                        </a:tabLst>
                      </a:pPr>
                      <a:r>
                        <a:rPr lang="de-DE" sz="1400" noProof="0" smtClean="0">
                          <a:solidFill>
                            <a:schemeClr val="tx1"/>
                          </a:solidFill>
                          <a:latin typeface="+mj-lt"/>
                          <a:ea typeface="+mn-ea"/>
                          <a:cs typeface="Arial"/>
                        </a:rPr>
                        <a:t>Live-Meeting</a:t>
                      </a:r>
                    </a:p>
                    <a:p>
                      <a:pPr marL="57150" lvl="1" indent="-342900" defTabSz="1219170">
                        <a:lnSpc>
                          <a:spcPct val="100000"/>
                        </a:lnSpc>
                        <a:spcBef>
                          <a:spcPct val="0"/>
                        </a:spcBef>
                        <a:spcAft>
                          <a:spcPts val="1200"/>
                        </a:spcAft>
                        <a:buFont typeface="+mj-lt"/>
                        <a:buAutoNum type="arabicPeriod"/>
                        <a:tabLst>
                          <a:tab pos="616358" algn="l"/>
                        </a:tabLst>
                      </a:pPr>
                      <a:r>
                        <a:rPr lang="de-DE" sz="1400" noProof="0" smtClean="0">
                          <a:solidFill>
                            <a:schemeClr val="tx1"/>
                          </a:solidFill>
                          <a:latin typeface="+mj-lt"/>
                          <a:ea typeface="+mn-ea"/>
                          <a:cs typeface="Arial"/>
                        </a:rPr>
                        <a:t>Testmeeting</a:t>
                      </a:r>
                      <a:endParaRPr lang="de-DE" sz="1400" noProof="0">
                        <a:solidFill>
                          <a:schemeClr val="tx1"/>
                        </a:solidFill>
                        <a:latin typeface="+mj-lt"/>
                        <a:ea typeface="+mn-ea"/>
                        <a:cs typeface="Arial"/>
                      </a:endParaRPr>
                    </a:p>
                  </a:txBody>
                  <a:tcPr marL="209160" marR="209160" marT="209160" marB="209160" anchor="ctr">
                    <a:lnL w="19050" cap="flat" cmpd="sng" algn="ctr">
                      <a:solidFill>
                        <a:schemeClr val="accent1"/>
                      </a:solidFill>
                      <a:prstDash val="sysDot"/>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vMerge="1">
                  <a:txBody>
                    <a:bodyPr/>
                    <a:lstStyle/>
                    <a:p>
                      <a:endParaRPr lang="en-US"/>
                    </a:p>
                  </a:txBody>
                  <a:tcPr>
                    <a:lnL w="19050" cap="flat" cmpd="sng" algn="ctr">
                      <a:solidFill>
                        <a:schemeClr val="accent2"/>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19050" cap="flat" cmpd="sng" algn="ctr">
                      <a:solidFill>
                        <a:schemeClr val="accent2"/>
                      </a:solidFill>
                      <a:prstDash val="solid"/>
                      <a:round/>
                      <a:headEnd type="none" w="med" len="med"/>
                      <a:tailEnd type="none" w="med" len="med"/>
                    </a:lnB>
                    <a:solidFill>
                      <a:schemeClr val="bg1"/>
                    </a:solidFill>
                  </a:tcPr>
                </a:tc>
                <a:extLst>
                  <a:ext uri="{0D108BD9-81ED-4DB2-BD59-A6C34878D82A}">
                    <a16:rowId xmlns="" xmlns:p14="http://schemas.microsoft.com/office/powerpoint/2010/main" xmlns:p15="http://schemas.microsoft.com/office/powerpoint/2012/main" xmlns:a16="http://schemas.microsoft.com/office/drawing/2014/main" val="10002"/>
                  </a:ext>
                </a:extLst>
              </a:tr>
              <a:tr h="0">
                <a:tc>
                  <a:txBody>
                    <a:bodyPr/>
                    <a:lstStyle/>
                    <a:p>
                      <a:pPr marL="0" indent="0" algn="l" defTabSz="1219170">
                        <a:lnSpc>
                          <a:spcPct val="100000"/>
                        </a:lnSpc>
                        <a:spcBef>
                          <a:spcPct val="0"/>
                        </a:spcBef>
                        <a:spcAft>
                          <a:spcPts val="1200"/>
                        </a:spcAft>
                        <a:buClr>
                          <a:srgbClr val="39393A"/>
                        </a:buClr>
                        <a:buFont typeface="Wingdings"/>
                        <a:buNone/>
                        <a:tabLst>
                          <a:tab pos="314105" algn="l"/>
                        </a:tabLst>
                      </a:pPr>
                      <a:r>
                        <a:rPr lang="de-DE" sz="1800" b="0" noProof="0" smtClean="0">
                          <a:solidFill>
                            <a:schemeClr val="accent1"/>
                          </a:solidFill>
                          <a:latin typeface="+mn-lt"/>
                          <a:cs typeface="Arial"/>
                        </a:rPr>
                        <a:t>Eskalieren</a:t>
                      </a:r>
                      <a:endParaRPr lang="de-DE" sz="1800" b="0" noProof="0">
                        <a:solidFill>
                          <a:schemeClr val="accent1"/>
                        </a:solidFill>
                        <a:latin typeface="+mn-lt"/>
                        <a:cs typeface="Arial"/>
                      </a:endParaRPr>
                    </a:p>
                  </a:txBody>
                  <a:tcPr marL="209160" marR="209160" marT="209160" marB="209160" anchor="ctr">
                    <a:lnL w="28575" cap="flat" cmpd="sng" algn="ctr">
                      <a:solidFill>
                        <a:schemeClr val="accent1"/>
                      </a:solidFill>
                      <a:prstDash val="solid"/>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a:txBody>
                    <a:bodyPr/>
                    <a:lstStyle/>
                    <a:p>
                      <a:pPr marL="0" marR="66038" lvl="1" indent="0" algn="l" defTabSz="1219170" rtl="0" eaLnBrk="1" fontAlgn="auto" latinLnBrk="0" hangingPunct="1">
                        <a:lnSpc>
                          <a:spcPct val="100000"/>
                        </a:lnSpc>
                        <a:spcBef>
                          <a:spcPct val="0"/>
                        </a:spcBef>
                        <a:spcAft>
                          <a:spcPts val="1200"/>
                        </a:spcAft>
                        <a:buClrTx/>
                        <a:buSzTx/>
                        <a:buFont typeface="+mj-lt"/>
                        <a:buNone/>
                        <a:tabLst>
                          <a:tab pos="616358" algn="l"/>
                        </a:tabLst>
                        <a:defRPr/>
                      </a:pPr>
                      <a:r>
                        <a:rPr lang="de-DE" sz="1400" noProof="0" dirty="0" smtClean="0">
                          <a:solidFill>
                            <a:schemeClr val="tx1"/>
                          </a:solidFill>
                          <a:latin typeface="+mj-lt"/>
                          <a:ea typeface="+mn-ea"/>
                          <a:cs typeface="Arial"/>
                        </a:rPr>
                        <a:t>Dienstprogramme ausführen, Protokolle sammeln</a:t>
                      </a:r>
                      <a:endParaRPr lang="de-DE" sz="1400" noProof="0" dirty="0">
                        <a:solidFill>
                          <a:schemeClr val="tx1"/>
                        </a:solidFill>
                        <a:latin typeface="+mj-lt"/>
                        <a:ea typeface="+mn-ea"/>
                        <a:cs typeface="Arial"/>
                      </a:endParaRPr>
                    </a:p>
                  </a:txBody>
                  <a:tcPr marL="209160" marR="209160" marT="209160" marB="209160" anchor="ctr">
                    <a:lnL w="19050" cap="flat" cmpd="sng" algn="ctr">
                      <a:solidFill>
                        <a:schemeClr val="accent1"/>
                      </a:solidFill>
                      <a:prstDash val="sysDot"/>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vMerge="1">
                  <a:txBody>
                    <a:bodyPr/>
                    <a:lstStyle/>
                    <a:p>
                      <a:endParaRPr lang="en-US"/>
                    </a:p>
                  </a:txBody>
                  <a:tcPr>
                    <a:lnL w="19050" cap="flat" cmpd="sng" algn="ctr">
                      <a:solidFill>
                        <a:schemeClr val="accent2"/>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19050" cap="flat" cmpd="sng" algn="ctr">
                      <a:solidFill>
                        <a:schemeClr val="accent2"/>
                      </a:solidFill>
                      <a:prstDash val="solid"/>
                      <a:round/>
                      <a:headEnd type="none" w="med" len="med"/>
                      <a:tailEnd type="none" w="med" len="med"/>
                    </a:lnB>
                    <a:solidFill>
                      <a:schemeClr val="bg1"/>
                    </a:solidFill>
                  </a:tcPr>
                </a:tc>
                <a:extLst>
                  <a:ext uri="{0D108BD9-81ED-4DB2-BD59-A6C34878D82A}">
                    <a16:rowId xmlns="" xmlns:p14="http://schemas.microsoft.com/office/powerpoint/2010/main" xmlns:p15="http://schemas.microsoft.com/office/powerpoint/2012/main" xmlns:a16="http://schemas.microsoft.com/office/drawing/2014/main" val="10003"/>
                  </a:ext>
                </a:extLst>
              </a:tr>
            </a:tbl>
          </a:graphicData>
        </a:graphic>
      </p:graphicFrame>
    </p:spTree>
    <p:extLst>
      <p:ext uri="{BB962C8B-B14F-4D97-AF65-F5344CB8AC3E}">
        <p14:creationId xmlns:p14="http://schemas.microsoft.com/office/powerpoint/2010/main" val="73193700"/>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700213"/>
            <a:ext cx="10820400" cy="4395787"/>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de-DE" smtClean="0"/>
              <a:t>Auf die Supportdienstprogramme zugreifen</a:t>
            </a:r>
            <a:endParaRPr lang="de-DE"/>
          </a:p>
        </p:txBody>
      </p:sp>
      <p:sp>
        <p:nvSpPr>
          <p:cNvPr id="4" name="object 8"/>
          <p:cNvSpPr txBox="1"/>
          <p:nvPr/>
        </p:nvSpPr>
        <p:spPr>
          <a:xfrm>
            <a:off x="1325372" y="2479160"/>
            <a:ext cx="9983030" cy="854293"/>
          </a:xfrm>
          <a:prstGeom prst="rect">
            <a:avLst/>
          </a:prstGeom>
        </p:spPr>
        <p:txBody>
          <a:bodyPr vert="horz" wrap="square" lIns="0" tIns="0" rIns="0" bIns="0" rtlCol="0">
            <a:spAutoFit/>
          </a:bodyPr>
          <a:lstStyle/>
          <a:p>
            <a:pPr>
              <a:spcAft>
                <a:spcPts val="1200"/>
              </a:spcAft>
              <a:tabLst>
                <a:tab pos="314105" algn="l"/>
              </a:tabLst>
            </a:pPr>
            <a:r>
              <a:rPr lang="de-DE" sz="2800" smtClean="0">
                <a:latin typeface="+mj-lt"/>
                <a:cs typeface="Arial"/>
              </a:rPr>
              <a:t>Protokolle erfassen</a:t>
            </a:r>
          </a:p>
          <a:p>
            <a:pPr>
              <a:spcAft>
                <a:spcPts val="1200"/>
              </a:spcAft>
              <a:tabLst>
                <a:tab pos="314105" algn="l"/>
              </a:tabLst>
            </a:pPr>
            <a:r>
              <a:rPr lang="de-DE" smtClean="0">
                <a:latin typeface="+mj-lt"/>
                <a:cs typeface="Arial"/>
              </a:rPr>
              <a:t>Verwenden Sie Control Hub-Analysen, um Daten zu sammeln.</a:t>
            </a:r>
            <a:endParaRPr lang="de-DE">
              <a:latin typeface="+mj-lt"/>
              <a:cs typeface="Arial"/>
            </a:endParaRPr>
          </a:p>
        </p:txBody>
      </p:sp>
      <p:sp>
        <p:nvSpPr>
          <p:cNvPr id="3" name="Rounded Rectangle 2">
            <a:hlinkClick r:id="rId2"/>
          </p:cNvPr>
          <p:cNvSpPr/>
          <p:nvPr/>
        </p:nvSpPr>
        <p:spPr>
          <a:xfrm>
            <a:off x="1325372" y="3596399"/>
            <a:ext cx="2041452" cy="560885"/>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tangle 6"/>
          <p:cNvSpPr/>
          <p:nvPr/>
        </p:nvSpPr>
        <p:spPr>
          <a:xfrm>
            <a:off x="1583212" y="3642023"/>
            <a:ext cx="1553654" cy="409349"/>
          </a:xfrm>
          <a:prstGeom prst="rect">
            <a:avLst/>
          </a:prstGeom>
        </p:spPr>
        <p:txBody>
          <a:bodyPr wrap="none">
            <a:spAutoFit/>
          </a:bodyPr>
          <a:lstStyle/>
          <a:p>
            <a:pPr marL="16933">
              <a:lnSpc>
                <a:spcPts val="2500"/>
              </a:lnSpc>
              <a:tabLst>
                <a:tab pos="314105" algn="l"/>
              </a:tabLst>
            </a:pPr>
            <a:r>
              <a:rPr lang="de-DE" smtClean="0">
                <a:solidFill>
                  <a:schemeClr val="bg1"/>
                </a:solidFill>
                <a:latin typeface="+mj-lt"/>
                <a:cs typeface="Arial"/>
              </a:rPr>
              <a:t>Mehr erfahren</a:t>
            </a:r>
            <a:endParaRPr lang="de-DE">
              <a:solidFill>
                <a:schemeClr val="bg1"/>
              </a:solidFill>
              <a:latin typeface="+mj-lt"/>
              <a:cs typeface="Arial"/>
            </a:endParaRPr>
          </a:p>
        </p:txBody>
      </p:sp>
    </p:spTree>
    <p:extLst>
      <p:ext uri="{BB962C8B-B14F-4D97-AF65-F5344CB8AC3E}">
        <p14:creationId xmlns:p14="http://schemas.microsoft.com/office/powerpoint/2010/main" val="139340181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700213"/>
            <a:ext cx="10820400" cy="4395787"/>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de-DE" smtClean="0"/>
              <a:t>Standardanforderungen für die Eskalation</a:t>
            </a:r>
            <a:endParaRPr lang="de-DE"/>
          </a:p>
        </p:txBody>
      </p:sp>
      <p:sp>
        <p:nvSpPr>
          <p:cNvPr id="4" name="object 8"/>
          <p:cNvSpPr txBox="1"/>
          <p:nvPr/>
        </p:nvSpPr>
        <p:spPr>
          <a:xfrm>
            <a:off x="1325372" y="1954621"/>
            <a:ext cx="9983030" cy="3722279"/>
          </a:xfrm>
          <a:prstGeom prst="rect">
            <a:avLst/>
          </a:prstGeom>
        </p:spPr>
        <p:txBody>
          <a:bodyPr vert="horz" wrap="square" lIns="0" tIns="0" rIns="0" bIns="0" rtlCol="0">
            <a:spAutoFit/>
          </a:bodyPr>
          <a:lstStyle/>
          <a:p>
            <a:pPr>
              <a:spcAft>
                <a:spcPts val="1200"/>
              </a:spcAft>
              <a:tabLst>
                <a:tab pos="314105" algn="l"/>
              </a:tabLst>
            </a:pPr>
            <a:r>
              <a:rPr lang="de-DE" sz="2800" dirty="0" smtClean="0">
                <a:latin typeface="+mj-lt"/>
                <a:cs typeface="Arial"/>
              </a:rPr>
              <a:t>Dokumentieren Sie diese Informationen, bevor Sie Cisco anrufen</a:t>
            </a:r>
          </a:p>
          <a:p>
            <a:pPr marL="342900" indent="-342900">
              <a:spcAft>
                <a:spcPts val="1200"/>
              </a:spcAft>
              <a:buFont typeface="+mj-lt"/>
              <a:buAutoNum type="arabicPeriod"/>
              <a:tabLst>
                <a:tab pos="314105" algn="l"/>
              </a:tabLst>
            </a:pPr>
            <a:r>
              <a:rPr lang="de-DE" sz="1400" dirty="0" smtClean="0">
                <a:latin typeface="+mj-lt"/>
                <a:cs typeface="Arial"/>
              </a:rPr>
              <a:t>URL/Domäne</a:t>
            </a:r>
          </a:p>
          <a:p>
            <a:pPr marL="342900" indent="-342900">
              <a:spcAft>
                <a:spcPts val="1200"/>
              </a:spcAft>
              <a:buFont typeface="+mj-lt"/>
              <a:buAutoNum type="arabicPeriod"/>
              <a:tabLst>
                <a:tab pos="314105" algn="l"/>
              </a:tabLst>
            </a:pPr>
            <a:r>
              <a:rPr lang="de-DE" sz="1400" dirty="0" smtClean="0">
                <a:latin typeface="+mj-lt"/>
                <a:cs typeface="Arial"/>
              </a:rPr>
              <a:t>Beschreibung des Problems mit spezifischen Symptomen</a:t>
            </a:r>
          </a:p>
          <a:p>
            <a:pPr marL="342900" indent="-342900">
              <a:spcAft>
                <a:spcPts val="1200"/>
              </a:spcAft>
              <a:buFont typeface="+mj-lt"/>
              <a:buAutoNum type="arabicPeriod"/>
              <a:tabLst>
                <a:tab pos="314105" algn="l"/>
              </a:tabLst>
            </a:pPr>
            <a:r>
              <a:rPr lang="de-DE" sz="1400" dirty="0" smtClean="0">
                <a:latin typeface="+mj-lt"/>
                <a:cs typeface="Arial"/>
              </a:rPr>
              <a:t>Datum und Zeit des Auftretens des Problems. Meeting-Kennnummer, falls das Problem während eines Meetings auftrat.</a:t>
            </a:r>
          </a:p>
          <a:p>
            <a:pPr marL="342900" indent="-342900">
              <a:spcAft>
                <a:spcPts val="1200"/>
              </a:spcAft>
              <a:buFont typeface="+mj-lt"/>
              <a:buAutoNum type="arabicPeriod"/>
              <a:tabLst>
                <a:tab pos="314105" algn="l"/>
              </a:tabLst>
            </a:pPr>
            <a:r>
              <a:rPr lang="de-DE" sz="1400" dirty="0" smtClean="0">
                <a:latin typeface="+mj-lt"/>
                <a:cs typeface="Arial"/>
              </a:rPr>
              <a:t>Hat es zuvor funktioniert? Falls ja, wann hat es aufgehört, zu funktionieren?</a:t>
            </a:r>
          </a:p>
          <a:p>
            <a:pPr marL="342900" indent="-342900">
              <a:spcAft>
                <a:spcPts val="1200"/>
              </a:spcAft>
              <a:buFont typeface="+mj-lt"/>
              <a:buAutoNum type="arabicPeriod"/>
              <a:tabLst>
                <a:tab pos="314105" algn="l"/>
              </a:tabLst>
            </a:pPr>
            <a:r>
              <a:rPr lang="de-DE" sz="1400" dirty="0" smtClean="0">
                <a:latin typeface="+mj-lt"/>
                <a:cs typeface="Arial"/>
              </a:rPr>
              <a:t>Umgebung, Dringlichkeit und Anzahl der Betroffenen: Zu Hause/im Büro? VPN? WLAN?</a:t>
            </a:r>
          </a:p>
          <a:p>
            <a:pPr marL="342900" indent="-342900">
              <a:spcAft>
                <a:spcPts val="1200"/>
              </a:spcAft>
              <a:buFont typeface="+mj-lt"/>
              <a:buAutoNum type="arabicPeriod"/>
              <a:tabLst>
                <a:tab pos="314105" algn="l"/>
              </a:tabLst>
            </a:pPr>
            <a:r>
              <a:rPr lang="de-DE" sz="1400" dirty="0" smtClean="0">
                <a:latin typeface="+mj-lt"/>
                <a:cs typeface="Arial"/>
              </a:rPr>
              <a:t>Betriebssystem und Version, Browser, Verbindungstyp</a:t>
            </a:r>
          </a:p>
          <a:p>
            <a:pPr marL="342900" indent="-342900">
              <a:spcAft>
                <a:spcPts val="1200"/>
              </a:spcAft>
              <a:buFont typeface="+mj-lt"/>
              <a:buAutoNum type="arabicPeriod"/>
              <a:tabLst>
                <a:tab pos="314105" algn="l"/>
              </a:tabLst>
            </a:pPr>
            <a:r>
              <a:rPr lang="de-DE" sz="1400" dirty="0" smtClean="0">
                <a:latin typeface="+mj-lt"/>
                <a:cs typeface="Arial"/>
              </a:rPr>
              <a:t>Arbeitsprotokoll mit Angaben zu den unternommenen Schritten und ggf. zum Zweck der angehängten Dateien/Screenshots</a:t>
            </a:r>
          </a:p>
          <a:p>
            <a:pPr marL="342900" indent="-342900">
              <a:spcAft>
                <a:spcPts val="1200"/>
              </a:spcAft>
              <a:buFont typeface="+mj-lt"/>
              <a:buAutoNum type="arabicPeriod"/>
              <a:tabLst>
                <a:tab pos="314105" algn="l"/>
              </a:tabLst>
            </a:pPr>
            <a:r>
              <a:rPr lang="de-DE" sz="1400" dirty="0" smtClean="0">
                <a:latin typeface="+mj-lt"/>
                <a:cs typeface="Arial"/>
              </a:rPr>
              <a:t>Zu replizierende unternommene Schritte (falls zutreffend)</a:t>
            </a:r>
          </a:p>
          <a:p>
            <a:pPr marL="342900" indent="-342900">
              <a:spcAft>
                <a:spcPts val="1200"/>
              </a:spcAft>
              <a:buFont typeface="+mj-lt"/>
              <a:buAutoNum type="arabicPeriod"/>
              <a:tabLst>
                <a:tab pos="314105" algn="l"/>
              </a:tabLst>
            </a:pPr>
            <a:r>
              <a:rPr lang="de-DE" sz="1400" dirty="0" smtClean="0">
                <a:latin typeface="+mj-lt"/>
                <a:cs typeface="Arial"/>
              </a:rPr>
              <a:t>Protokolle von Supportdienstprogrammen: WBX Tracer usw. (falls zutreffend)</a:t>
            </a:r>
            <a:endParaRPr lang="de-DE" sz="1400" dirty="0">
              <a:latin typeface="+mj-lt"/>
              <a:cs typeface="Arial"/>
            </a:endParaRPr>
          </a:p>
        </p:txBody>
      </p:sp>
    </p:spTree>
    <p:extLst>
      <p:ext uri="{BB962C8B-B14F-4D97-AF65-F5344CB8AC3E}">
        <p14:creationId xmlns:p14="http://schemas.microsoft.com/office/powerpoint/2010/main" val="1271261540"/>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362756"/>
            <a:ext cx="10820400" cy="4863873"/>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de-DE" smtClean="0"/>
              <a:t>Supportressourcen</a:t>
            </a:r>
            <a:endParaRPr lang="de-DE"/>
          </a:p>
        </p:txBody>
      </p:sp>
      <p:sp>
        <p:nvSpPr>
          <p:cNvPr id="6" name="object 5"/>
          <p:cNvSpPr txBox="1"/>
          <p:nvPr/>
        </p:nvSpPr>
        <p:spPr>
          <a:xfrm>
            <a:off x="1313693" y="1415139"/>
            <a:ext cx="11228567" cy="4683333"/>
          </a:xfrm>
          <a:prstGeom prst="rect">
            <a:avLst/>
          </a:prstGeom>
        </p:spPr>
        <p:txBody>
          <a:bodyPr vert="horz" wrap="square" lIns="0" tIns="0" rIns="0" bIns="0" rtlCol="0">
            <a:spAutoFit/>
          </a:bodyPr>
          <a:lstStyle/>
          <a:p>
            <a:pPr marL="16933">
              <a:spcAft>
                <a:spcPts val="1200"/>
              </a:spcAft>
            </a:pPr>
            <a:r>
              <a:rPr lang="de-DE" sz="2800" dirty="0" smtClean="0">
                <a:solidFill>
                  <a:srgbClr val="39393A"/>
                </a:solidFill>
                <a:latin typeface="+mj-lt"/>
                <a:cs typeface="Arial"/>
              </a:rPr>
              <a:t>Bitte erstellen Sie Lesezeichen für diese Seiten und geben </a:t>
            </a:r>
            <a:br>
              <a:rPr lang="de-DE" sz="2800" dirty="0" smtClean="0">
                <a:solidFill>
                  <a:srgbClr val="39393A"/>
                </a:solidFill>
                <a:latin typeface="+mj-lt"/>
                <a:cs typeface="Arial"/>
              </a:rPr>
            </a:br>
            <a:r>
              <a:rPr lang="de-DE" sz="2800" dirty="0" smtClean="0">
                <a:solidFill>
                  <a:srgbClr val="39393A"/>
                </a:solidFill>
                <a:latin typeface="+mj-lt"/>
                <a:cs typeface="Arial"/>
              </a:rPr>
              <a:t>Sie sie für andere frei</a:t>
            </a:r>
            <a:endParaRPr lang="de-DE" sz="1200" dirty="0" smtClean="0">
              <a:latin typeface="+mj-lt"/>
              <a:cs typeface="Times New Roman"/>
            </a:endParaRPr>
          </a:p>
          <a:p>
            <a:pPr>
              <a:tabLst>
                <a:tab pos="607045" algn="l"/>
              </a:tabLst>
            </a:pPr>
            <a:r>
              <a:rPr lang="de-DE" sz="1400" dirty="0" smtClean="0">
                <a:cs typeface="Arial"/>
              </a:rPr>
              <a:t>Hilfsportal: </a:t>
            </a:r>
            <a:r>
              <a:rPr lang="de-DE" sz="1400" dirty="0" smtClean="0">
                <a:hlinkClick r:id="rId2"/>
              </a:rPr>
              <a:t>https://help.webex.com/</a:t>
            </a:r>
            <a:endParaRPr lang="de-DE" sz="1400" dirty="0" smtClean="0"/>
          </a:p>
          <a:p>
            <a:pPr marL="171450" indent="-171450">
              <a:buFont typeface="Arial"/>
              <a:buChar char="•"/>
              <a:tabLst>
                <a:tab pos="607045" algn="l"/>
              </a:tabLst>
            </a:pPr>
            <a:r>
              <a:rPr lang="de-DE" sz="1200" dirty="0" smtClean="0">
                <a:cs typeface="Arial"/>
              </a:rPr>
              <a:t>Behebung häufiger Fehler</a:t>
            </a:r>
          </a:p>
          <a:p>
            <a:pPr marL="0" lvl="1" indent="-171450">
              <a:buFont typeface="Arial"/>
              <a:buChar char="•"/>
              <a:tabLst>
                <a:tab pos="607045" algn="l"/>
              </a:tabLst>
            </a:pPr>
            <a:r>
              <a:rPr lang="de-DE" sz="1200" dirty="0" smtClean="0">
                <a:cs typeface="Arial"/>
              </a:rPr>
              <a:t>Software-Dokumentation</a:t>
            </a:r>
          </a:p>
          <a:p>
            <a:pPr marL="0" lvl="1" indent="-171450">
              <a:spcAft>
                <a:spcPts val="1400"/>
              </a:spcAft>
              <a:buFont typeface="Arial"/>
              <a:buChar char="•"/>
              <a:tabLst>
                <a:tab pos="607045" algn="l"/>
              </a:tabLst>
            </a:pPr>
            <a:r>
              <a:rPr lang="de-DE" sz="1200" dirty="0" smtClean="0">
                <a:cs typeface="Arial"/>
              </a:rPr>
              <a:t>Webex Calling-Hilfsportal: </a:t>
            </a:r>
            <a:r>
              <a:rPr lang="de-DE" sz="1200" dirty="0" smtClean="0">
                <a:hlinkClick r:id="rId3"/>
              </a:rPr>
              <a:t>callinghelp.cisco.com</a:t>
            </a:r>
            <a:endParaRPr lang="de-DE" sz="1200" dirty="0" smtClean="0">
              <a:cs typeface="Arial"/>
            </a:endParaRPr>
          </a:p>
          <a:p>
            <a:pPr>
              <a:tabLst>
                <a:tab pos="607045" algn="l"/>
              </a:tabLst>
            </a:pPr>
            <a:r>
              <a:rPr lang="de-DE" sz="1400" dirty="0" smtClean="0">
                <a:cs typeface="Arial"/>
              </a:rPr>
              <a:t>Echtzeit-Statusseiten:</a:t>
            </a:r>
          </a:p>
          <a:p>
            <a:pPr marL="0" lvl="1" indent="-171450">
              <a:buFont typeface="Arial"/>
              <a:buChar char="•"/>
              <a:tabLst>
                <a:tab pos="910144" algn="l"/>
              </a:tabLst>
            </a:pPr>
            <a:r>
              <a:rPr lang="de-DE" sz="1200" dirty="0" smtClean="0">
                <a:cs typeface="Arial"/>
              </a:rPr>
              <a:t>Webex: </a:t>
            </a:r>
            <a:r>
              <a:rPr lang="de-DE" sz="1200" u="sng" dirty="0" smtClean="0">
                <a:cs typeface="Arial"/>
                <a:hlinkClick r:id="rId4"/>
              </a:rPr>
              <a:t>https://status.webex.com</a:t>
            </a:r>
            <a:endParaRPr lang="de-DE" sz="1400" dirty="0" smtClean="0">
              <a:cs typeface="Arial"/>
            </a:endParaRPr>
          </a:p>
          <a:p>
            <a:pPr marR="1189537">
              <a:spcAft>
                <a:spcPts val="1800"/>
              </a:spcAft>
              <a:tabLst>
                <a:tab pos="607045" algn="l"/>
              </a:tabLst>
            </a:pPr>
            <a:endParaRPr lang="de-DE" sz="700" dirty="0" smtClean="0">
              <a:cs typeface="Arial"/>
            </a:endParaRPr>
          </a:p>
          <a:p>
            <a:pPr marR="1189537">
              <a:tabLst>
                <a:tab pos="607045" algn="l"/>
              </a:tabLst>
            </a:pPr>
            <a:r>
              <a:rPr lang="de-DE" sz="1400" dirty="0" smtClean="0">
                <a:cs typeface="Arial"/>
              </a:rPr>
              <a:t>Software-Dokumentation</a:t>
            </a:r>
            <a:br>
              <a:rPr lang="de-DE" sz="1400" dirty="0" smtClean="0">
                <a:cs typeface="Arial"/>
              </a:rPr>
            </a:br>
            <a:r>
              <a:rPr lang="de-DE" sz="1200" u="sng" dirty="0" smtClean="0">
                <a:solidFill>
                  <a:schemeClr val="accent2"/>
                </a:solidFill>
                <a:cs typeface="Arial"/>
                <a:hlinkClick r:id="rId5"/>
              </a:rPr>
              <a:t>https://help.webex.com/de-de/mqkve8/Cisco-Webex-Teams-Release-Notes</a:t>
            </a:r>
            <a:endParaRPr lang="de-DE" sz="1200" u="sng" dirty="0" smtClean="0">
              <a:solidFill>
                <a:schemeClr val="accent2"/>
              </a:solidFill>
              <a:cs typeface="Arial"/>
            </a:endParaRPr>
          </a:p>
          <a:p>
            <a:pPr marR="1189537">
              <a:spcAft>
                <a:spcPts val="1400"/>
              </a:spcAft>
              <a:tabLst>
                <a:tab pos="607045" algn="l"/>
              </a:tabLst>
            </a:pPr>
            <a:r>
              <a:rPr lang="de-DE" sz="1200" u="sng" dirty="0">
                <a:solidFill>
                  <a:schemeClr val="accent2"/>
                </a:solidFill>
              </a:rPr>
              <a:t>https://</a:t>
            </a:r>
            <a:r>
              <a:rPr lang="de-DE" sz="1200" u="sng" dirty="0" smtClean="0">
                <a:solidFill>
                  <a:schemeClr val="accent2"/>
                </a:solidFill>
              </a:rPr>
              <a:t>help.webex.com/de-de/ncp9h8c/Cisco-Webex-Meetings-Release-Notes-WBS39</a:t>
            </a:r>
            <a:endParaRPr lang="de-DE" sz="1200" u="sng" dirty="0" smtClean="0">
              <a:solidFill>
                <a:schemeClr val="accent2"/>
              </a:solidFill>
              <a:cs typeface="Arial"/>
            </a:endParaRPr>
          </a:p>
          <a:p>
            <a:pPr marR="1189537">
              <a:spcAft>
                <a:spcPts val="1400"/>
              </a:spcAft>
              <a:tabLst>
                <a:tab pos="607045" algn="l"/>
              </a:tabLst>
            </a:pPr>
            <a:r>
              <a:rPr lang="de-DE" sz="1400" dirty="0" smtClean="0">
                <a:cs typeface="Arial"/>
              </a:rPr>
              <a:t>Tipps zur Fehlerbehebung: </a:t>
            </a:r>
            <a:r>
              <a:rPr lang="de-DE" sz="1200" dirty="0" smtClean="0">
                <a:cs typeface="Arial"/>
              </a:rPr>
              <a:t/>
            </a:r>
            <a:br>
              <a:rPr lang="de-DE" sz="1200" dirty="0" smtClean="0">
                <a:cs typeface="Arial"/>
              </a:rPr>
            </a:br>
            <a:r>
              <a:rPr lang="de-DE" sz="1200" u="sng" dirty="0" smtClean="0">
                <a:solidFill>
                  <a:schemeClr val="accent2"/>
                </a:solidFill>
                <a:cs typeface="Arial"/>
                <a:hlinkClick r:id="rId6"/>
              </a:rPr>
              <a:t>https://help.webex.com/de-de/WBX000029055/Webex-Meetings-Help-Articles</a:t>
            </a:r>
            <a:r>
              <a:rPr lang="de-DE" sz="1200" u="sng" dirty="0" smtClean="0">
                <a:solidFill>
                  <a:schemeClr val="accent2"/>
                </a:solidFill>
                <a:cs typeface="Arial"/>
              </a:rPr>
              <a:t> </a:t>
            </a:r>
            <a:r>
              <a:rPr lang="de-DE" sz="1200" u="sng" dirty="0" smtClean="0">
                <a:solidFill>
                  <a:schemeClr val="accent2"/>
                </a:solidFill>
                <a:cs typeface="Arial"/>
                <a:hlinkClick r:id="rId7">
                  <a:extLst>
                    <a:ext uri="{A12FA001-AC4F-418D-AE19-62706E023703}">
                      <ahyp:hlinkClr xmlns="" xmlns:p14="http://schemas.microsoft.com/office/powerpoint/2010/main" xmlns:p15="http://schemas.microsoft.com/office/powerpoint/2012/main" xmlns:ahyp="http://schemas.microsoft.com/office/drawing/2018/hyperlinkcolor" val="tx"/>
                    </a:ext>
                  </a:extLst>
                </a:hlinkClick>
              </a:rPr>
              <a:t/>
            </a:r>
            <a:br>
              <a:rPr lang="de-DE" sz="1200" u="sng" dirty="0" smtClean="0">
                <a:solidFill>
                  <a:schemeClr val="accent2"/>
                </a:solidFill>
                <a:cs typeface="Arial"/>
                <a:hlinkClick r:id="rId7">
                  <a:extLst>
                    <a:ext uri="{A12FA001-AC4F-418D-AE19-62706E023703}">
                      <ahyp:hlinkClr xmlns="" xmlns:p14="http://schemas.microsoft.com/office/powerpoint/2010/main" xmlns:p15="http://schemas.microsoft.com/office/powerpoint/2012/main" xmlns:ahyp="http://schemas.microsoft.com/office/drawing/2018/hyperlinkcolor" val="tx"/>
                    </a:ext>
                  </a:extLst>
                </a:hlinkClick>
              </a:rPr>
            </a:br>
            <a:r>
              <a:rPr lang="de-DE" sz="1200" dirty="0" smtClean="0">
                <a:hlinkClick r:id="rId8"/>
              </a:rPr>
              <a:t>https://help.webex.com/de-de/ni3wlvw/Troubleshoot-Cisco-Webex-Meetings-in-Cisco-Webex-Control-Hub</a:t>
            </a:r>
            <a:endParaRPr lang="de-DE" sz="1200" u="sng" dirty="0" smtClean="0">
              <a:solidFill>
                <a:schemeClr val="accent2"/>
              </a:solidFill>
              <a:cs typeface="Arial"/>
            </a:endParaRPr>
          </a:p>
          <a:p>
            <a:pPr marR="1189537">
              <a:spcAft>
                <a:spcPts val="1800"/>
              </a:spcAft>
              <a:tabLst>
                <a:tab pos="607045" algn="l"/>
              </a:tabLst>
            </a:pPr>
            <a:r>
              <a:rPr lang="de-DE" sz="1400" dirty="0" smtClean="0">
                <a:cs typeface="Arial"/>
              </a:rPr>
              <a:t>Supportdienstprogramme (zum Sammeln von Protokollen vor der Eskalation):</a:t>
            </a:r>
            <a:r>
              <a:rPr lang="de-DE" sz="1200" dirty="0" smtClean="0">
                <a:cs typeface="Arial"/>
              </a:rPr>
              <a:t/>
            </a:r>
            <a:br>
              <a:rPr lang="de-DE" sz="1200" dirty="0" smtClean="0">
                <a:cs typeface="Arial"/>
              </a:rPr>
            </a:br>
            <a:r>
              <a:rPr lang="de-DE" sz="1200" u="sng" dirty="0" smtClean="0">
                <a:solidFill>
                  <a:schemeClr val="accent2"/>
                </a:solidFill>
                <a:cs typeface="Arial"/>
              </a:rPr>
              <a:t>https://help.webex.com/de-de/WBX000026396/Cisco-Webex-and-3rd-Party-Support-Utilities</a:t>
            </a:r>
            <a:endParaRPr lang="de-DE" sz="1200" dirty="0">
              <a:solidFill>
                <a:schemeClr val="accent2"/>
              </a:solidFill>
              <a:cs typeface="Arial"/>
            </a:endParaRPr>
          </a:p>
        </p:txBody>
      </p:sp>
    </p:spTree>
    <p:extLst>
      <p:ext uri="{BB962C8B-B14F-4D97-AF65-F5344CB8AC3E}">
        <p14:creationId xmlns:p14="http://schemas.microsoft.com/office/powerpoint/2010/main" val="124532684"/>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700213"/>
            <a:ext cx="10820400" cy="4395787"/>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DFF0F1F0-9EE3-E040-81D8-6D9899610689}"/>
              </a:ext>
            </a:extLst>
          </p:cNvPr>
          <p:cNvSpPr>
            <a:spLocks noGrp="1"/>
          </p:cNvSpPr>
          <p:nvPr>
            <p:ph type="title"/>
          </p:nvPr>
        </p:nvSpPr>
        <p:spPr/>
        <p:txBody>
          <a:bodyPr/>
          <a:lstStyle/>
          <a:p>
            <a:r>
              <a:rPr lang="de-DE" smtClean="0"/>
              <a:t>Ressourcen für Endbenutzer</a:t>
            </a:r>
            <a:endParaRPr lang="de-DE"/>
          </a:p>
        </p:txBody>
      </p:sp>
      <p:sp>
        <p:nvSpPr>
          <p:cNvPr id="6" name="object 5"/>
          <p:cNvSpPr txBox="1"/>
          <p:nvPr/>
        </p:nvSpPr>
        <p:spPr>
          <a:xfrm>
            <a:off x="1313693" y="2057400"/>
            <a:ext cx="11217349" cy="2212010"/>
          </a:xfrm>
          <a:prstGeom prst="rect">
            <a:avLst/>
          </a:prstGeom>
        </p:spPr>
        <p:txBody>
          <a:bodyPr vert="horz" wrap="square" lIns="0" tIns="0" rIns="0" bIns="0" rtlCol="0">
            <a:spAutoFit/>
          </a:bodyPr>
          <a:lstStyle/>
          <a:p>
            <a:pPr marL="16933">
              <a:spcAft>
                <a:spcPts val="1200"/>
              </a:spcAft>
            </a:pPr>
            <a:r>
              <a:rPr lang="de-DE" sz="2800" dirty="0" smtClean="0">
                <a:solidFill>
                  <a:srgbClr val="39393A"/>
                </a:solidFill>
                <a:latin typeface="+mj-lt"/>
                <a:cs typeface="Arial"/>
              </a:rPr>
              <a:t>Bitte erstellen Sie Lesezeichen für diese Seiten und geben </a:t>
            </a:r>
            <a:br>
              <a:rPr lang="de-DE" sz="2800" dirty="0" smtClean="0">
                <a:solidFill>
                  <a:srgbClr val="39393A"/>
                </a:solidFill>
                <a:latin typeface="+mj-lt"/>
                <a:cs typeface="Arial"/>
              </a:rPr>
            </a:br>
            <a:r>
              <a:rPr lang="de-DE" sz="2800" dirty="0" smtClean="0">
                <a:solidFill>
                  <a:srgbClr val="39393A"/>
                </a:solidFill>
                <a:latin typeface="+mj-lt"/>
                <a:cs typeface="Arial"/>
              </a:rPr>
              <a:t>Sie sie für andere frei</a:t>
            </a:r>
            <a:endParaRPr lang="de-DE" sz="1200" dirty="0" smtClean="0">
              <a:latin typeface="+mj-lt"/>
              <a:cs typeface="Times New Roman"/>
            </a:endParaRPr>
          </a:p>
          <a:p>
            <a:pPr>
              <a:tabLst>
                <a:tab pos="607045" algn="l"/>
              </a:tabLst>
            </a:pPr>
            <a:r>
              <a:rPr lang="de-DE" sz="1400" dirty="0" smtClean="0">
                <a:cs typeface="Arial"/>
              </a:rPr>
              <a:t>Hilfsportal: </a:t>
            </a:r>
            <a:r>
              <a:rPr lang="de-DE" sz="1400" dirty="0" smtClean="0">
                <a:hlinkClick r:id="rId2"/>
              </a:rPr>
              <a:t>https://help.webex.com/</a:t>
            </a:r>
            <a:endParaRPr lang="de-DE" sz="1400" dirty="0" smtClean="0"/>
          </a:p>
          <a:p>
            <a:pPr marL="171450" indent="-171450">
              <a:buFont typeface="Arial"/>
              <a:buChar char="•"/>
              <a:tabLst>
                <a:tab pos="607045" algn="l"/>
              </a:tabLst>
            </a:pPr>
            <a:r>
              <a:rPr lang="de-DE" sz="1200" dirty="0" smtClean="0">
                <a:cs typeface="Arial"/>
              </a:rPr>
              <a:t>Selbsthilfe für Endbenutzer, Anleitungsartikel</a:t>
            </a:r>
          </a:p>
          <a:p>
            <a:pPr marL="0" lvl="1" indent="-171450">
              <a:spcAft>
                <a:spcPts val="1800"/>
              </a:spcAft>
              <a:buFont typeface="Arial"/>
              <a:buChar char="•"/>
              <a:tabLst>
                <a:tab pos="607045" algn="l"/>
              </a:tabLst>
            </a:pPr>
            <a:r>
              <a:rPr lang="de-DE" sz="1200" dirty="0" smtClean="0">
                <a:cs typeface="Arial"/>
              </a:rPr>
              <a:t>Webex Calling-Hilfsportal: </a:t>
            </a:r>
            <a:r>
              <a:rPr lang="de-DE" sz="1200" dirty="0" smtClean="0">
                <a:hlinkClick r:id="rId3"/>
              </a:rPr>
              <a:t>callinghelp.cisco.com</a:t>
            </a:r>
            <a:endParaRPr lang="de-DE" sz="1200" dirty="0" smtClean="0">
              <a:cs typeface="Arial"/>
            </a:endParaRPr>
          </a:p>
          <a:p>
            <a:pPr>
              <a:tabLst>
                <a:tab pos="607045" algn="l"/>
              </a:tabLst>
            </a:pPr>
            <a:r>
              <a:rPr lang="de-DE" sz="1400" dirty="0" smtClean="0">
                <a:cs typeface="Arial"/>
              </a:rPr>
              <a:t>Onlineschulungen (live und aufgezeichnet)</a:t>
            </a:r>
            <a:r>
              <a:rPr lang="de-DE" sz="1200" dirty="0" smtClean="0">
                <a:cs typeface="Arial"/>
              </a:rPr>
              <a:t/>
            </a:r>
            <a:br>
              <a:rPr lang="de-DE" sz="1200" dirty="0" smtClean="0">
                <a:cs typeface="Arial"/>
              </a:rPr>
            </a:br>
            <a:r>
              <a:rPr lang="de-DE" sz="1200" u="sng" dirty="0" smtClean="0">
                <a:solidFill>
                  <a:schemeClr val="accent2"/>
                </a:solidFill>
                <a:cs typeface="Arial"/>
                <a:hlinkClick r:id="rId4"/>
              </a:rPr>
              <a:t>https://help.webex.com/landing/onlineclasses</a:t>
            </a:r>
            <a:endParaRPr lang="de-DE" sz="1200" u="sng" dirty="0">
              <a:solidFill>
                <a:schemeClr val="accent2"/>
              </a:solidFill>
              <a:cs typeface="Arial"/>
            </a:endParaRPr>
          </a:p>
        </p:txBody>
      </p:sp>
    </p:spTree>
    <p:extLst>
      <p:ext uri="{BB962C8B-B14F-4D97-AF65-F5344CB8AC3E}">
        <p14:creationId xmlns:p14="http://schemas.microsoft.com/office/powerpoint/2010/main" val="144663897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noProof="0">
              <a:ln>
                <a:noFill/>
              </a:ln>
              <a:solidFill>
                <a:srgbClr val="005073"/>
              </a:solidFill>
              <a:effectLst/>
              <a:uLnTx/>
              <a:uFillTx/>
              <a:latin typeface="Calibri"/>
              <a:ea typeface="Arial"/>
              <a:cs typeface="Arial"/>
            </a:endParaRPr>
          </a:p>
        </p:txBody>
      </p:sp>
      <p:sp>
        <p:nvSpPr>
          <p:cNvPr id="8" name="Freeform 7"/>
          <p:cNvSpPr>
            <a:spLocks noChangeAspect="1" noEditPoints="1"/>
          </p:cNvSpPr>
          <p:nvPr/>
        </p:nvSpPr>
        <p:spPr bwMode="auto">
          <a:xfrm>
            <a:off x="4448336" y="2553677"/>
            <a:ext cx="3295329" cy="1750647"/>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extLst>
      <p:ext uri="{BB962C8B-B14F-4D97-AF65-F5344CB8AC3E}">
        <p14:creationId xmlns:p14="http://schemas.microsoft.com/office/powerpoint/2010/main" val="119306245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 xmlns:p14="http://schemas.microsoft.com/office/powerpoint/2010/main" xmlns:p15="http://schemas.microsoft.com/office/powerpoint/2012/main" xmlns:a16="http://schemas.microsoft.com/office/drawing/2014/main" id="{18B4CD50-0042-D64E-9D1E-0511106CC93D}"/>
              </a:ext>
            </a:extLst>
          </p:cNvPr>
          <p:cNvSpPr>
            <a:spLocks noGrp="1"/>
          </p:cNvSpPr>
          <p:nvPr>
            <p:ph type="title"/>
          </p:nvPr>
        </p:nvSpPr>
        <p:spPr>
          <a:xfrm>
            <a:off x="685799" y="685800"/>
            <a:ext cx="11201401" cy="690563"/>
          </a:xfrm>
        </p:spPr>
        <p:txBody>
          <a:bodyPr>
            <a:noAutofit/>
          </a:bodyPr>
          <a:lstStyle/>
          <a:p>
            <a:pPr fontAlgn="base"/>
            <a:r>
              <a:rPr lang="de-DE" smtClean="0"/>
              <a:t>Übersicht</a:t>
            </a:r>
            <a:endParaRPr lang="de-DE"/>
          </a:p>
        </p:txBody>
      </p:sp>
      <p:sp>
        <p:nvSpPr>
          <p:cNvPr id="31" name="Freeform 30"/>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
        <p:nvSpPr>
          <p:cNvPr id="20" name="Content Placeholder 2">
            <a:extLst>
              <a:ext uri="{FF2B5EF4-FFF2-40B4-BE49-F238E27FC236}">
                <a16:creationId xmlns="" xmlns:p14="http://schemas.microsoft.com/office/powerpoint/2010/main" xmlns:p15="http://schemas.microsoft.com/office/powerpoint/2012/main" xmlns:a16="http://schemas.microsoft.com/office/drawing/2014/main" id="{1FB353AA-A4A9-2C41-816D-4BB5D2ECC2C1}"/>
              </a:ext>
            </a:extLst>
          </p:cNvPr>
          <p:cNvSpPr>
            <a:spLocks noGrp="1"/>
          </p:cNvSpPr>
          <p:nvPr>
            <p:ph idx="1"/>
          </p:nvPr>
        </p:nvSpPr>
        <p:spPr>
          <a:xfrm>
            <a:off x="3503613" y="2528888"/>
            <a:ext cx="6157247" cy="4351338"/>
          </a:xfrm>
        </p:spPr>
        <p:txBody>
          <a:bodyPr>
            <a:normAutofit/>
          </a:bodyPr>
          <a:lstStyle/>
          <a:p>
            <a:pPr marL="0" indent="0">
              <a:lnSpc>
                <a:spcPct val="100000"/>
              </a:lnSpc>
              <a:spcBef>
                <a:spcPct val="0"/>
              </a:spcBef>
              <a:spcAft>
                <a:spcPts val="1800"/>
              </a:spcAft>
              <a:buNone/>
            </a:pPr>
            <a:r>
              <a:rPr lang="de-DE" sz="1700" dirty="0" smtClean="0">
                <a:solidFill>
                  <a:schemeClr val="tx1"/>
                </a:solidFill>
                <a:latin typeface="+mj-lt"/>
              </a:rPr>
              <a:t>Dieser Leitfaden hilft Ihnen, Ihren IT-Servicedesk und Ihre IT-Teams vor Ort über die Einführung von Cisco Webex-Diensten zu informieren und sie darauf vorzubereiten.</a:t>
            </a:r>
          </a:p>
          <a:p>
            <a:pPr marL="0" indent="0">
              <a:lnSpc>
                <a:spcPct val="100000"/>
              </a:lnSpc>
              <a:spcBef>
                <a:spcPct val="0"/>
              </a:spcBef>
              <a:spcAft>
                <a:spcPts val="1800"/>
              </a:spcAft>
              <a:buNone/>
            </a:pPr>
            <a:r>
              <a:rPr lang="de-DE" sz="1700" dirty="0" smtClean="0">
                <a:solidFill>
                  <a:schemeClr val="tx1"/>
                </a:solidFill>
                <a:latin typeface="+mj-lt"/>
              </a:rPr>
              <a:t>Die Vorbereitung dieser IT-Support-Teams sollte Teil Ihres übergreifenden Implementierungsprojekts sein und ausreichend frühzeitig vor der Einführung von Webex in Ihrem Unternehmen stattfinden.</a:t>
            </a:r>
          </a:p>
          <a:p>
            <a:pPr marL="0" indent="0">
              <a:lnSpc>
                <a:spcPct val="100000"/>
              </a:lnSpc>
              <a:spcBef>
                <a:spcPct val="0"/>
              </a:spcBef>
              <a:spcAft>
                <a:spcPts val="1800"/>
              </a:spcAft>
              <a:buNone/>
            </a:pPr>
            <a:r>
              <a:rPr lang="de-DE" sz="1700" dirty="0" smtClean="0">
                <a:solidFill>
                  <a:schemeClr val="tx1"/>
                </a:solidFill>
                <a:latin typeface="+mj-lt"/>
              </a:rPr>
              <a:t>Die Größe Ihrer Firma bestimmt, ob alle Empfehlungen in diesem Leitfaden auf Sie zutreffen; die Prinzipien jedoch sind dieselben. Optimieren Sie den Umfang Ihrer Bemühungen gemäß Ihrer Anforderungen.</a:t>
            </a:r>
          </a:p>
          <a:p>
            <a:pPr marL="0" indent="0">
              <a:lnSpc>
                <a:spcPct val="100000"/>
              </a:lnSpc>
              <a:spcBef>
                <a:spcPct val="0"/>
              </a:spcBef>
              <a:spcAft>
                <a:spcPts val="1800"/>
              </a:spcAft>
              <a:buNone/>
            </a:pPr>
            <a:endParaRPr lang="de-DE" sz="1700" dirty="0">
              <a:solidFill>
                <a:schemeClr val="tx1"/>
              </a:solidFill>
              <a:latin typeface="+mj-lt"/>
            </a:endParaRPr>
          </a:p>
        </p:txBody>
      </p:sp>
      <p:sp>
        <p:nvSpPr>
          <p:cNvPr id="21" name="Rounded Rectangle 20"/>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2" name="Picture 21">
            <a:extLst>
              <a:ext uri="{FF2B5EF4-FFF2-40B4-BE49-F238E27FC236}">
                <a16:creationId xmlns="" xmlns:p14="http://schemas.microsoft.com/office/powerpoint/2010/main" xmlns:p15="http://schemas.microsoft.com/office/powerpoint/2012/main" xmlns:a16="http://schemas.microsoft.com/office/drawing/2014/main" id="{6A9CFBD8-B347-4EC9-9134-C6DCA2ED2E2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84645" y="2528888"/>
            <a:ext cx="1887168" cy="1887168"/>
          </a:xfrm>
          <a:prstGeom prst="rect">
            <a:avLst/>
          </a:prstGeom>
        </p:spPr>
      </p:pic>
    </p:spTree>
    <p:extLst>
      <p:ext uri="{BB962C8B-B14F-4D97-AF65-F5344CB8AC3E}">
        <p14:creationId xmlns:p14="http://schemas.microsoft.com/office/powerpoint/2010/main" val="132828690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E5020BA4-8D8E-9144-AF43-AB75EE01AFE1}"/>
              </a:ext>
            </a:extLst>
          </p:cNvPr>
          <p:cNvSpPr>
            <a:spLocks noGrp="1"/>
          </p:cNvSpPr>
          <p:nvPr>
            <p:ph type="title"/>
          </p:nvPr>
        </p:nvSpPr>
        <p:spPr/>
        <p:txBody>
          <a:bodyPr/>
          <a:lstStyle/>
          <a:p>
            <a:r>
              <a:rPr lang="de-DE" smtClean="0"/>
              <a:t>Die Bedeutung der Vorbereitung Ihres Servicedesks</a:t>
            </a:r>
            <a:endParaRPr lang="de-DE"/>
          </a:p>
        </p:txBody>
      </p:sp>
      <p:sp>
        <p:nvSpPr>
          <p:cNvPr id="3" name="Content Placeholder 2">
            <a:extLst>
              <a:ext uri="{FF2B5EF4-FFF2-40B4-BE49-F238E27FC236}">
                <a16:creationId xmlns="" xmlns:p14="http://schemas.microsoft.com/office/powerpoint/2010/main" xmlns:p15="http://schemas.microsoft.com/office/powerpoint/2012/main" xmlns:a16="http://schemas.microsoft.com/office/drawing/2014/main" id="{35731B67-FAA1-4445-831D-1D2ACF7FD453}"/>
              </a:ext>
            </a:extLst>
          </p:cNvPr>
          <p:cNvSpPr>
            <a:spLocks noGrp="1"/>
          </p:cNvSpPr>
          <p:nvPr>
            <p:ph idx="1"/>
          </p:nvPr>
        </p:nvSpPr>
        <p:spPr>
          <a:xfrm>
            <a:off x="3503613" y="2534980"/>
            <a:ext cx="5616575" cy="3944310"/>
          </a:xfrm>
        </p:spPr>
        <p:txBody>
          <a:bodyPr>
            <a:noAutofit/>
          </a:bodyPr>
          <a:lstStyle/>
          <a:p>
            <a:pPr marL="0" indent="0">
              <a:lnSpc>
                <a:spcPct val="100000"/>
              </a:lnSpc>
              <a:spcBef>
                <a:spcPct val="0"/>
              </a:spcBef>
              <a:spcAft>
                <a:spcPts val="1800"/>
              </a:spcAft>
              <a:buNone/>
            </a:pPr>
            <a:r>
              <a:rPr lang="de-DE" sz="1700" dirty="0" smtClean="0">
                <a:solidFill>
                  <a:schemeClr val="tx1"/>
                </a:solidFill>
                <a:latin typeface="+mj-lt"/>
              </a:rPr>
              <a:t>Ihr Servicedesk ist der erste Support-Ansprechpartner für Ihre Mitarbeiter. </a:t>
            </a:r>
          </a:p>
          <a:p>
            <a:pPr marL="0" indent="0">
              <a:lnSpc>
                <a:spcPct val="100000"/>
              </a:lnSpc>
              <a:spcBef>
                <a:spcPct val="0"/>
              </a:spcBef>
              <a:spcAft>
                <a:spcPts val="1800"/>
              </a:spcAft>
              <a:buNone/>
            </a:pPr>
            <a:r>
              <a:rPr lang="de-DE" sz="1700" dirty="0" smtClean="0">
                <a:solidFill>
                  <a:schemeClr val="tx1"/>
                </a:solidFill>
                <a:latin typeface="+mj-lt"/>
              </a:rPr>
              <a:t>Die Mitarbeiter des Servicedesk müssen über Ihre Pläne </a:t>
            </a:r>
            <a:br>
              <a:rPr lang="de-DE" sz="1700" dirty="0" smtClean="0">
                <a:solidFill>
                  <a:schemeClr val="tx1"/>
                </a:solidFill>
                <a:latin typeface="+mj-lt"/>
              </a:rPr>
            </a:br>
            <a:r>
              <a:rPr lang="de-DE" sz="1700" dirty="0" smtClean="0">
                <a:solidFill>
                  <a:schemeClr val="tx1"/>
                </a:solidFill>
                <a:latin typeface="+mj-lt"/>
              </a:rPr>
              <a:t>zur Implementierung von Webex informiert sein und die Funktionsweise der Dienste kennen, um </a:t>
            </a:r>
            <a:r>
              <a:rPr lang="de-DE" sz="1700" dirty="0" smtClean="0">
                <a:solidFill>
                  <a:schemeClr val="tx1"/>
                </a:solidFill>
                <a:latin typeface="+mj-lt"/>
              </a:rPr>
              <a:t>Fehlerbehebung  </a:t>
            </a:r>
            <a:r>
              <a:rPr lang="de-DE" sz="1700" dirty="0" smtClean="0">
                <a:solidFill>
                  <a:schemeClr val="tx1"/>
                </a:solidFill>
                <a:latin typeface="+mj-lt"/>
              </a:rPr>
              <a:t/>
            </a:r>
            <a:br>
              <a:rPr lang="de-DE" sz="1700" dirty="0" smtClean="0">
                <a:solidFill>
                  <a:schemeClr val="tx1"/>
                </a:solidFill>
                <a:latin typeface="+mj-lt"/>
              </a:rPr>
            </a:br>
            <a:r>
              <a:rPr lang="de-DE" sz="1700" dirty="0" smtClean="0">
                <a:solidFill>
                  <a:schemeClr val="tx1"/>
                </a:solidFill>
                <a:latin typeface="+mj-lt"/>
              </a:rPr>
              <a:t>leisten</a:t>
            </a:r>
            <a:r>
              <a:rPr lang="de-DE" sz="1700" dirty="0" smtClean="0">
                <a:solidFill>
                  <a:schemeClr val="tx1"/>
                </a:solidFill>
                <a:latin typeface="+mj-lt"/>
              </a:rPr>
              <a:t>, Anleitungen zu </a:t>
            </a:r>
            <a:r>
              <a:rPr lang="de-DE" sz="1700" dirty="0" smtClean="0">
                <a:solidFill>
                  <a:schemeClr val="tx1"/>
                </a:solidFill>
                <a:latin typeface="+mj-lt"/>
              </a:rPr>
              <a:t>Lösungen </a:t>
            </a:r>
            <a:r>
              <a:rPr lang="de-DE" sz="1700" dirty="0" smtClean="0">
                <a:solidFill>
                  <a:schemeClr val="tx1"/>
                </a:solidFill>
                <a:latin typeface="+mj-lt"/>
              </a:rPr>
              <a:t>bieten und tiefergehende Probleme mit dem Dienst eskalieren zu können.</a:t>
            </a:r>
          </a:p>
          <a:p>
            <a:pPr marL="0" indent="0">
              <a:lnSpc>
                <a:spcPct val="100000"/>
              </a:lnSpc>
              <a:spcBef>
                <a:spcPct val="0"/>
              </a:spcBef>
              <a:spcAft>
                <a:spcPts val="1800"/>
              </a:spcAft>
              <a:buNone/>
            </a:pPr>
            <a:r>
              <a:rPr lang="de-DE" sz="1700" dirty="0" smtClean="0">
                <a:solidFill>
                  <a:schemeClr val="tx1"/>
                </a:solidFill>
                <a:latin typeface="+mj-lt"/>
              </a:rPr>
              <a:t>Ist der Servicedesk nicht gut auf Webex vorbereitet, kann </a:t>
            </a:r>
            <a:br>
              <a:rPr lang="de-DE" sz="1700" dirty="0" smtClean="0">
                <a:solidFill>
                  <a:schemeClr val="tx1"/>
                </a:solidFill>
                <a:latin typeface="+mj-lt"/>
              </a:rPr>
            </a:br>
            <a:r>
              <a:rPr lang="de-DE" sz="1700" dirty="0" smtClean="0">
                <a:solidFill>
                  <a:schemeClr val="tx1"/>
                </a:solidFill>
                <a:latin typeface="+mj-lt"/>
              </a:rPr>
              <a:t>er nur unzureichend unterstützen und verliert das Vertrauen der Mitarbeiter.</a:t>
            </a:r>
            <a:endParaRPr lang="de-DE" sz="1700" dirty="0">
              <a:solidFill>
                <a:schemeClr val="tx1"/>
              </a:solidFill>
              <a:latin typeface="+mj-lt"/>
            </a:endParaRPr>
          </a:p>
        </p:txBody>
      </p:sp>
      <p:sp>
        <p:nvSpPr>
          <p:cNvPr id="4" name="Rounded Rectangle 3"/>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 name="Picture 5">
            <a:extLst>
              <a:ext uri="{FF2B5EF4-FFF2-40B4-BE49-F238E27FC236}">
                <a16:creationId xmlns="" xmlns:p14="http://schemas.microsoft.com/office/powerpoint/2010/main" xmlns:p15="http://schemas.microsoft.com/office/powerpoint/2012/main" xmlns:a16="http://schemas.microsoft.com/office/drawing/2014/main" id="{A61F886B-0AD5-4C89-8663-8ABC265B10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645" y="2528888"/>
            <a:ext cx="1890879" cy="1890879"/>
          </a:xfrm>
          <a:prstGeom prst="rect">
            <a:avLst/>
          </a:prstGeom>
        </p:spPr>
      </p:pic>
    </p:spTree>
    <p:extLst>
      <p:ext uri="{BB962C8B-B14F-4D97-AF65-F5344CB8AC3E}">
        <p14:creationId xmlns:p14="http://schemas.microsoft.com/office/powerpoint/2010/main" val="52799581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de-DE" smtClean="0"/>
              <a:t>Die Bedeutung der Vorbereitung des IT-Teams vor Ort</a:t>
            </a:r>
            <a:endParaRPr lang="de-DE"/>
          </a:p>
        </p:txBody>
      </p:sp>
      <p:sp>
        <p:nvSpPr>
          <p:cNvPr id="3" name="Content Placeholder 2">
            <a:extLst>
              <a:ext uri="{FF2B5EF4-FFF2-40B4-BE49-F238E27FC236}">
                <a16:creationId xmlns="" xmlns:p14="http://schemas.microsoft.com/office/powerpoint/2010/main" xmlns:p15="http://schemas.microsoft.com/office/powerpoint/2012/main" xmlns:a16="http://schemas.microsoft.com/office/drawing/2014/main" id="{6B60E8B9-EB2C-6E4E-8946-6E60E38B2248}"/>
              </a:ext>
            </a:extLst>
          </p:cNvPr>
          <p:cNvSpPr>
            <a:spLocks noGrp="1"/>
          </p:cNvSpPr>
          <p:nvPr>
            <p:ph idx="1"/>
          </p:nvPr>
        </p:nvSpPr>
        <p:spPr>
          <a:xfrm>
            <a:off x="3494087" y="2505181"/>
            <a:ext cx="7273149" cy="3828717"/>
          </a:xfrm>
        </p:spPr>
        <p:txBody>
          <a:bodyPr>
            <a:noAutofit/>
          </a:bodyPr>
          <a:lstStyle/>
          <a:p>
            <a:pPr marL="0" indent="0">
              <a:spcBef>
                <a:spcPct val="0"/>
              </a:spcBef>
              <a:spcAft>
                <a:spcPts val="1800"/>
              </a:spcAft>
              <a:buNone/>
            </a:pPr>
            <a:r>
              <a:rPr lang="de-DE" sz="1700" dirty="0" smtClean="0">
                <a:solidFill>
                  <a:schemeClr val="tx1"/>
                </a:solidFill>
                <a:latin typeface="+mj-lt"/>
              </a:rPr>
              <a:t>Ihre IT-Teams vor Ort sind für die Wartung Ihrer IT-Hardware und Systeme verantwortlich und bieten Mitarbeitern persönlichen, praktischen Service. </a:t>
            </a:r>
          </a:p>
          <a:p>
            <a:pPr marL="0" indent="0">
              <a:spcBef>
                <a:spcPct val="0"/>
              </a:spcBef>
              <a:spcAft>
                <a:spcPts val="1800"/>
              </a:spcAft>
              <a:buNone/>
            </a:pPr>
            <a:r>
              <a:rPr lang="de-DE" sz="1700" dirty="0" smtClean="0">
                <a:solidFill>
                  <a:schemeClr val="tx1"/>
                </a:solidFill>
                <a:latin typeface="+mj-lt"/>
              </a:rPr>
              <a:t>Sie müssen über Ihre Pläne zur Implementierung von Webex informiert sein und die Funktionsweise der Dienste kennen, um sicherstellen zu können, dass Computer und Raumausstattung für den alltäglichen Gebrauch ordnungsgemäß eingerichtet sind.</a:t>
            </a:r>
          </a:p>
          <a:p>
            <a:pPr marL="0" indent="0">
              <a:spcBef>
                <a:spcPct val="0"/>
              </a:spcBef>
              <a:spcAft>
                <a:spcPts val="1800"/>
              </a:spcAft>
              <a:buNone/>
            </a:pPr>
            <a:r>
              <a:rPr lang="de-DE" sz="1700" dirty="0" smtClean="0">
                <a:solidFill>
                  <a:schemeClr val="tx1"/>
                </a:solidFill>
                <a:latin typeface="+mj-lt"/>
              </a:rPr>
              <a:t>Sie werden häufig kurzfristig und bedarfsabhängig gerufen, um Fehler zu beheben und Geräte zum Laufen zu bringen.</a:t>
            </a:r>
          </a:p>
          <a:p>
            <a:pPr marL="0" indent="0">
              <a:spcBef>
                <a:spcPct val="0"/>
              </a:spcBef>
              <a:spcAft>
                <a:spcPts val="1800"/>
              </a:spcAft>
              <a:buNone/>
            </a:pPr>
            <a:r>
              <a:rPr lang="de-DE" sz="1700" dirty="0" smtClean="0">
                <a:solidFill>
                  <a:schemeClr val="tx1"/>
                </a:solidFill>
                <a:latin typeface="+mj-lt"/>
              </a:rPr>
              <a:t>Wenn IT-Teams vor Ort nicht gut auf Webex vorbereitet werden, wissen </a:t>
            </a:r>
            <a:r>
              <a:rPr lang="de-DE" sz="1700" dirty="0" smtClean="0">
                <a:solidFill>
                  <a:schemeClr val="tx1"/>
                </a:solidFill>
                <a:latin typeface="+mj-lt"/>
              </a:rPr>
              <a:t>sie </a:t>
            </a:r>
            <a:r>
              <a:rPr lang="de-DE" sz="1700" dirty="0" smtClean="0">
                <a:solidFill>
                  <a:schemeClr val="tx1"/>
                </a:solidFill>
                <a:latin typeface="+mj-lt"/>
              </a:rPr>
              <a:t>nicht, wie sie </a:t>
            </a:r>
            <a:r>
              <a:rPr lang="de-DE" sz="1700" dirty="0" smtClean="0">
                <a:solidFill>
                  <a:schemeClr val="tx1"/>
                </a:solidFill>
                <a:latin typeface="+mj-lt"/>
              </a:rPr>
              <a:t>den Mitarbeitern </a:t>
            </a:r>
            <a:r>
              <a:rPr lang="de-DE" sz="1700" dirty="0" smtClean="0">
                <a:solidFill>
                  <a:schemeClr val="tx1"/>
                </a:solidFill>
                <a:latin typeface="+mj-lt"/>
              </a:rPr>
              <a:t>helfen können, wenn sie am dringendsten benötigt werden, und das Vertrauen in den Service geht allseits verloren.</a:t>
            </a:r>
            <a:endParaRPr lang="de-DE" sz="1700" dirty="0">
              <a:solidFill>
                <a:schemeClr val="tx1"/>
              </a:solidFill>
              <a:latin typeface="+mj-lt"/>
            </a:endParaRPr>
          </a:p>
        </p:txBody>
      </p:sp>
      <p:sp>
        <p:nvSpPr>
          <p:cNvPr id="4" name="Rounded Rectangle 3"/>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Picture 4">
            <a:extLst>
              <a:ext uri="{FF2B5EF4-FFF2-40B4-BE49-F238E27FC236}">
                <a16:creationId xmlns="" xmlns:p14="http://schemas.microsoft.com/office/powerpoint/2010/main" xmlns:p15="http://schemas.microsoft.com/office/powerpoint/2012/main" xmlns:a16="http://schemas.microsoft.com/office/drawing/2014/main" id="{16FE6867-AA0F-427C-8B2B-441603AB390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84645" y="2528888"/>
            <a:ext cx="1890879" cy="1890879"/>
          </a:xfrm>
          <a:prstGeom prst="rect">
            <a:avLst/>
          </a:prstGeom>
        </p:spPr>
      </p:pic>
    </p:spTree>
    <p:extLst>
      <p:ext uri="{BB962C8B-B14F-4D97-AF65-F5344CB8AC3E}">
        <p14:creationId xmlns:p14="http://schemas.microsoft.com/office/powerpoint/2010/main" val="62321649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0" y="2836333"/>
            <a:ext cx="8434388" cy="3259667"/>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de-DE" smtClean="0"/>
              <a:t>Sechs Schritte für die Vorbereitung von IT-Support-Teams</a:t>
            </a:r>
            <a:endParaRPr lang="de-DE"/>
          </a:p>
        </p:txBody>
      </p:sp>
      <p:sp>
        <p:nvSpPr>
          <p:cNvPr id="13" name="Rectangle 12">
            <a:extLst>
              <a:ext uri="{FF2B5EF4-FFF2-40B4-BE49-F238E27FC236}">
                <a16:creationId xmlns="" xmlns:p14="http://schemas.microsoft.com/office/powerpoint/2010/main" xmlns:p15="http://schemas.microsoft.com/office/powerpoint/2012/main" xmlns:a16="http://schemas.microsoft.com/office/drawing/2014/main" id="{A3F86135-854D-4941-BCBB-0CE11C3DBC2C}"/>
              </a:ext>
            </a:extLst>
          </p:cNvPr>
          <p:cNvSpPr/>
          <p:nvPr/>
        </p:nvSpPr>
        <p:spPr>
          <a:xfrm>
            <a:off x="1193798" y="3220781"/>
            <a:ext cx="7349852" cy="2649956"/>
          </a:xfrm>
          <a:prstGeom prst="rect">
            <a:avLst/>
          </a:prstGeom>
        </p:spPr>
        <p:txBody>
          <a:bodyPr wrap="square" lIns="0" tIns="0" rIns="0" bIns="0">
            <a:spAutoFit/>
          </a:bodyPr>
          <a:lstStyle/>
          <a:p>
            <a:pPr>
              <a:lnSpc>
                <a:spcPct val="90000"/>
              </a:lnSpc>
              <a:spcAft>
                <a:spcPts val="1200"/>
              </a:spcAft>
            </a:pPr>
            <a:r>
              <a:rPr lang="de-DE" dirty="0" smtClean="0"/>
              <a:t>Wichtige Kontaktpersonen identifizieren</a:t>
            </a:r>
          </a:p>
          <a:p>
            <a:pPr>
              <a:lnSpc>
                <a:spcPct val="90000"/>
              </a:lnSpc>
              <a:spcAft>
                <a:spcPts val="1200"/>
              </a:spcAft>
            </a:pPr>
            <a:r>
              <a:rPr lang="de-DE" sz="1400" dirty="0" smtClean="0">
                <a:latin typeface="+mj-lt"/>
              </a:rPr>
              <a:t>Bevor Sie sich mit dem Servicedesk und IT-Mitarbeitern vor Ort in Verbindung setzen, sprechen Sie sich mit den wichtigen Kontaktpersonen in diesen Teams ab, um Ihre Pläne durchzugehen und ihr Feedback und ihren Rat zu erhalten. Diese Teams unterstützen täglich Mitarbeiter und möchten in die Planung </a:t>
            </a:r>
            <a:r>
              <a:rPr lang="de-DE" sz="1400" dirty="0">
                <a:latin typeface="+mj-lt"/>
              </a:rPr>
              <a:t>miteinbezogen </a:t>
            </a:r>
            <a:r>
              <a:rPr lang="de-DE" sz="1400" dirty="0" smtClean="0">
                <a:latin typeface="+mj-lt"/>
              </a:rPr>
              <a:t>werden, anstatt gesagt zu bekommen, was zu tun ist.</a:t>
            </a:r>
          </a:p>
          <a:p>
            <a:pPr>
              <a:lnSpc>
                <a:spcPct val="90000"/>
              </a:lnSpc>
              <a:spcAft>
                <a:spcPts val="1200"/>
              </a:spcAft>
            </a:pPr>
            <a:r>
              <a:rPr lang="de-DE" sz="1400" dirty="0" smtClean="0">
                <a:latin typeface="+mj-lt"/>
              </a:rPr>
              <a:t>Mit ihrer umfassenden Kenntnis der IT- und Betriebsumgebung können sie wertvolle Kritik zu ihren Plänen äußern und Sie vor kostspieligen Fehlern bewahren. Wenn Sie sie frühzeitig einbeziehen und ihr Feedback umsetzen, werden sie zu Ihren Befürwortern und bringen den Rest ihrer Teams auf Ihre Seite.</a:t>
            </a:r>
          </a:p>
          <a:p>
            <a:pPr>
              <a:lnSpc>
                <a:spcPct val="90000"/>
              </a:lnSpc>
              <a:spcAft>
                <a:spcPts val="1200"/>
              </a:spcAft>
            </a:pPr>
            <a:r>
              <a:rPr lang="de-DE" sz="1400" dirty="0" smtClean="0">
                <a:latin typeface="+mj-lt"/>
              </a:rPr>
              <a:t>Bitten Sie führende IT-Stakeholder und Service Owner, diese wichtigen Kontakte zu empfehlen. Es kann sich um Manager des Servicedesks und von IT-Teams vor Ort handeln; möglicherweise delegieren sie auch an erfahrene Mitarbeiter auf niedrigerer Ebene.</a:t>
            </a:r>
            <a:endParaRPr lang="de-DE" sz="1400" dirty="0">
              <a:latin typeface="+mj-lt"/>
            </a:endParaRP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grpSp>
      <p:sp>
        <p:nvSpPr>
          <p:cNvPr id="3" name="Oval 2"/>
          <p:cNvSpPr/>
          <p:nvPr/>
        </p:nvSpPr>
        <p:spPr>
          <a:xfrm>
            <a:off x="1210733"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de-DE" sz="2800" smtClean="0">
                <a:solidFill>
                  <a:schemeClr val="accent3"/>
                </a:solidFill>
              </a:rPr>
              <a:t>02</a:t>
            </a:r>
            <a:endParaRPr lang="de-DE" sz="2800">
              <a:solidFill>
                <a:schemeClr val="accent3"/>
              </a:solidFill>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de-DE" sz="2800" b="1" smtClean="0">
                <a:solidFill>
                  <a:schemeClr val="bg1"/>
                </a:solidFill>
              </a:rPr>
              <a:t>01</a:t>
            </a:r>
            <a:endParaRPr lang="de-DE" sz="2800" b="1">
              <a:solidFill>
                <a:schemeClr val="bg1"/>
              </a:solidFill>
            </a:endParaRPr>
          </a:p>
        </p:txBody>
      </p:sp>
      <p:sp>
        <p:nvSpPr>
          <p:cNvPr id="36" name="TextBox 35"/>
          <p:cNvSpPr txBox="1"/>
          <p:nvPr/>
        </p:nvSpPr>
        <p:spPr>
          <a:xfrm>
            <a:off x="4366480" y="1801236"/>
            <a:ext cx="1008541" cy="518678"/>
          </a:xfrm>
          <a:prstGeom prst="rect">
            <a:avLst/>
          </a:prstGeom>
          <a:noFill/>
        </p:spPr>
        <p:txBody>
          <a:bodyPr wrap="square" rtlCol="0" anchor="ctr">
            <a:spAutoFit/>
          </a:bodyPr>
          <a:lstStyle/>
          <a:p>
            <a:pPr algn="ctr"/>
            <a:r>
              <a:rPr lang="de-DE" sz="2800" smtClean="0">
                <a:solidFill>
                  <a:schemeClr val="accent3"/>
                </a:solidFill>
              </a:rPr>
              <a:t>03</a:t>
            </a:r>
            <a:endParaRPr lang="de-DE" sz="2800">
              <a:solidFill>
                <a:schemeClr val="accent3"/>
              </a:solidFill>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de-DE" sz="2800" smtClean="0">
                <a:solidFill>
                  <a:schemeClr val="accent3"/>
                </a:solidFill>
              </a:rPr>
              <a:t>04</a:t>
            </a:r>
            <a:endParaRPr lang="de-DE" sz="2800">
              <a:solidFill>
                <a:schemeClr val="accent3"/>
              </a:solidFill>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de-DE" sz="2800" smtClean="0">
                <a:solidFill>
                  <a:schemeClr val="accent3"/>
                </a:solidFill>
              </a:rPr>
              <a:t>05</a:t>
            </a:r>
            <a:endParaRPr lang="de-DE" sz="2800">
              <a:solidFill>
                <a:schemeClr val="accent3"/>
              </a:solidFill>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de-DE" sz="2800" smtClean="0">
                <a:solidFill>
                  <a:schemeClr val="accent3"/>
                </a:solidFill>
              </a:rPr>
              <a:t>06</a:t>
            </a:r>
            <a:endParaRPr lang="de-DE" sz="2800">
              <a:solidFill>
                <a:schemeClr val="accent3"/>
              </a:solidFill>
            </a:endParaRPr>
          </a:p>
        </p:txBody>
      </p:sp>
    </p:spTree>
    <p:extLst>
      <p:ext uri="{BB962C8B-B14F-4D97-AF65-F5344CB8AC3E}">
        <p14:creationId xmlns:p14="http://schemas.microsoft.com/office/powerpoint/2010/main" val="112186823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1" y="2836333"/>
            <a:ext cx="9450572" cy="3337756"/>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de-DE" smtClean="0"/>
              <a:t>Sechs Schritte für die Vorbereitung von IT-Support-Teams</a:t>
            </a:r>
            <a:endParaRPr lang="de-DE"/>
          </a:p>
        </p:txBody>
      </p:sp>
      <p:sp>
        <p:nvSpPr>
          <p:cNvPr id="13" name="Rectangle 12">
            <a:extLst>
              <a:ext uri="{FF2B5EF4-FFF2-40B4-BE49-F238E27FC236}">
                <a16:creationId xmlns="" xmlns:p14="http://schemas.microsoft.com/office/powerpoint/2010/main" xmlns:p15="http://schemas.microsoft.com/office/powerpoint/2012/main" xmlns:a16="http://schemas.microsoft.com/office/drawing/2014/main" id="{A3F86135-854D-4941-BCBB-0CE11C3DBC2C}"/>
              </a:ext>
            </a:extLst>
          </p:cNvPr>
          <p:cNvSpPr/>
          <p:nvPr/>
        </p:nvSpPr>
        <p:spPr>
          <a:xfrm>
            <a:off x="1212831" y="3211348"/>
            <a:ext cx="8700426" cy="2703304"/>
          </a:xfrm>
          <a:prstGeom prst="rect">
            <a:avLst/>
          </a:prstGeom>
        </p:spPr>
        <p:txBody>
          <a:bodyPr wrap="square" lIns="0" tIns="0" rIns="0" bIns="0" numCol="1" spcCol="360000">
            <a:spAutoFit/>
          </a:bodyPr>
          <a:lstStyle/>
          <a:p>
            <a:pPr>
              <a:spcAft>
                <a:spcPts val="1200"/>
              </a:spcAft>
            </a:pPr>
            <a:r>
              <a:rPr lang="de-DE" dirty="0" smtClean="0"/>
              <a:t>Bereiten Sie Ihre Geschichte vor</a:t>
            </a:r>
          </a:p>
          <a:p>
            <a:pPr>
              <a:lnSpc>
                <a:spcPct val="90000"/>
              </a:lnSpc>
              <a:spcAft>
                <a:spcPts val="1800"/>
              </a:spcAft>
            </a:pPr>
            <a:r>
              <a:rPr lang="de-DE" sz="1400" dirty="0" smtClean="0">
                <a:latin typeface="+mj-lt"/>
              </a:rPr>
              <a:t>Bevor Sie sich mit den wichtigen Kontaktpersonen treffen, stellen Sie sicher, dass Ihre Pläne zur Bereitstellung und Einführung von Webex klar sind. Bereiten Sie Folien vor und führen Sie sie Schritt für Schritt durch die Geschichte:</a:t>
            </a:r>
          </a:p>
          <a:p>
            <a:pPr>
              <a:lnSpc>
                <a:spcPct val="90000"/>
              </a:lnSpc>
              <a:spcAft>
                <a:spcPts val="200"/>
              </a:spcAft>
            </a:pPr>
            <a:r>
              <a:rPr lang="de-DE" sz="1400" dirty="0" smtClean="0">
                <a:latin typeface="+mj-lt"/>
              </a:rPr>
              <a:t>• Warum wird Webex bereitgestellt?			</a:t>
            </a:r>
            <a:r>
              <a:rPr lang="de-DE" sz="1400" dirty="0" smtClean="0"/>
              <a:t> 	• </a:t>
            </a:r>
            <a:r>
              <a:rPr lang="de-DE" sz="1400" dirty="0" smtClean="0">
                <a:latin typeface="+mj-lt"/>
              </a:rPr>
              <a:t>Welche Probleme löst es?</a:t>
            </a:r>
          </a:p>
          <a:p>
            <a:pPr>
              <a:lnSpc>
                <a:spcPct val="90000"/>
              </a:lnSpc>
              <a:spcAft>
                <a:spcPts val="200"/>
              </a:spcAft>
            </a:pPr>
            <a:r>
              <a:rPr lang="de-DE" sz="1400" dirty="0" smtClean="0"/>
              <a:t>• </a:t>
            </a:r>
            <a:r>
              <a:rPr lang="de-DE" sz="1400" dirty="0" smtClean="0">
                <a:latin typeface="+mj-lt"/>
              </a:rPr>
              <a:t>Wer leitet die Initiative?				</a:t>
            </a:r>
            <a:r>
              <a:rPr lang="de-DE" sz="1400" dirty="0" smtClean="0"/>
              <a:t>• </a:t>
            </a:r>
            <a:r>
              <a:rPr lang="de-DE" sz="1400" dirty="0" smtClean="0">
                <a:latin typeface="+mj-lt"/>
              </a:rPr>
              <a:t>Wie sieht die technische Roadmap aus?</a:t>
            </a:r>
          </a:p>
          <a:p>
            <a:pPr marL="0" lvl="1">
              <a:lnSpc>
                <a:spcPct val="90000"/>
              </a:lnSpc>
              <a:spcAft>
                <a:spcPts val="200"/>
              </a:spcAft>
              <a:tabLst>
                <a:tab pos="5486400" algn="l"/>
                <a:tab pos="5602288" algn="l"/>
              </a:tabLst>
            </a:pPr>
            <a:r>
              <a:rPr lang="de-DE" sz="1400" dirty="0" smtClean="0"/>
              <a:t>• </a:t>
            </a:r>
            <a:r>
              <a:rPr lang="de-DE" sz="1400" dirty="0" smtClean="0">
                <a:latin typeface="+mj-lt"/>
              </a:rPr>
              <a:t>Was sind die wichtigsten Anwendungsfälle, die beworben werden?	</a:t>
            </a:r>
            <a:r>
              <a:rPr lang="de-DE" sz="1400" dirty="0" smtClean="0"/>
              <a:t>• </a:t>
            </a:r>
            <a:r>
              <a:rPr lang="de-DE" sz="1400" dirty="0">
                <a:latin typeface="+mj-lt"/>
              </a:rPr>
              <a:t>Wie sehen Zeitplan und Reihenfolge des </a:t>
            </a:r>
            <a:br>
              <a:rPr lang="de-DE" sz="1400" dirty="0">
                <a:latin typeface="+mj-lt"/>
              </a:rPr>
            </a:br>
            <a:r>
              <a:rPr lang="de-DE" sz="1400" dirty="0">
                <a:latin typeface="+mj-lt"/>
              </a:rPr>
              <a:t>• Welche Altdienste werden abgeschafft und wann? 	    Rollouts aus?</a:t>
            </a:r>
            <a:br>
              <a:rPr lang="de-DE" sz="1400" dirty="0">
                <a:latin typeface="+mj-lt"/>
              </a:rPr>
            </a:br>
            <a:r>
              <a:rPr lang="de-DE" sz="1400" dirty="0">
                <a:latin typeface="+mj-lt"/>
              </a:rPr>
              <a:t>• Wie erhalten Mitarbeiter Konten?	• Wie wirkt sich das auf den IT-Support aus?</a:t>
            </a:r>
          </a:p>
          <a:p>
            <a:pPr>
              <a:lnSpc>
                <a:spcPct val="90000"/>
              </a:lnSpc>
              <a:spcAft>
                <a:spcPts val="200"/>
              </a:spcAft>
              <a:tabLst>
                <a:tab pos="5486400" algn="l"/>
                <a:tab pos="5602288" algn="l"/>
              </a:tabLst>
            </a:pPr>
            <a:endParaRPr lang="de-DE" sz="1400" dirty="0"/>
          </a:p>
          <a:p>
            <a:pPr lvl="1">
              <a:lnSpc>
                <a:spcPct val="90000"/>
              </a:lnSpc>
              <a:spcAft>
                <a:spcPts val="200"/>
              </a:spcAft>
            </a:pPr>
            <a:r>
              <a:rPr lang="de-DE" sz="1400" dirty="0" smtClean="0">
                <a:latin typeface="+mj-lt"/>
              </a:rPr>
              <a:t>						</a:t>
            </a:r>
          </a:p>
          <a:p>
            <a:pPr marL="6350" lvl="1">
              <a:lnSpc>
                <a:spcPct val="90000"/>
              </a:lnSpc>
              <a:spcAft>
                <a:spcPts val="200"/>
              </a:spcAft>
            </a:pPr>
            <a:r>
              <a:rPr lang="de-DE" sz="1400" dirty="0" smtClean="0">
                <a:latin typeface="+mj-lt"/>
              </a:rPr>
              <a:t>Sobald Ihre Geschichte vollständig ist, ist es Zeit, sich mit Ihren wichtigen Kontaktpersonen zu treffen.</a:t>
            </a:r>
            <a:endParaRPr lang="de-DE" sz="1400" dirty="0">
              <a:latin typeface="+mj-lt"/>
            </a:endParaRP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Oval 29"/>
          <p:cNvSpPr/>
          <p:nvPr/>
        </p:nvSpPr>
        <p:spPr>
          <a:xfrm>
            <a:off x="2792624"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de-DE" sz="2800" b="1" smtClean="0">
                <a:solidFill>
                  <a:schemeClr val="bg1"/>
                </a:solidFill>
              </a:rPr>
              <a:t>02</a:t>
            </a:r>
            <a:endParaRPr lang="de-DE" sz="2800" b="1">
              <a:solidFill>
                <a:schemeClr val="bg1"/>
              </a:solidFill>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de-DE" sz="2800" smtClean="0">
                <a:solidFill>
                  <a:schemeClr val="accent3"/>
                </a:solidFill>
              </a:rPr>
              <a:t>01</a:t>
            </a:r>
            <a:endParaRPr lang="de-DE" sz="2800">
              <a:solidFill>
                <a:schemeClr val="accent3"/>
              </a:solidFill>
            </a:endParaRPr>
          </a:p>
        </p:txBody>
      </p:sp>
      <p:sp>
        <p:nvSpPr>
          <p:cNvPr id="36" name="TextBox 35"/>
          <p:cNvSpPr txBox="1"/>
          <p:nvPr/>
        </p:nvSpPr>
        <p:spPr>
          <a:xfrm>
            <a:off x="4374011" y="1759669"/>
            <a:ext cx="1008540" cy="518678"/>
          </a:xfrm>
          <a:prstGeom prst="rect">
            <a:avLst/>
          </a:prstGeom>
          <a:noFill/>
        </p:spPr>
        <p:txBody>
          <a:bodyPr wrap="square" rtlCol="0" anchor="ctr">
            <a:spAutoFit/>
          </a:bodyPr>
          <a:lstStyle/>
          <a:p>
            <a:pPr algn="ctr"/>
            <a:r>
              <a:rPr lang="de-DE" sz="2800" smtClean="0">
                <a:solidFill>
                  <a:schemeClr val="accent3"/>
                </a:solidFill>
              </a:rPr>
              <a:t>03</a:t>
            </a:r>
            <a:endParaRPr lang="de-DE" sz="2800">
              <a:solidFill>
                <a:schemeClr val="accent3"/>
              </a:solidFill>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de-DE" sz="2800" smtClean="0">
                <a:solidFill>
                  <a:schemeClr val="accent3"/>
                </a:solidFill>
              </a:rPr>
              <a:t>04</a:t>
            </a:r>
            <a:endParaRPr lang="de-DE" sz="2800">
              <a:solidFill>
                <a:schemeClr val="accent3"/>
              </a:solidFill>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de-DE" sz="2800" smtClean="0">
                <a:solidFill>
                  <a:schemeClr val="accent3"/>
                </a:solidFill>
              </a:rPr>
              <a:t>05</a:t>
            </a:r>
            <a:endParaRPr lang="de-DE" sz="2800">
              <a:solidFill>
                <a:schemeClr val="accent3"/>
              </a:solidFill>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de-DE" sz="2800" smtClean="0">
                <a:solidFill>
                  <a:schemeClr val="accent3"/>
                </a:solidFill>
              </a:rPr>
              <a:t>06</a:t>
            </a:r>
            <a:endParaRPr lang="de-DE" sz="2800">
              <a:solidFill>
                <a:schemeClr val="accent3"/>
              </a:solidFill>
            </a:endParaRPr>
          </a:p>
        </p:txBody>
      </p:sp>
    </p:spTree>
    <p:extLst>
      <p:ext uri="{BB962C8B-B14F-4D97-AF65-F5344CB8AC3E}">
        <p14:creationId xmlns:p14="http://schemas.microsoft.com/office/powerpoint/2010/main" val="115705005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0" y="2836333"/>
            <a:ext cx="10820400" cy="3352870"/>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de-DE" smtClean="0"/>
              <a:t>Sechs Schritte für die Vorbereitung von IT-Support-Teams</a:t>
            </a:r>
            <a:endParaRPr lang="de-DE"/>
          </a:p>
        </p:txBody>
      </p:sp>
      <p:sp>
        <p:nvSpPr>
          <p:cNvPr id="13" name="Rectangle 12">
            <a:extLst>
              <a:ext uri="{FF2B5EF4-FFF2-40B4-BE49-F238E27FC236}">
                <a16:creationId xmlns="" xmlns:p14="http://schemas.microsoft.com/office/powerpoint/2010/main" xmlns:p15="http://schemas.microsoft.com/office/powerpoint/2012/main" xmlns:a16="http://schemas.microsoft.com/office/drawing/2014/main" id="{A3F86135-854D-4941-BCBB-0CE11C3DBC2C}"/>
              </a:ext>
            </a:extLst>
          </p:cNvPr>
          <p:cNvSpPr/>
          <p:nvPr/>
        </p:nvSpPr>
        <p:spPr>
          <a:xfrm>
            <a:off x="1204906" y="3211348"/>
            <a:ext cx="4743728" cy="2431435"/>
          </a:xfrm>
          <a:prstGeom prst="rect">
            <a:avLst/>
          </a:prstGeom>
        </p:spPr>
        <p:txBody>
          <a:bodyPr wrap="square" lIns="0" tIns="0" rIns="0" bIns="0" numCol="1" spcCol="360000">
            <a:spAutoFit/>
          </a:bodyPr>
          <a:lstStyle/>
          <a:p>
            <a:pPr>
              <a:spcAft>
                <a:spcPts val="1200"/>
              </a:spcAft>
            </a:pPr>
            <a:r>
              <a:rPr lang="de-DE" sz="1600" dirty="0" smtClean="0"/>
              <a:t>Treffen Sie Ihre wichtigen Kontaktpersonen</a:t>
            </a:r>
          </a:p>
          <a:p>
            <a:pPr>
              <a:spcAft>
                <a:spcPts val="1200"/>
              </a:spcAft>
            </a:pPr>
            <a:r>
              <a:rPr lang="de-DE" sz="1000" dirty="0" smtClean="0">
                <a:latin typeface="+mj-lt"/>
              </a:rPr>
              <a:t>Setzen Sie Meetings mit Ihren Kontaktpersonen in der IT an. Je nach Größe und geographischer Verteilung Ihrer Firma können mehrere Meetings notwendig sein oder es kann eines ausreichen.</a:t>
            </a:r>
          </a:p>
          <a:p>
            <a:pPr>
              <a:spcAft>
                <a:spcPts val="1200"/>
              </a:spcAft>
            </a:pPr>
            <a:r>
              <a:rPr lang="de-DE" sz="1000" dirty="0" smtClean="0">
                <a:latin typeface="+mj-lt"/>
              </a:rPr>
              <a:t>Gehen Sie Ihre Pläne mit ihnen durch und regen Sie zu Fragen und Gedankenaustausch an. </a:t>
            </a:r>
            <a:br>
              <a:rPr lang="de-DE" sz="1000" dirty="0" smtClean="0">
                <a:latin typeface="+mj-lt"/>
              </a:rPr>
            </a:br>
            <a:r>
              <a:rPr lang="de-DE" sz="1000" dirty="0" smtClean="0">
                <a:latin typeface="+mj-lt"/>
              </a:rPr>
              <a:t>Gehen Sie auf Feedback ein, bieten Sie Antworten, wo Sie können, und notieren Sie Aktionen. Geben Sie ihnen das Gefühl, dass ihnen zugehört wird, und zeigen Sie ihnen, dass Sie sich ihrer Bedenken angenommen haben.</a:t>
            </a:r>
          </a:p>
          <a:p>
            <a:pPr>
              <a:spcAft>
                <a:spcPts val="1200"/>
              </a:spcAft>
            </a:pPr>
            <a:r>
              <a:rPr lang="de-DE" sz="1000" dirty="0" smtClean="0">
                <a:latin typeface="+mj-lt"/>
              </a:rPr>
              <a:t>Sobald die Pläne zum Rollout und zur Einführung besprochen sind, wird thematisiert, wie Sie den Servicedesk und die IT-Teams vor Ort vorbereiten. Lassen Sie sich hierbei unbedingt von Ihren Gesprächspartnern beraten, da sie den täglichen Druck auf ihre Kollegen besser kennen als Sie.</a:t>
            </a:r>
            <a:endParaRPr lang="de-DE" sz="1000" dirty="0">
              <a:latin typeface="+mj-lt"/>
            </a:endParaRP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p:cNvSpPr/>
          <p:nvPr/>
        </p:nvSpPr>
        <p:spPr>
          <a:xfrm>
            <a:off x="4374515"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de-DE" sz="2800" smtClean="0">
                <a:solidFill>
                  <a:schemeClr val="accent3"/>
                </a:solidFill>
              </a:rPr>
              <a:t>02</a:t>
            </a:r>
            <a:endParaRPr lang="de-DE" sz="2800">
              <a:solidFill>
                <a:schemeClr val="accent3"/>
              </a:solidFill>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de-DE" sz="2800" smtClean="0">
                <a:solidFill>
                  <a:schemeClr val="accent3"/>
                </a:solidFill>
              </a:rPr>
              <a:t>01</a:t>
            </a:r>
            <a:endParaRPr lang="de-DE" sz="2800">
              <a:solidFill>
                <a:schemeClr val="accent3"/>
              </a:solidFill>
            </a:endParaRPr>
          </a:p>
        </p:txBody>
      </p:sp>
      <p:sp>
        <p:nvSpPr>
          <p:cNvPr id="36" name="TextBox 35"/>
          <p:cNvSpPr txBox="1"/>
          <p:nvPr/>
        </p:nvSpPr>
        <p:spPr>
          <a:xfrm>
            <a:off x="4366480" y="1801236"/>
            <a:ext cx="1008541" cy="518678"/>
          </a:xfrm>
          <a:prstGeom prst="rect">
            <a:avLst/>
          </a:prstGeom>
          <a:noFill/>
        </p:spPr>
        <p:txBody>
          <a:bodyPr wrap="square" rtlCol="0" anchor="ctr">
            <a:spAutoFit/>
          </a:bodyPr>
          <a:lstStyle/>
          <a:p>
            <a:pPr algn="ctr"/>
            <a:r>
              <a:rPr lang="de-DE" sz="2800" b="1" smtClean="0">
                <a:solidFill>
                  <a:schemeClr val="bg1"/>
                </a:solidFill>
              </a:rPr>
              <a:t>03</a:t>
            </a:r>
            <a:endParaRPr lang="de-DE" sz="2800" b="1">
              <a:solidFill>
                <a:schemeClr val="bg1"/>
              </a:solidFill>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de-DE" sz="2800" smtClean="0">
                <a:solidFill>
                  <a:schemeClr val="accent3"/>
                </a:solidFill>
              </a:rPr>
              <a:t>04</a:t>
            </a:r>
            <a:endParaRPr lang="de-DE" sz="2800">
              <a:solidFill>
                <a:schemeClr val="accent3"/>
              </a:solidFill>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de-DE" sz="2800" smtClean="0">
                <a:solidFill>
                  <a:schemeClr val="accent3"/>
                </a:solidFill>
              </a:rPr>
              <a:t>05</a:t>
            </a:r>
            <a:endParaRPr lang="de-DE" sz="2800">
              <a:solidFill>
                <a:schemeClr val="accent3"/>
              </a:solidFill>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de-DE" sz="2800" smtClean="0">
                <a:solidFill>
                  <a:schemeClr val="accent3"/>
                </a:solidFill>
              </a:rPr>
              <a:t>06</a:t>
            </a:r>
            <a:endParaRPr lang="de-DE" sz="2800">
              <a:solidFill>
                <a:schemeClr val="accent3"/>
              </a:solidFill>
            </a:endParaRPr>
          </a:p>
        </p:txBody>
      </p:sp>
      <p:sp>
        <p:nvSpPr>
          <p:cNvPr id="41" name="Rectangle 40">
            <a:extLst>
              <a:ext uri="{FF2B5EF4-FFF2-40B4-BE49-F238E27FC236}">
                <a16:creationId xmlns="" xmlns:p14="http://schemas.microsoft.com/office/powerpoint/2010/main" xmlns:p15="http://schemas.microsoft.com/office/powerpoint/2012/main" xmlns:a16="http://schemas.microsoft.com/office/drawing/2014/main" id="{98D30429-3D59-8841-B0B3-D9E00984EA78}"/>
              </a:ext>
            </a:extLst>
          </p:cNvPr>
          <p:cNvSpPr/>
          <p:nvPr/>
        </p:nvSpPr>
        <p:spPr>
          <a:xfrm>
            <a:off x="6336235" y="3212854"/>
            <a:ext cx="5861621" cy="2856167"/>
          </a:xfrm>
          <a:prstGeom prst="rect">
            <a:avLst/>
          </a:prstGeom>
        </p:spPr>
        <p:txBody>
          <a:bodyPr wrap="square" lIns="0" tIns="0" rIns="0" bIns="0">
            <a:spAutoFit/>
          </a:bodyPr>
          <a:lstStyle/>
          <a:p>
            <a:pPr>
              <a:lnSpc>
                <a:spcPct val="95000"/>
              </a:lnSpc>
              <a:spcAft>
                <a:spcPts val="1200"/>
              </a:spcAft>
            </a:pPr>
            <a:r>
              <a:rPr lang="de-DE" sz="1600" dirty="0" smtClean="0"/>
              <a:t>Die wichtigsten Fragen:</a:t>
            </a:r>
          </a:p>
          <a:p>
            <a:pPr marL="171450" indent="-171450">
              <a:lnSpc>
                <a:spcPct val="95000"/>
              </a:lnSpc>
              <a:spcAft>
                <a:spcPts val="600"/>
              </a:spcAft>
              <a:buFont typeface="Arial"/>
              <a:buChar char="•"/>
            </a:pPr>
            <a:r>
              <a:rPr lang="de-DE" sz="1000" dirty="0" smtClean="0">
                <a:latin typeface="+mj-lt"/>
              </a:rPr>
              <a:t>Wie kommunizieren wir am besten mit den Mitarbeitern im IT-Support?</a:t>
            </a:r>
          </a:p>
          <a:p>
            <a:pPr marL="171450" indent="-171450">
              <a:lnSpc>
                <a:spcPct val="95000"/>
              </a:lnSpc>
              <a:spcAft>
                <a:spcPts val="600"/>
              </a:spcAft>
              <a:buFont typeface="Arial"/>
              <a:buChar char="•"/>
            </a:pPr>
            <a:r>
              <a:rPr lang="de-DE" sz="1000" dirty="0" smtClean="0">
                <a:latin typeface="+mj-lt"/>
              </a:rPr>
              <a:t>Wie können wir sie ideal schulen?</a:t>
            </a:r>
          </a:p>
          <a:p>
            <a:pPr marL="171450" indent="-171450">
              <a:lnSpc>
                <a:spcPct val="95000"/>
              </a:lnSpc>
              <a:spcAft>
                <a:spcPts val="600"/>
              </a:spcAft>
              <a:buFont typeface="Arial"/>
              <a:buChar char="•"/>
            </a:pPr>
            <a:r>
              <a:rPr lang="de-DE" sz="1000" dirty="0" smtClean="0">
                <a:latin typeface="+mj-lt"/>
              </a:rPr>
              <a:t>Welche Schichtpläne, Zeitzonen und Arbeitsbelastungen müssen </a:t>
            </a:r>
            <a:br>
              <a:rPr lang="de-DE" sz="1000" dirty="0" smtClean="0">
                <a:latin typeface="+mj-lt"/>
              </a:rPr>
            </a:br>
            <a:r>
              <a:rPr lang="de-DE" sz="1000" dirty="0" smtClean="0">
                <a:latin typeface="+mj-lt"/>
              </a:rPr>
              <a:t>wir berücksichtigen?</a:t>
            </a:r>
          </a:p>
          <a:p>
            <a:pPr marL="171450" indent="-171450">
              <a:lnSpc>
                <a:spcPct val="95000"/>
              </a:lnSpc>
              <a:spcAft>
                <a:spcPts val="600"/>
              </a:spcAft>
              <a:buFont typeface="Arial"/>
              <a:buChar char="•"/>
            </a:pPr>
            <a:r>
              <a:rPr lang="de-DE" sz="1000" dirty="0" smtClean="0">
                <a:latin typeface="+mj-lt"/>
              </a:rPr>
              <a:t>Welche Wissensinhalte, beispielsweise Artikel für die Wissensdatenbank (KB), </a:t>
            </a:r>
            <a:br>
              <a:rPr lang="de-DE" sz="1000" dirty="0" smtClean="0">
                <a:latin typeface="+mj-lt"/>
              </a:rPr>
            </a:br>
            <a:r>
              <a:rPr lang="de-DE" sz="1000" dirty="0" smtClean="0">
                <a:latin typeface="+mj-lt"/>
              </a:rPr>
              <a:t>müssen wir erstellen?</a:t>
            </a:r>
          </a:p>
          <a:p>
            <a:pPr marL="171450" indent="-171450">
              <a:lnSpc>
                <a:spcPct val="95000"/>
              </a:lnSpc>
              <a:spcAft>
                <a:spcPts val="600"/>
              </a:spcAft>
              <a:buFont typeface="Arial"/>
              <a:buChar char="•"/>
            </a:pPr>
            <a:r>
              <a:rPr lang="de-DE" sz="1000" dirty="0" smtClean="0">
                <a:latin typeface="+mj-lt"/>
              </a:rPr>
              <a:t>Wie sieht der Prozess für den Support von Webex und die Eskalation von </a:t>
            </a:r>
            <a:br>
              <a:rPr lang="de-DE" sz="1000" dirty="0" smtClean="0">
                <a:latin typeface="+mj-lt"/>
              </a:rPr>
            </a:br>
            <a:r>
              <a:rPr lang="de-DE" sz="1000" dirty="0" smtClean="0">
                <a:latin typeface="+mj-lt"/>
              </a:rPr>
              <a:t>Problemen an Cisco aus?</a:t>
            </a:r>
          </a:p>
          <a:p>
            <a:pPr marL="171450" indent="-171450">
              <a:lnSpc>
                <a:spcPct val="95000"/>
              </a:lnSpc>
              <a:spcAft>
                <a:spcPts val="600"/>
              </a:spcAft>
              <a:buFont typeface="Arial"/>
              <a:buChar char="•"/>
            </a:pPr>
            <a:r>
              <a:rPr lang="de-DE" sz="1000" dirty="0" smtClean="0">
                <a:latin typeface="+mj-lt"/>
              </a:rPr>
              <a:t>Wer erhält Admin-/Control Hub-Zugriff auf Webex?</a:t>
            </a:r>
          </a:p>
          <a:p>
            <a:pPr marL="171450" indent="-171450">
              <a:lnSpc>
                <a:spcPct val="95000"/>
              </a:lnSpc>
              <a:spcAft>
                <a:spcPts val="600"/>
              </a:spcAft>
              <a:buFont typeface="Arial"/>
              <a:buChar char="•"/>
            </a:pPr>
            <a:r>
              <a:rPr lang="de-DE" sz="1000" dirty="0" smtClean="0">
                <a:latin typeface="+mj-lt"/>
              </a:rPr>
              <a:t>Wie sieht der Prozess für die Änderungssteuerung bei der Konfiguration </a:t>
            </a:r>
            <a:br>
              <a:rPr lang="de-DE" sz="1000" dirty="0" smtClean="0">
                <a:latin typeface="+mj-lt"/>
              </a:rPr>
            </a:br>
            <a:r>
              <a:rPr lang="de-DE" sz="1000" dirty="0" smtClean="0">
                <a:latin typeface="+mj-lt"/>
              </a:rPr>
              <a:t>von Webex aus?</a:t>
            </a:r>
          </a:p>
          <a:p>
            <a:pPr marL="171450" indent="-171450">
              <a:lnSpc>
                <a:spcPct val="95000"/>
              </a:lnSpc>
              <a:spcAft>
                <a:spcPts val="600"/>
              </a:spcAft>
              <a:buFont typeface="Arial"/>
              <a:buChar char="•"/>
            </a:pPr>
            <a:r>
              <a:rPr lang="de-DE" sz="1000" dirty="0" smtClean="0">
                <a:latin typeface="+mj-lt"/>
              </a:rPr>
              <a:t>Was kann ohne Änderungssteuerung geändert werden, z. B. Änderungen </a:t>
            </a:r>
            <a:br>
              <a:rPr lang="de-DE" sz="1000" dirty="0" smtClean="0">
                <a:latin typeface="+mj-lt"/>
              </a:rPr>
            </a:br>
            <a:r>
              <a:rPr lang="de-DE" sz="1000" dirty="0" smtClean="0">
                <a:latin typeface="+mj-lt"/>
              </a:rPr>
              <a:t>von Benutzerlizenzen?</a:t>
            </a:r>
            <a:endParaRPr lang="de-DE" sz="1000" dirty="0">
              <a:latin typeface="+mj-lt"/>
            </a:endParaRPr>
          </a:p>
        </p:txBody>
      </p:sp>
    </p:spTree>
    <p:extLst>
      <p:ext uri="{BB962C8B-B14F-4D97-AF65-F5344CB8AC3E}">
        <p14:creationId xmlns:p14="http://schemas.microsoft.com/office/powerpoint/2010/main" val="149157935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de-DE" smtClean="0"/>
              <a:t>Sechs Schritte für die Vorbereitung von IT-Support-Teams</a:t>
            </a:r>
            <a:endParaRPr lang="de-DE"/>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Oval 31"/>
          <p:cNvSpPr/>
          <p:nvPr/>
        </p:nvSpPr>
        <p:spPr>
          <a:xfrm>
            <a:off x="5956406"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de-DE" sz="2800" smtClean="0">
                <a:solidFill>
                  <a:schemeClr val="accent3"/>
                </a:solidFill>
              </a:rPr>
              <a:t>02</a:t>
            </a:r>
            <a:endParaRPr lang="de-DE" sz="2800">
              <a:solidFill>
                <a:schemeClr val="accent3"/>
              </a:solidFill>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de-DE" sz="2800" smtClean="0">
                <a:solidFill>
                  <a:schemeClr val="accent3"/>
                </a:solidFill>
              </a:rPr>
              <a:t>01</a:t>
            </a:r>
            <a:endParaRPr lang="de-DE" sz="2800">
              <a:solidFill>
                <a:schemeClr val="accent3"/>
              </a:solidFill>
            </a:endParaRPr>
          </a:p>
        </p:txBody>
      </p:sp>
      <p:sp>
        <p:nvSpPr>
          <p:cNvPr id="36" name="TextBox 35"/>
          <p:cNvSpPr txBox="1"/>
          <p:nvPr/>
        </p:nvSpPr>
        <p:spPr>
          <a:xfrm>
            <a:off x="4366480" y="1801236"/>
            <a:ext cx="1008541" cy="518678"/>
          </a:xfrm>
          <a:prstGeom prst="rect">
            <a:avLst/>
          </a:prstGeom>
          <a:noFill/>
        </p:spPr>
        <p:txBody>
          <a:bodyPr wrap="square" rtlCol="0" anchor="ctr">
            <a:spAutoFit/>
          </a:bodyPr>
          <a:lstStyle/>
          <a:p>
            <a:pPr algn="ctr"/>
            <a:r>
              <a:rPr lang="de-DE" sz="2800" smtClean="0">
                <a:solidFill>
                  <a:schemeClr val="accent3"/>
                </a:solidFill>
              </a:rPr>
              <a:t>03</a:t>
            </a:r>
            <a:endParaRPr lang="de-DE" sz="2800">
              <a:solidFill>
                <a:schemeClr val="accent3"/>
              </a:solidFill>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de-DE" sz="2800" b="1" smtClean="0">
                <a:solidFill>
                  <a:schemeClr val="bg1"/>
                </a:solidFill>
              </a:rPr>
              <a:t>04</a:t>
            </a:r>
            <a:endParaRPr lang="de-DE" sz="2800" b="1">
              <a:solidFill>
                <a:schemeClr val="bg1"/>
              </a:solidFill>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de-DE" sz="2800" smtClean="0">
                <a:solidFill>
                  <a:schemeClr val="accent3"/>
                </a:solidFill>
              </a:rPr>
              <a:t>05</a:t>
            </a:r>
            <a:endParaRPr lang="de-DE" sz="2800">
              <a:solidFill>
                <a:schemeClr val="accent3"/>
              </a:solidFill>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de-DE" sz="2800" smtClean="0">
                <a:solidFill>
                  <a:schemeClr val="accent3"/>
                </a:solidFill>
              </a:rPr>
              <a:t>06</a:t>
            </a:r>
            <a:endParaRPr lang="de-DE" sz="2800">
              <a:solidFill>
                <a:schemeClr val="accent3"/>
              </a:solidFill>
            </a:endParaRPr>
          </a:p>
        </p:txBody>
      </p:sp>
      <p:sp>
        <p:nvSpPr>
          <p:cNvPr id="4" name="Rounded Rectangle 3"/>
          <p:cNvSpPr/>
          <p:nvPr/>
        </p:nvSpPr>
        <p:spPr>
          <a:xfrm>
            <a:off x="2306083" y="2836334"/>
            <a:ext cx="8266813" cy="3663704"/>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tangle 41">
            <a:extLst>
              <a:ext uri="{FF2B5EF4-FFF2-40B4-BE49-F238E27FC236}">
                <a16:creationId xmlns="" xmlns:p14="http://schemas.microsoft.com/office/powerpoint/2010/main" xmlns:p15="http://schemas.microsoft.com/office/powerpoint/2012/main" xmlns:a16="http://schemas.microsoft.com/office/drawing/2014/main" id="{394FA34E-8C60-AF46-8F7F-0CB137EEE406}"/>
              </a:ext>
            </a:extLst>
          </p:cNvPr>
          <p:cNvSpPr/>
          <p:nvPr/>
        </p:nvSpPr>
        <p:spPr>
          <a:xfrm>
            <a:off x="2785925" y="3220900"/>
            <a:ext cx="7447079" cy="3089186"/>
          </a:xfrm>
          <a:prstGeom prst="rect">
            <a:avLst/>
          </a:prstGeom>
        </p:spPr>
        <p:txBody>
          <a:bodyPr wrap="square" lIns="0" tIns="0" rIns="0" bIns="0">
            <a:spAutoFit/>
          </a:bodyPr>
          <a:lstStyle/>
          <a:p>
            <a:pPr>
              <a:spcAft>
                <a:spcPts val="1200"/>
              </a:spcAft>
            </a:pPr>
            <a:r>
              <a:rPr lang="de-DE" dirty="0" smtClean="0"/>
              <a:t>Mitteilungen vorbereiten und senden</a:t>
            </a:r>
          </a:p>
          <a:p>
            <a:pPr>
              <a:spcAft>
                <a:spcPts val="1200"/>
              </a:spcAft>
            </a:pPr>
            <a:r>
              <a:rPr lang="de-DE" sz="1200" dirty="0" smtClean="0">
                <a:latin typeface="+mj-lt"/>
              </a:rPr>
              <a:t>Sobald Einigkeit über den Ansatz herrscht, werden Mitteilungen an alle IT-Mitarbeiter vorbereitet. Darin wird der Plan </a:t>
            </a:r>
            <a:br>
              <a:rPr lang="de-DE" sz="1200" dirty="0" smtClean="0">
                <a:latin typeface="+mj-lt"/>
              </a:rPr>
            </a:br>
            <a:r>
              <a:rPr lang="de-DE" sz="1200" dirty="0" smtClean="0">
                <a:latin typeface="+mj-lt"/>
              </a:rPr>
              <a:t>für den Rollout von Webex umrissen und erklärt, welche Maßnahmen zur Vorbereitung vorgesehen sind. Mithilfe ihrer Kontaktpersonen treffen Sie den richtigen Ton für die Zielgruppe.</a:t>
            </a:r>
          </a:p>
          <a:p>
            <a:pPr>
              <a:spcAft>
                <a:spcPts val="1200"/>
              </a:spcAft>
            </a:pPr>
            <a:r>
              <a:rPr lang="de-DE" sz="1200" b="1" dirty="0" smtClean="0">
                <a:latin typeface="+mj-lt"/>
              </a:rPr>
              <a:t>Die Mitteilungen sollten Folgendes umfassen:</a:t>
            </a:r>
          </a:p>
          <a:p>
            <a:pPr marL="285750" indent="-285750">
              <a:spcAft>
                <a:spcPts val="300"/>
              </a:spcAft>
              <a:buFont typeface="+mj-lt"/>
              <a:buAutoNum type="arabicPeriod"/>
            </a:pPr>
            <a:r>
              <a:rPr lang="de-DE" sz="1200" dirty="0" smtClean="0">
                <a:latin typeface="+mj-lt"/>
              </a:rPr>
              <a:t>Eine kurze Erklärung dazu, weswegen Webex eingeführt wird, welche Probleme es löst, welche Dienste es ablöst usw.</a:t>
            </a:r>
          </a:p>
          <a:p>
            <a:pPr marL="285750" indent="-285750">
              <a:spcAft>
                <a:spcPts val="300"/>
              </a:spcAft>
              <a:buFont typeface="+mj-lt"/>
              <a:buAutoNum type="arabicPeriod"/>
            </a:pPr>
            <a:r>
              <a:rPr lang="de-DE" sz="1200" dirty="0" smtClean="0">
                <a:latin typeface="+mj-lt"/>
              </a:rPr>
              <a:t>Eine Anerkennung der Tatsache, dass der Erfolg von der Kooperation der IT-Support-Mitarbeiter abhängt</a:t>
            </a:r>
          </a:p>
          <a:p>
            <a:pPr marL="285750" indent="-285750">
              <a:spcAft>
                <a:spcPts val="300"/>
              </a:spcAft>
              <a:buFont typeface="+mj-lt"/>
              <a:buAutoNum type="arabicPeriod"/>
            </a:pPr>
            <a:r>
              <a:rPr lang="de-DE" sz="1200" dirty="0" smtClean="0">
                <a:latin typeface="+mj-lt"/>
              </a:rPr>
              <a:t>Ihre </a:t>
            </a:r>
            <a:r>
              <a:rPr lang="de-DE" sz="1200" dirty="0">
                <a:latin typeface="+mj-lt"/>
              </a:rPr>
              <a:t>Zusage, </a:t>
            </a:r>
            <a:r>
              <a:rPr lang="de-DE" sz="1200" dirty="0" smtClean="0">
                <a:latin typeface="+mj-lt"/>
              </a:rPr>
              <a:t>sie vorzubereiten und ein offenes Ohr für etwaige Bedenken und Feedback zu haben</a:t>
            </a:r>
          </a:p>
          <a:p>
            <a:pPr marL="285750" indent="-285750">
              <a:spcAft>
                <a:spcPts val="300"/>
              </a:spcAft>
              <a:buFont typeface="+mj-lt"/>
              <a:buAutoNum type="arabicPeriod"/>
            </a:pPr>
            <a:r>
              <a:rPr lang="de-DE" sz="1200" dirty="0" smtClean="0">
                <a:latin typeface="+mj-lt"/>
              </a:rPr>
              <a:t>Daten und Zeiten für Besprechungen und Schulungen</a:t>
            </a:r>
          </a:p>
          <a:p>
            <a:pPr marL="285750" indent="-285750">
              <a:spcAft>
                <a:spcPts val="300"/>
              </a:spcAft>
              <a:buFont typeface="+mj-lt"/>
              <a:buAutoNum type="arabicPeriod"/>
            </a:pPr>
            <a:r>
              <a:rPr lang="de-DE" sz="1200" dirty="0" smtClean="0">
                <a:latin typeface="+mj-lt"/>
              </a:rPr>
              <a:t>Ihre Absichten und Pläne, Wissens- und Prozessinhalte für den Support von Webex bereitzustellen</a:t>
            </a:r>
          </a:p>
          <a:p>
            <a:pPr marL="285750" indent="-285750">
              <a:spcAft>
                <a:spcPts val="1200"/>
              </a:spcAft>
              <a:buFont typeface="+mj-lt"/>
              <a:buAutoNum type="arabicPeriod"/>
            </a:pPr>
            <a:r>
              <a:rPr lang="de-DE" sz="1200" dirty="0" smtClean="0">
                <a:latin typeface="+mj-lt"/>
              </a:rPr>
              <a:t>Benennung einer Person, die bei Fragen oder Bedenken kontaktiert werden kann</a:t>
            </a:r>
          </a:p>
          <a:p>
            <a:r>
              <a:rPr lang="de-DE" sz="1200" dirty="0" smtClean="0">
                <a:latin typeface="+mj-lt"/>
              </a:rPr>
              <a:t>Sobald eine Einigung über die Mitteilungen erreicht wurde, werden sie versendet.</a:t>
            </a:r>
            <a:endParaRPr lang="de-DE" sz="1200" dirty="0">
              <a:latin typeface="+mj-lt"/>
            </a:endParaRPr>
          </a:p>
        </p:txBody>
      </p:sp>
    </p:spTree>
    <p:extLst>
      <p:ext uri="{BB962C8B-B14F-4D97-AF65-F5344CB8AC3E}">
        <p14:creationId xmlns:p14="http://schemas.microsoft.com/office/powerpoint/2010/main" val="31509918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p14="http://schemas.microsoft.com/office/powerpoint/2010/main" xmlns:p15="http://schemas.microsoft.com/office/powerpoint/2012/main" xmlns:a16="http://schemas.microsoft.com/office/drawing/2014/main" id="{0FEA8FEA-CC11-CA44-AA96-E44365848E28}"/>
              </a:ext>
            </a:extLst>
          </p:cNvPr>
          <p:cNvSpPr>
            <a:spLocks noGrp="1"/>
          </p:cNvSpPr>
          <p:nvPr>
            <p:ph type="title"/>
          </p:nvPr>
        </p:nvSpPr>
        <p:spPr/>
        <p:txBody>
          <a:bodyPr/>
          <a:lstStyle/>
          <a:p>
            <a:r>
              <a:rPr lang="de-DE" smtClean="0"/>
              <a:t>Sechs Schritte für die Vorbereitung von IT-Support-Teams</a:t>
            </a:r>
            <a:endParaRPr lang="de-DE"/>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4" name="Freeform 6"/>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5">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6" name="Freeform 8"/>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ln>
          </p:spPr>
          <p:txBody>
            <a:bodyPr vert="horz" wrap="square" lIns="91440" tIns="45720" rIns="91440" bIns="45720" numCol="1" anchor="t" anchorCtr="0" compatLnSpc="1">
              <a:prstTxWarp prst="textNoShape">
                <a:avLst/>
              </a:prstTxWarp>
            </a:bodyPr>
            <a:lstStyle/>
            <a:p>
              <a:endParaRPr lang="de-DE"/>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sp>
          <p:nvSpPr>
            <p:cNvPr id="29" name="Freeform 11"/>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de-DE"/>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Oval 32"/>
          <p:cNvSpPr/>
          <p:nvPr/>
        </p:nvSpPr>
        <p:spPr>
          <a:xfrm>
            <a:off x="7538297"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TextBox 4"/>
          <p:cNvSpPr txBox="1"/>
          <p:nvPr/>
        </p:nvSpPr>
        <p:spPr>
          <a:xfrm>
            <a:off x="2785942" y="1770220"/>
            <a:ext cx="1008541" cy="518678"/>
          </a:xfrm>
          <a:prstGeom prst="rect">
            <a:avLst/>
          </a:prstGeom>
          <a:noFill/>
        </p:spPr>
        <p:txBody>
          <a:bodyPr wrap="square" rtlCol="0" anchor="ctr">
            <a:spAutoFit/>
          </a:bodyPr>
          <a:lstStyle/>
          <a:p>
            <a:pPr algn="ctr"/>
            <a:r>
              <a:rPr lang="de-DE" sz="2800" smtClean="0">
                <a:solidFill>
                  <a:schemeClr val="accent3"/>
                </a:solidFill>
              </a:rPr>
              <a:t>02</a:t>
            </a:r>
            <a:endParaRPr lang="de-DE" sz="2800">
              <a:solidFill>
                <a:schemeClr val="accent3"/>
              </a:solidFill>
            </a:endParaRPr>
          </a:p>
        </p:txBody>
      </p:sp>
      <p:sp>
        <p:nvSpPr>
          <p:cNvPr id="35" name="TextBox 34"/>
          <p:cNvSpPr txBox="1"/>
          <p:nvPr/>
        </p:nvSpPr>
        <p:spPr>
          <a:xfrm>
            <a:off x="1201765" y="1798061"/>
            <a:ext cx="1008541" cy="518678"/>
          </a:xfrm>
          <a:prstGeom prst="rect">
            <a:avLst/>
          </a:prstGeom>
          <a:noFill/>
        </p:spPr>
        <p:txBody>
          <a:bodyPr wrap="square" rtlCol="0" anchor="ctr">
            <a:spAutoFit/>
          </a:bodyPr>
          <a:lstStyle/>
          <a:p>
            <a:pPr algn="ctr"/>
            <a:r>
              <a:rPr lang="de-DE" sz="2800" smtClean="0">
                <a:solidFill>
                  <a:schemeClr val="accent3"/>
                </a:solidFill>
              </a:rPr>
              <a:t>01</a:t>
            </a:r>
            <a:endParaRPr lang="de-DE" sz="2800">
              <a:solidFill>
                <a:schemeClr val="accent3"/>
              </a:solidFill>
            </a:endParaRPr>
          </a:p>
        </p:txBody>
      </p:sp>
      <p:sp>
        <p:nvSpPr>
          <p:cNvPr id="36" name="TextBox 35"/>
          <p:cNvSpPr txBox="1"/>
          <p:nvPr/>
        </p:nvSpPr>
        <p:spPr>
          <a:xfrm>
            <a:off x="4366480" y="1801236"/>
            <a:ext cx="1008541" cy="518678"/>
          </a:xfrm>
          <a:prstGeom prst="rect">
            <a:avLst/>
          </a:prstGeom>
          <a:noFill/>
        </p:spPr>
        <p:txBody>
          <a:bodyPr wrap="square" rtlCol="0" anchor="ctr">
            <a:spAutoFit/>
          </a:bodyPr>
          <a:lstStyle/>
          <a:p>
            <a:pPr algn="ctr"/>
            <a:r>
              <a:rPr lang="de-DE" sz="2800" smtClean="0">
                <a:solidFill>
                  <a:schemeClr val="accent3"/>
                </a:solidFill>
              </a:rPr>
              <a:t>03</a:t>
            </a:r>
            <a:endParaRPr lang="de-DE" sz="2800">
              <a:solidFill>
                <a:schemeClr val="accent3"/>
              </a:solidFill>
            </a:endParaRPr>
          </a:p>
        </p:txBody>
      </p:sp>
      <p:sp>
        <p:nvSpPr>
          <p:cNvPr id="37" name="TextBox 36"/>
          <p:cNvSpPr txBox="1"/>
          <p:nvPr/>
        </p:nvSpPr>
        <p:spPr>
          <a:xfrm>
            <a:off x="5951565" y="1798061"/>
            <a:ext cx="1008541" cy="518678"/>
          </a:xfrm>
          <a:prstGeom prst="rect">
            <a:avLst/>
          </a:prstGeom>
          <a:noFill/>
        </p:spPr>
        <p:txBody>
          <a:bodyPr wrap="square" rtlCol="0" anchor="ctr">
            <a:spAutoFit/>
          </a:bodyPr>
          <a:lstStyle/>
          <a:p>
            <a:pPr algn="ctr"/>
            <a:r>
              <a:rPr lang="de-DE" sz="2800" smtClean="0">
                <a:solidFill>
                  <a:schemeClr val="accent3"/>
                </a:solidFill>
              </a:rPr>
              <a:t>04</a:t>
            </a:r>
            <a:endParaRPr lang="de-DE" sz="2800">
              <a:solidFill>
                <a:schemeClr val="accent3"/>
              </a:solidFill>
            </a:endParaRPr>
          </a:p>
        </p:txBody>
      </p:sp>
      <p:sp>
        <p:nvSpPr>
          <p:cNvPr id="38" name="TextBox 37"/>
          <p:cNvSpPr txBox="1"/>
          <p:nvPr/>
        </p:nvSpPr>
        <p:spPr>
          <a:xfrm>
            <a:off x="7535109" y="1798061"/>
            <a:ext cx="1008541" cy="518678"/>
          </a:xfrm>
          <a:prstGeom prst="rect">
            <a:avLst/>
          </a:prstGeom>
          <a:noFill/>
        </p:spPr>
        <p:txBody>
          <a:bodyPr wrap="square" rtlCol="0" anchor="ctr">
            <a:spAutoFit/>
          </a:bodyPr>
          <a:lstStyle/>
          <a:p>
            <a:pPr algn="ctr"/>
            <a:r>
              <a:rPr lang="de-DE" sz="2800" b="1" smtClean="0">
                <a:solidFill>
                  <a:schemeClr val="bg1"/>
                </a:solidFill>
              </a:rPr>
              <a:t>05</a:t>
            </a:r>
            <a:endParaRPr lang="de-DE" sz="2800" b="1">
              <a:solidFill>
                <a:schemeClr val="bg1"/>
              </a:solidFill>
            </a:endParaRPr>
          </a:p>
        </p:txBody>
      </p:sp>
      <p:sp>
        <p:nvSpPr>
          <p:cNvPr id="39" name="TextBox 38"/>
          <p:cNvSpPr txBox="1"/>
          <p:nvPr/>
        </p:nvSpPr>
        <p:spPr>
          <a:xfrm>
            <a:off x="9127241" y="1798061"/>
            <a:ext cx="1008541" cy="518678"/>
          </a:xfrm>
          <a:prstGeom prst="rect">
            <a:avLst/>
          </a:prstGeom>
          <a:noFill/>
        </p:spPr>
        <p:txBody>
          <a:bodyPr wrap="square" rtlCol="0" anchor="ctr">
            <a:spAutoFit/>
          </a:bodyPr>
          <a:lstStyle/>
          <a:p>
            <a:pPr algn="ctr"/>
            <a:r>
              <a:rPr lang="de-DE" sz="2800" smtClean="0">
                <a:solidFill>
                  <a:schemeClr val="accent3"/>
                </a:solidFill>
              </a:rPr>
              <a:t>06</a:t>
            </a:r>
            <a:endParaRPr lang="de-DE" sz="2800">
              <a:solidFill>
                <a:schemeClr val="accent3"/>
              </a:solidFill>
            </a:endParaRPr>
          </a:p>
        </p:txBody>
      </p:sp>
      <p:sp>
        <p:nvSpPr>
          <p:cNvPr id="4" name="Rounded Rectangle 3"/>
          <p:cNvSpPr/>
          <p:nvPr/>
        </p:nvSpPr>
        <p:spPr>
          <a:xfrm>
            <a:off x="3470189" y="2836334"/>
            <a:ext cx="8036011" cy="3058146"/>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tangle 41">
            <a:extLst>
              <a:ext uri="{FF2B5EF4-FFF2-40B4-BE49-F238E27FC236}">
                <a16:creationId xmlns="" xmlns:p14="http://schemas.microsoft.com/office/powerpoint/2010/main" xmlns:p15="http://schemas.microsoft.com/office/powerpoint/2012/main" xmlns:a16="http://schemas.microsoft.com/office/drawing/2014/main" id="{394FA34E-8C60-AF46-8F7F-0CB137EEE406}"/>
              </a:ext>
            </a:extLst>
          </p:cNvPr>
          <p:cNvSpPr/>
          <p:nvPr/>
        </p:nvSpPr>
        <p:spPr>
          <a:xfrm>
            <a:off x="3954961" y="3127407"/>
            <a:ext cx="7096639" cy="2376035"/>
          </a:xfrm>
          <a:prstGeom prst="rect">
            <a:avLst/>
          </a:prstGeom>
        </p:spPr>
        <p:txBody>
          <a:bodyPr wrap="square" lIns="0" tIns="0" rIns="0" bIns="0">
            <a:spAutoFit/>
          </a:bodyPr>
          <a:lstStyle/>
          <a:p>
            <a:pPr>
              <a:spcAft>
                <a:spcPts val="1200"/>
              </a:spcAft>
            </a:pPr>
            <a:r>
              <a:rPr lang="de-DE" dirty="0" smtClean="0"/>
              <a:t>Unterstützende Inhalte vorbereiten</a:t>
            </a:r>
          </a:p>
          <a:p>
            <a:pPr>
              <a:lnSpc>
                <a:spcPct val="95000"/>
              </a:lnSpc>
              <a:spcAft>
                <a:spcPts val="1200"/>
              </a:spcAft>
            </a:pPr>
            <a:r>
              <a:rPr lang="de-DE" sz="1400" dirty="0" smtClean="0">
                <a:latin typeface="+mj-lt"/>
              </a:rPr>
              <a:t>Da nun geklärt ist, wie Webex bereitgestellt wird und wie die Prozesse für den Support aussehen, </a:t>
            </a:r>
            <a:br>
              <a:rPr lang="de-DE" sz="1400" dirty="0" smtClean="0">
                <a:latin typeface="+mj-lt"/>
              </a:rPr>
            </a:br>
            <a:r>
              <a:rPr lang="de-DE" sz="1400" dirty="0" smtClean="0">
                <a:latin typeface="+mj-lt"/>
              </a:rPr>
              <a:t>ist es Zeit, dieses Wissen für die IT-Support-Mitarbeiter festzuhalten, damit sie es bei ihren Interaktionen mit Benutzern befolgen können.</a:t>
            </a:r>
          </a:p>
          <a:p>
            <a:pPr>
              <a:lnSpc>
                <a:spcPct val="95000"/>
              </a:lnSpc>
              <a:spcAft>
                <a:spcPts val="1200"/>
              </a:spcAft>
            </a:pPr>
            <a:r>
              <a:rPr lang="de-DE" sz="1400" dirty="0" smtClean="0">
                <a:latin typeface="+mj-lt"/>
              </a:rPr>
              <a:t>Das kann in Form von Artikeln für die Wissensdatenbank (KB) für den Servicedesk sowie von „Spickzetteln“ und Onlineressourcen für die IT vor Ort geschehen.</a:t>
            </a:r>
          </a:p>
          <a:p>
            <a:pPr>
              <a:lnSpc>
                <a:spcPct val="95000"/>
              </a:lnSpc>
              <a:spcAft>
                <a:spcPts val="1200"/>
              </a:spcAft>
            </a:pPr>
            <a:r>
              <a:rPr lang="de-DE" sz="1400" dirty="0" smtClean="0">
                <a:latin typeface="+mj-lt"/>
              </a:rPr>
              <a:t>Versuchen Sie, Inhalte zu erstellen, die die häufigsten 80 % der vorhersehbaren Supportsituationen abdecken. Sie können die Wissensdatenbank nach der Einführung von Webex weiterentwickeln und Support für weniger vorhersehbare Probleme bieten.</a:t>
            </a:r>
            <a:endParaRPr lang="de-DE" sz="1400" dirty="0">
              <a:latin typeface="+mj-lt"/>
            </a:endParaRPr>
          </a:p>
        </p:txBody>
      </p:sp>
    </p:spTree>
    <p:extLst>
      <p:ext uri="{BB962C8B-B14F-4D97-AF65-F5344CB8AC3E}">
        <p14:creationId xmlns:p14="http://schemas.microsoft.com/office/powerpoint/2010/main" val="1265066745"/>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17.03.22"/>
  <p:tag name="AS_TITLE" val="Aspose.Slides for .NET 4.0 Client Profile"/>
  <p:tag name="AS_VERSION" val="17.3"/>
</p:tagLst>
</file>

<file path=ppt/theme/theme1.xml><?xml version="1.0" encoding="utf-8"?>
<a:theme xmlns:a="http://schemas.openxmlformats.org/drawingml/2006/main" name="Office Theme">
  <a:themeElements>
    <a:clrScheme name="Custom 3">
      <a:dk1>
        <a:srgbClr val="000000"/>
      </a:dk1>
      <a:lt1>
        <a:srgbClr val="FFFFFF"/>
      </a:lt1>
      <a:dk2>
        <a:srgbClr val="44546A"/>
      </a:dk2>
      <a:lt2>
        <a:srgbClr val="E7E6E6"/>
      </a:lt2>
      <a:accent1>
        <a:srgbClr val="00BCEB"/>
      </a:accent1>
      <a:accent2>
        <a:srgbClr val="005073"/>
      </a:accent2>
      <a:accent3>
        <a:srgbClr val="6DBD49"/>
      </a:accent3>
      <a:accent4>
        <a:srgbClr val="FBAB18"/>
      </a:accent4>
      <a:accent5>
        <a:srgbClr val="E2241A"/>
      </a:accent5>
      <a:accent6>
        <a:srgbClr val="FF7033"/>
      </a:accent6>
      <a:hlink>
        <a:srgbClr val="005073"/>
      </a:hlink>
      <a:folHlink>
        <a:srgbClr val="FFB300"/>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r="http://schemas.openxmlformats.org/officeDocument/2006/relationship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r="http://schemas.openxmlformats.org/officeDocument/2006/relationship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5E1ED911C56C428183962BB2CD9D50" ma:contentTypeVersion="12" ma:contentTypeDescription="Create a new document." ma:contentTypeScope="" ma:versionID="5151021d8e2bafd7875f9f14f7d71109">
  <xsd:schema xmlns:xsd="http://www.w3.org/2001/XMLSchema" xmlns:xs="http://www.w3.org/2001/XMLSchema" xmlns:p="http://schemas.microsoft.com/office/2006/metadata/properties" xmlns:ns2="938b2075-b34e-4d69-a56d-dea98b051af2" xmlns:ns3="30030edf-551b-4514-af48-d47e7cd5b679" targetNamespace="http://schemas.microsoft.com/office/2006/metadata/properties" ma:root="true" ma:fieldsID="5d144ae13bcd2fe5497c7f3fc1c84f32" ns2:_="" ns3:_="">
    <xsd:import namespace="938b2075-b34e-4d69-a56d-dea98b051af2"/>
    <xsd:import namespace="30030edf-551b-4514-af48-d47e7cd5b67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8b2075-b34e-4d69-a56d-dea98b051af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0030edf-551b-4514-af48-d47e7cd5b679"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D542C5-8191-4A1E-B0BD-CB97750689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8b2075-b34e-4d69-a56d-dea98b051af2"/>
    <ds:schemaRef ds:uri="30030edf-551b-4514-af48-d47e7cd5b6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667F3EE-81A7-48C1-B960-8ABA84C291A8}">
  <ds:schemaRefs>
    <ds:schemaRef ds:uri="http://www.w3.org/XML/1998/namespace"/>
    <ds:schemaRef ds:uri="http://schemas.microsoft.com/office/2006/documentManagement/types"/>
    <ds:schemaRef ds:uri="http://purl.org/dc/elements/1.1/"/>
    <ds:schemaRef ds:uri="http://purl.org/dc/terms/"/>
    <ds:schemaRef ds:uri="http://schemas.microsoft.com/office/infopath/2007/PartnerControls"/>
    <ds:schemaRef ds:uri="938b2075-b34e-4d69-a56d-dea98b051af2"/>
    <ds:schemaRef ds:uri="http://schemas.openxmlformats.org/package/2006/metadata/core-properties"/>
    <ds:schemaRef ds:uri="30030edf-551b-4514-af48-d47e7cd5b679"/>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D0096D86-94DE-4727-A620-4C6E6EE6B47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5526</TotalTime>
  <Words>1095</Words>
  <Application>Microsoft Office PowerPoint</Application>
  <PresentationFormat>Custom</PresentationFormat>
  <Paragraphs>181</Paragraphs>
  <Slides>17</Slides>
  <Notes>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Übersicht</vt:lpstr>
      <vt:lpstr>Die Bedeutung der Vorbereitung Ihres Servicedesks</vt:lpstr>
      <vt:lpstr>Die Bedeutung der Vorbereitung des IT-Teams vor Ort</vt:lpstr>
      <vt:lpstr>Sechs Schritte für die Vorbereitung von IT-Support-Teams</vt:lpstr>
      <vt:lpstr>Sechs Schritte für die Vorbereitung von IT-Support-Teams</vt:lpstr>
      <vt:lpstr>Sechs Schritte für die Vorbereitung von IT-Support-Teams</vt:lpstr>
      <vt:lpstr>Sechs Schritte für die Vorbereitung von IT-Support-Teams</vt:lpstr>
      <vt:lpstr>Sechs Schritte für die Vorbereitung von IT-Support-Teams</vt:lpstr>
      <vt:lpstr>Sechs Schritte für die Vorbereitung von IT-Support-Teams</vt:lpstr>
      <vt:lpstr>Abschließende Gedanken…</vt:lpstr>
      <vt:lpstr>Grundlagen der Fehlerbehebung</vt:lpstr>
      <vt:lpstr>Auf die Supportdienstprogramme zugreifen</vt:lpstr>
      <vt:lpstr>Standardanforderungen für die Eskalation</vt:lpstr>
      <vt:lpstr>Supportressourcen</vt:lpstr>
      <vt:lpstr>Ressourcen für Endbenutzer</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Save Motion</dc:title>
  <dc:creator>Nicola Band</dc:creator>
  <cp:lastModifiedBy>exiqze 227</cp:lastModifiedBy>
  <cp:revision>634</cp:revision>
  <cp:lastPrinted>2019-02-01T14:02:45Z</cp:lastPrinted>
  <dcterms:created xsi:type="dcterms:W3CDTF">2019-01-14T15:21:04Z</dcterms:created>
  <dcterms:modified xsi:type="dcterms:W3CDTF">2020-03-27T08:15:27Z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0x010100A95E1ED911C56C428183962BB2CD9D50</vt:lpwstr>
  </property>
</Properties>
</file>