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0"/>
  </p:notesMasterIdLst>
  <p:sldIdLst>
    <p:sldId id="294" r:id="rId5"/>
    <p:sldId id="360" r:id="rId6"/>
    <p:sldId id="361" r:id="rId7"/>
    <p:sldId id="364" r:id="rId8"/>
    <p:sldId id="404" r:id="rId9"/>
    <p:sldId id="398" r:id="rId10"/>
    <p:sldId id="374" r:id="rId11"/>
    <p:sldId id="367" r:id="rId12"/>
    <p:sldId id="368" r:id="rId13"/>
    <p:sldId id="403" r:id="rId14"/>
    <p:sldId id="348" r:id="rId15"/>
    <p:sldId id="349" r:id="rId16"/>
    <p:sldId id="401" r:id="rId17"/>
    <p:sldId id="402" r:id="rId18"/>
    <p:sldId id="324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204C554-67E5-474F-9B52-14525624D1C7}">
          <p14:sldIdLst>
            <p14:sldId id="294"/>
            <p14:sldId id="360"/>
            <p14:sldId id="361"/>
            <p14:sldId id="364"/>
            <p14:sldId id="404"/>
            <p14:sldId id="398"/>
            <p14:sldId id="374"/>
            <p14:sldId id="367"/>
            <p14:sldId id="368"/>
            <p14:sldId id="403"/>
            <p14:sldId id="348"/>
            <p14:sldId id="349"/>
            <p14:sldId id="401"/>
            <p14:sldId id="402"/>
            <p14:sldId id="324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D67"/>
    <a:srgbClr val="FBAB18"/>
    <a:srgbClr val="6DBD49"/>
    <a:srgbClr val="00BCEB"/>
    <a:srgbClr val="4FCCF9"/>
    <a:srgbClr val="D541D8"/>
    <a:srgbClr val="A8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36"/>
    <p:restoredTop sz="94740"/>
  </p:normalViewPr>
  <p:slideViewPr>
    <p:cSldViewPr snapToGrid="0">
      <p:cViewPr>
        <p:scale>
          <a:sx n="100" d="100"/>
          <a:sy n="100" d="100"/>
        </p:scale>
        <p:origin x="-72" y="852"/>
      </p:cViewPr>
      <p:guideLst>
        <p:guide orient="horz" pos="122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0E726-3461-7747-9EF2-43891A89A40D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246BA-43B7-5F4D-BDBC-88646C33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>
                <a:cs typeface="Calibri"/>
              </a:rPr>
              <a:t>El gráfico necesita arreglarse 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64217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27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52907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>
                <a:cs typeface="Calibri"/>
              </a:rPr>
              <a:t>El gráfico necesita arreglarse 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51655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>
                <a:cs typeface="Calibri"/>
              </a:rPr>
              <a:t>Corregir la tabla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92409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355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492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6415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246BA-43B7-5F4D-BDBC-88646C33BA6B}" type="slidenum">
              <a:rPr lang="en-US" smtClean="0"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83315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762000"/>
          </a:xfrm>
        </p:spPr>
        <p:txBody>
          <a:bodyPr lIns="0" tIns="0" rIns="0" bIns="0"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5625"/>
            <a:ext cx="10515600" cy="248372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14" name="Freeform 13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3279378" y="612378"/>
            <a:ext cx="5633244" cy="5633244"/>
          </a:xfrm>
          <a:prstGeom prst="ellipse">
            <a:avLst/>
          </a:prstGeom>
          <a:solidFill>
            <a:schemeClr val="bg1"/>
          </a:solidFill>
          <a:ln w="508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/>
          <p:cNvSpPr txBox="1"/>
          <p:nvPr userDrawn="1"/>
        </p:nvSpPr>
        <p:spPr bwMode="auto">
          <a:xfrm>
            <a:off x="3467100" y="2144027"/>
            <a:ext cx="5184775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p14="http://schemas.microsoft.com/office/powerpoint/2010/main" xmlns:p15="http://schemas.microsoft.com/office/powerpoint/2012/main"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ctr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/>
                <a:ea typeface="CiscoSansTT Thin" charset="0"/>
                <a:cs typeface="CiscoSansTT Thin" charset="0"/>
              </a:rPr>
              <a:t>Section Title Goes Here</a:t>
            </a:r>
          </a:p>
        </p:txBody>
      </p:sp>
      <p:sp>
        <p:nvSpPr>
          <p:cNvPr id="9" name="Freeform 8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1"/>
          <p:cNvSpPr txBox="1"/>
          <p:nvPr userDrawn="1"/>
        </p:nvSpPr>
        <p:spPr bwMode="auto">
          <a:xfrm>
            <a:off x="685800" y="990600"/>
            <a:ext cx="7598042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p14="http://schemas.microsoft.com/office/powerpoint/2010/main" xmlns:p15="http://schemas.microsoft.com/office/powerpoint/2012/main"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/>
                <a:ea typeface="CiscoSansTT Thin" charset="0"/>
                <a:cs typeface="CiscoSansTT Thin" charset="0"/>
              </a:rPr>
              <a:t>Section Title Goes Here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1"/>
          <p:cNvSpPr txBox="1"/>
          <p:nvPr userDrawn="1"/>
        </p:nvSpPr>
        <p:spPr bwMode="auto">
          <a:xfrm>
            <a:off x="685800" y="685800"/>
            <a:ext cx="515778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p14="http://schemas.microsoft.com/office/powerpoint/2010/main" xmlns:p15="http://schemas.microsoft.com/office/powerpoint/2012/main"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4600" b="0" i="0" u="none" strike="noStrike" cap="none" normalizeH="0" noProof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  <a:latin typeface="Calibri Light"/>
                <a:ea typeface="CiscoSansTT Thin" charset="0"/>
                <a:cs typeface="CiscoSansTT Thin" charset="0"/>
              </a:rPr>
              <a:t>Section Title Goes Here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181C3B-20F3-C144-AD7B-E49857868251}" type="slidenum">
              <a:rPr smtClean="0"/>
              <a:t>‹#›</a:t>
            </a:fld>
            <a:endParaRPr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59386-E374-834A-B45C-45B638025929}" type="datetimeFigureOut">
              <a:rPr smtClean="0"/>
              <a:t>3/11/2020</a:t>
            </a:fld>
            <a:endParaRPr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3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9" r:id="rId3"/>
    <p:sldLayoutId id="2147483684" r:id="rId4"/>
    <p:sldLayoutId id="2147483686" r:id="rId5"/>
    <p:sldLayoutId id="2147483685" r:id="rId6"/>
    <p:sldLayoutId id="2147483687" r:id="rId7"/>
    <p:sldLayoutId id="2147483675" r:id="rId8"/>
    <p:sldLayoutId id="2147483676" r:id="rId9"/>
    <p:sldLayoutId id="2147483677" r:id="rId10"/>
    <p:sldLayoutId id="2147483678" r:id="rId11"/>
    <p:sldLayoutId id="2147483680" r:id="rId12"/>
    <p:sldLayoutId id="2147483681" r:id="rId13"/>
    <p:sldLayoutId id="2147483682" r:id="rId14"/>
    <p:sldLayoutId id="214748368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4="http://schemas.microsoft.com/office/powerpoint/2010/main" xmlns:p15="http://schemas.microsoft.com/office/powerpoint/2012/main" xmlns="">
        <p15:guide id="1" orient="horz" pos="2160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pos="3681" userDrawn="1">
          <p15:clr>
            <a:srgbClr val="F26B43"/>
          </p15:clr>
        </p15:guide>
        <p15:guide id="4" pos="5745" userDrawn="1">
          <p15:clr>
            <a:srgbClr val="F26B43"/>
          </p15:clr>
        </p15:guide>
        <p15:guide id="5" pos="7248" userDrawn="1">
          <p15:clr>
            <a:srgbClr val="F26B43"/>
          </p15:clr>
        </p15:guide>
        <p15:guide id="6" orient="horz" pos="432" userDrawn="1">
          <p15:clr>
            <a:srgbClr val="F26B43"/>
          </p15:clr>
        </p15:guide>
        <p15:guide id="7" orient="horz" pos="3840" userDrawn="1">
          <p15:clr>
            <a:srgbClr val="F26B43"/>
          </p15:clr>
        </p15:guide>
        <p15:guide id="8" pos="5450" userDrawn="1">
          <p15:clr>
            <a:srgbClr val="F26B43"/>
          </p15:clr>
        </p15:guide>
        <p15:guide id="9" pos="1912" userDrawn="1">
          <p15:clr>
            <a:srgbClr val="F26B43"/>
          </p15:clr>
        </p15:guide>
        <p15:guide id="10" pos="2184" userDrawn="1">
          <p15:clr>
            <a:srgbClr val="F26B43"/>
          </p15:clr>
        </p15:guide>
        <p15:guide id="11" pos="3953" userDrawn="1">
          <p15:clr>
            <a:srgbClr val="F26B43"/>
          </p15:clr>
        </p15:guide>
        <p15:guide id="12" orient="horz" pos="1275" userDrawn="1">
          <p15:clr>
            <a:srgbClr val="F26B43"/>
          </p15:clr>
        </p15:guide>
        <p15:guide id="13" orient="horz" pos="845" userDrawn="1">
          <p15:clr>
            <a:srgbClr val="F26B43"/>
          </p15:clr>
        </p15:guide>
        <p15:guide id="14" orient="horz" pos="10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eveloper.webex.com/" TargetMode="External"/><Relationship Id="rId3" Type="http://schemas.openxmlformats.org/officeDocument/2006/relationships/hyperlink" Target="https://collaborationhelp.cisco.com/" TargetMode="External"/><Relationship Id="rId7" Type="http://schemas.openxmlformats.org/officeDocument/2006/relationships/hyperlink" Target="https://apphub.webex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ollaborationhelp.cisco.com/landing/ld-n0bl93g/ccf67e90b14b11e8aaa7c3ce18e7693d#0ea85f01ddb311e8af2fe3ee8952981e" TargetMode="External"/><Relationship Id="rId5" Type="http://schemas.openxmlformats.org/officeDocument/2006/relationships/hyperlink" Target="https://collaborationhelp.cisco.com/landing/ld-nepy3p4/c8b9e891c1ad11e8a5cd6d9b0f3a2449#fde412e5ddb211e8af2fe3ee8952981e" TargetMode="External"/><Relationship Id="rId10" Type="http://schemas.openxmlformats.org/officeDocument/2006/relationships/hyperlink" Target="https://community.cisco.com/t5/technology-and-support/ct-p/technology-support" TargetMode="External"/><Relationship Id="rId4" Type="http://schemas.openxmlformats.org/officeDocument/2006/relationships/hyperlink" Target="https://help.webex.com/landing/onlineClass" TargetMode="External"/><Relationship Id="rId9" Type="http://schemas.openxmlformats.org/officeDocument/2006/relationships/hyperlink" Target="https://mycase.cloudapps.cisco.com/attendeeCaseCreat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ex.com/download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800" y="2895600"/>
            <a:ext cx="7598042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p14="http://schemas.microsoft.com/office/powerpoint/2010/main" xmlns:p15="http://schemas.microsoft.com/office/powerpoint/2012/main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s-CO" sz="5000" smtClean="0">
                <a:solidFill>
                  <a:srgbClr val="005073"/>
                </a:solidFill>
              </a:rPr>
              <a:t>Kit de herramientas de comunicaciones</a:t>
            </a:r>
          </a:p>
          <a:p>
            <a:pPr>
              <a:lnSpc>
                <a:spcPct val="100000"/>
              </a:lnSpc>
              <a:spcAft>
                <a:spcPts val="1200"/>
              </a:spcAft>
              <a:defRPr/>
            </a:pPr>
            <a:r>
              <a:rPr lang="es-CO" sz="2800" smtClean="0">
                <a:solidFill>
                  <a:srgbClr val="005073"/>
                </a:solidFill>
              </a:rPr>
              <a:t>Emplee este kit de herramientas junto con las plantillas de correo electrónico, los banners digitales y los carteles que se suministran y prepare a su equipo para que trabaje desde el hogar.</a:t>
            </a:r>
            <a:endParaRPr kumimoji="0" lang="es-CO" sz="5000" b="0" i="0" u="none" strike="noStrike" cap="none" normalizeH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32327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799" y="2854410"/>
            <a:ext cx="7628861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p14="http://schemas.microsoft.com/office/powerpoint/2010/main" xmlns:p15="http://schemas.microsoft.com/office/powerpoint/2012/main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8929">
              <a:spcBef>
                <a:spcPts val="70"/>
              </a:spcBef>
              <a:buClr>
                <a:srgbClr val="FFFFFF"/>
              </a:buClr>
              <a:buSzPct val="25000"/>
            </a:pPr>
            <a:r>
              <a:rPr lang="es-CO" sz="5000" smtClean="0">
                <a:solidFill>
                  <a:srgbClr val="005073"/>
                </a:solidFill>
                <a:sym typeface="Arial"/>
              </a:rPr>
              <a:t>Involucre a los líderes con personal a cargo</a:t>
            </a:r>
          </a:p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s-CO" sz="2800" b="0" i="0" u="none" strike="noStrike" cap="none" normalizeH="0" noProof="0" smtClean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</a:rPr>
              <a:t>Utilice esta guía para garantizar que sus equipos cuentan con el respaldo de sus líderes.</a:t>
            </a:r>
            <a:endParaRPr kumimoji="0" lang="es-CO" sz="2800" b="0" i="0" u="none" strike="noStrike" cap="none" normalizeH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4094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B3BD6A31-FE81-E24F-898A-9927CAA9C86C}"/>
              </a:ext>
            </a:extLst>
          </p:cNvPr>
          <p:cNvSpPr txBox="1"/>
          <p:nvPr/>
        </p:nvSpPr>
        <p:spPr>
          <a:xfrm>
            <a:off x="2179096" y="1625632"/>
            <a:ext cx="5969382" cy="193741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s-CO" dirty="0" smtClean="0">
                <a:solidFill>
                  <a:srgbClr val="00BCEB"/>
                </a:solidFill>
              </a:rPr>
              <a:t>Comuníquese con los gerentes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O" sz="1200" dirty="0" smtClean="0">
                <a:latin typeface="+mj-lt"/>
              </a:rPr>
              <a:t>Cree un espacio para comunicarse directamente con sus defensores y permítale tener acceso al equipo del proyecto. Si tiene </a:t>
            </a:r>
            <a:r>
              <a:rPr lang="es-CO" sz="1200" dirty="0" err="1" smtClean="0">
                <a:latin typeface="+mj-lt"/>
              </a:rPr>
              <a:t>Webex</a:t>
            </a:r>
            <a:r>
              <a:rPr lang="es-CO" sz="1200" dirty="0" smtClean="0">
                <a:latin typeface="+mj-lt"/>
              </a:rPr>
              <a:t> </a:t>
            </a:r>
            <a:r>
              <a:rPr lang="es-CO" sz="1200" dirty="0" err="1" smtClean="0">
                <a:latin typeface="+mj-lt"/>
              </a:rPr>
              <a:t>Teams</a:t>
            </a:r>
            <a:r>
              <a:rPr lang="es-CO" sz="1200" dirty="0" smtClean="0">
                <a:latin typeface="+mj-lt"/>
              </a:rPr>
              <a:t>, resulta una herramienta ideal para esto. 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O" sz="1200" dirty="0" smtClean="0">
                <a:latin typeface="+mj-lt"/>
              </a:rPr>
              <a:t>Prepare una llamada inicial con ellos para hablarles de las expectativas y de cómo pueden ayudar mejor a las personas durante el cambio a trabajar desde el hogar.</a:t>
            </a:r>
            <a:endParaRPr lang="es-CO" sz="1200" dirty="0" smtClean="0">
              <a:latin typeface="+mj-lt"/>
              <a:cs typeface="Calibri Light" panose="020F0302020204030204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O" sz="1200" dirty="0" smtClean="0">
                <a:latin typeface="+mj-lt"/>
              </a:rPr>
              <a:t>Dirija a los defensores a las clases en línea de Cisco para mejorar la habilidad para usar </a:t>
            </a:r>
            <a:r>
              <a:rPr lang="es-CO" sz="1200" dirty="0" err="1" smtClean="0">
                <a:latin typeface="+mj-lt"/>
              </a:rPr>
              <a:t>Webex</a:t>
            </a:r>
            <a:r>
              <a:rPr lang="es-CO" sz="1200" dirty="0" smtClean="0">
                <a:latin typeface="+mj-lt"/>
              </a:rPr>
              <a:t>.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O" sz="1200" dirty="0">
                <a:latin typeface="+mj-lt"/>
              </a:rPr>
              <a:t>Comparta </a:t>
            </a:r>
            <a:r>
              <a:rPr lang="es-CO" sz="1200" dirty="0" smtClean="0">
                <a:latin typeface="+mj-lt"/>
              </a:rPr>
              <a:t>guías de inicio rápido y un buscapersonas que puedan usar con sus equipos.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CO" sz="1200" dirty="0" smtClean="0">
                <a:latin typeface="+mj-lt"/>
              </a:rPr>
              <a:t>Colabore en la creación de procesos de soporte y asistencia informática.</a:t>
            </a:r>
            <a:endParaRPr lang="es-CO" sz="1200" dirty="0">
              <a:latin typeface="+mj-lt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29">
              <a:spcBef>
                <a:spcPts val="70"/>
              </a:spcBef>
              <a:buClr>
                <a:srgbClr val="FFFFFF"/>
              </a:buClr>
              <a:buSzPct val="25000"/>
            </a:pPr>
            <a:r>
              <a:rPr lang="es-CO" sz="3500" smtClean="0">
                <a:cs typeface="CiscoSansTT"/>
                <a:sym typeface="Arial"/>
              </a:rPr>
              <a:t>Involucre a los líderes con personal a cargo</a:t>
            </a:r>
            <a:endParaRPr lang="es-CO" sz="3500">
              <a:cs typeface="CiscoSansTT"/>
              <a:sym typeface="Arial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1909130" y="1625632"/>
            <a:ext cx="0" cy="4419600"/>
          </a:xfrm>
          <a:prstGeom prst="line">
            <a:avLst/>
          </a:prstGeom>
          <a:ln w="25400">
            <a:solidFill>
              <a:srgbClr val="FF3D6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25632"/>
            <a:ext cx="1066368" cy="106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7398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757A9FF-4D5D-F247-810F-BFBAC9E53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33135"/>
              </p:ext>
            </p:extLst>
          </p:nvPr>
        </p:nvGraphicFramePr>
        <p:xfrm>
          <a:off x="685800" y="1371601"/>
          <a:ext cx="10820399" cy="360251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5908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955042341"/>
                    </a:ext>
                  </a:extLst>
                </a:gridCol>
                <a:gridCol w="15240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27114081"/>
                    </a:ext>
                  </a:extLst>
                </a:gridCol>
                <a:gridCol w="52578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3570141076"/>
                    </a:ext>
                  </a:extLst>
                </a:gridCol>
                <a:gridCol w="144779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158391480"/>
                    </a:ext>
                  </a:extLst>
                </a:gridCol>
              </a:tblGrid>
              <a:tr h="2742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dirty="0" err="1">
                          <a:effectLst/>
                          <a:latin typeface="+mj-lt"/>
                        </a:rPr>
                        <a:t>Nombre</a:t>
                      </a:r>
                      <a:endParaRPr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>
                          <a:effectLst/>
                          <a:latin typeface="+mj-lt"/>
                        </a:rPr>
                        <a:t>Producto/servicio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>
                          <a:effectLst/>
                          <a:latin typeface="+mj-lt"/>
                        </a:rPr>
                        <a:t>¿Qué es? 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>
                          <a:effectLst/>
                          <a:latin typeface="+mj-lt"/>
                        </a:rPr>
                        <a:t>¿Cómo llegar?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550488070"/>
                  </a:ext>
                </a:extLst>
              </a:tr>
              <a:tr h="3199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Centro de ayuda de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Todo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Para guías paso a paso y preguntas prácticas.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3"/>
                        </a:rPr>
                        <a:t>Haga clic aquí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057679272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Ofertas de capacitación gratuita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Todo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Capacitación GRATUITA en vivo guiada por un instructor, en la que puede hacer preguntas y obtener consejos de expertos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4"/>
                        </a:rPr>
                        <a:t>Haga clic aquí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218413334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Introducción a Webex Meetings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err="1">
                          <a:latin typeface="+mj-lt"/>
                        </a:rPr>
                        <a:t>Webex Meetings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dirty="0" err="1">
                          <a:latin typeface="+mj-lt"/>
                        </a:rPr>
                        <a:t>Encuentre</a:t>
                      </a:r>
                      <a:r>
                        <a:rPr sz="1000" dirty="0">
                          <a:latin typeface="+mj-lt"/>
                        </a:rPr>
                        <a:t> enlaces a </a:t>
                      </a:r>
                      <a:r>
                        <a:rPr sz="1000" dirty="0" err="1">
                          <a:latin typeface="+mj-lt"/>
                        </a:rPr>
                        <a:t>diferentes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contenidos</a:t>
                      </a:r>
                      <a:r>
                        <a:rPr sz="1000" dirty="0">
                          <a:latin typeface="+mj-lt"/>
                        </a:rPr>
                        <a:t> en el Portal de </a:t>
                      </a:r>
                      <a:r>
                        <a:rPr sz="1000" dirty="0" err="1">
                          <a:latin typeface="+mj-lt"/>
                        </a:rPr>
                        <a:t>ayuda</a:t>
                      </a:r>
                      <a:r>
                        <a:rPr sz="1000" dirty="0">
                          <a:latin typeface="+mj-lt"/>
                        </a:rPr>
                        <a:t> y </a:t>
                      </a:r>
                      <a:r>
                        <a:rPr sz="1000" dirty="0" err="1">
                          <a:latin typeface="+mj-lt"/>
                        </a:rPr>
                        <a:t>colaboración</a:t>
                      </a:r>
                      <a:r>
                        <a:rPr sz="1000" dirty="0">
                          <a:latin typeface="+mj-lt"/>
                        </a:rPr>
                        <a:t> con </a:t>
                      </a:r>
                      <a:r>
                        <a:rPr sz="1000" dirty="0" err="1">
                          <a:latin typeface="+mj-lt"/>
                        </a:rPr>
                        <a:t>información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para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empezar</a:t>
                      </a:r>
                      <a:r>
                        <a:rPr sz="1000" dirty="0">
                          <a:latin typeface="+mj-lt"/>
                        </a:rPr>
                        <a:t> a </a:t>
                      </a:r>
                      <a:r>
                        <a:rPr sz="1000" dirty="0" err="1" smtClean="0">
                          <a:latin typeface="+mj-lt"/>
                        </a:rPr>
                        <a:t>usar</a:t>
                      </a:r>
                      <a:r>
                        <a:rPr sz="1000" dirty="0" smtClean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Webex</a:t>
                      </a:r>
                      <a:r>
                        <a:rPr sz="1000" dirty="0">
                          <a:latin typeface="+mj-lt"/>
                        </a:rPr>
                        <a:t> Meetings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5"/>
                        </a:rPr>
                        <a:t>Haga clic aquí</a:t>
                      </a:r>
                      <a:endParaRPr sz="120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42806900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Introducción a Webex 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err="1">
                          <a:latin typeface="+mj-lt"/>
                        </a:rPr>
                        <a:t>Webex 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dirty="0" err="1">
                          <a:latin typeface="+mj-lt"/>
                        </a:rPr>
                        <a:t>Encuentre</a:t>
                      </a:r>
                      <a:r>
                        <a:rPr sz="1000" dirty="0">
                          <a:latin typeface="+mj-lt"/>
                        </a:rPr>
                        <a:t> enlaces a </a:t>
                      </a:r>
                      <a:r>
                        <a:rPr sz="1000" dirty="0" err="1">
                          <a:latin typeface="+mj-lt"/>
                        </a:rPr>
                        <a:t>diferentes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contenidos</a:t>
                      </a:r>
                      <a:r>
                        <a:rPr sz="1000" dirty="0">
                          <a:latin typeface="+mj-lt"/>
                        </a:rPr>
                        <a:t> en el Portal de </a:t>
                      </a:r>
                      <a:r>
                        <a:rPr sz="1000" dirty="0" err="1">
                          <a:latin typeface="+mj-lt"/>
                        </a:rPr>
                        <a:t>ayuda</a:t>
                      </a:r>
                      <a:r>
                        <a:rPr sz="1000" dirty="0">
                          <a:latin typeface="+mj-lt"/>
                        </a:rPr>
                        <a:t> y </a:t>
                      </a:r>
                      <a:r>
                        <a:rPr sz="1000" dirty="0" err="1">
                          <a:latin typeface="+mj-lt"/>
                        </a:rPr>
                        <a:t>colaboración</a:t>
                      </a:r>
                      <a:r>
                        <a:rPr sz="1000" dirty="0">
                          <a:latin typeface="+mj-lt"/>
                        </a:rPr>
                        <a:t> con </a:t>
                      </a:r>
                      <a:r>
                        <a:rPr sz="1000" dirty="0" err="1">
                          <a:latin typeface="+mj-lt"/>
                        </a:rPr>
                        <a:t>información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para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empezar</a:t>
                      </a:r>
                      <a:r>
                        <a:rPr sz="1000" dirty="0">
                          <a:latin typeface="+mj-lt"/>
                        </a:rPr>
                        <a:t> a </a:t>
                      </a:r>
                      <a:r>
                        <a:rPr sz="1000" dirty="0" err="1" smtClean="0">
                          <a:latin typeface="+mj-lt"/>
                        </a:rPr>
                        <a:t>usar</a:t>
                      </a:r>
                      <a:r>
                        <a:rPr sz="1000" dirty="0" smtClean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Webex</a:t>
                      </a:r>
                      <a:r>
                        <a:rPr sz="1000" dirty="0">
                          <a:latin typeface="+mj-lt"/>
                        </a:rPr>
                        <a:t> 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6"/>
                        </a:rPr>
                        <a:t>Haga clic aquí</a:t>
                      </a:r>
                      <a:endParaRPr sz="120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195616244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App Hub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err="1">
                          <a:latin typeface="+mj-lt"/>
                        </a:rPr>
                        <a:t>Webex Meetings/Teams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Un lugar para encontrar bots e integraciones existentes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7"/>
                        </a:rPr>
                        <a:t>Haga clic aquí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614909581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Cisco Webex para desarrolladores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Todo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 dirty="0" err="1">
                          <a:latin typeface="+mj-lt"/>
                        </a:rPr>
                        <a:t>Una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plataforma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para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que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desarrolladores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sz="1000" dirty="0" err="1">
                          <a:latin typeface="+mj-lt"/>
                        </a:rPr>
                        <a:t>construyan</a:t>
                      </a:r>
                      <a:r>
                        <a:rPr sz="1000" dirty="0">
                          <a:latin typeface="+mj-lt"/>
                        </a:rPr>
                        <a:t> bots, </a:t>
                      </a:r>
                      <a:r>
                        <a:rPr sz="1000" dirty="0" err="1">
                          <a:latin typeface="+mj-lt"/>
                        </a:rPr>
                        <a:t>integraciones</a:t>
                      </a:r>
                      <a:r>
                        <a:rPr sz="1000" dirty="0">
                          <a:latin typeface="+mj-lt"/>
                        </a:rPr>
                        <a:t>, widgets o </a:t>
                      </a:r>
                      <a:r>
                        <a:rPr sz="1000" dirty="0" err="1">
                          <a:latin typeface="+mj-lt"/>
                        </a:rPr>
                        <a:t>trabajen</a:t>
                      </a:r>
                      <a:r>
                        <a:rPr sz="1000" dirty="0">
                          <a:latin typeface="+mj-lt"/>
                        </a:rPr>
                        <a:t> </a:t>
                      </a:r>
                      <a:r>
                        <a:rPr lang="en-US" sz="1000" dirty="0" smtClean="0">
                          <a:latin typeface="+mj-lt"/>
                        </a:rPr>
                        <a:t/>
                      </a:r>
                      <a:br>
                        <a:rPr lang="en-US" sz="1000" dirty="0" smtClean="0">
                          <a:latin typeface="+mj-lt"/>
                        </a:rPr>
                      </a:br>
                      <a:r>
                        <a:rPr sz="1000" dirty="0" smtClean="0">
                          <a:latin typeface="+mj-lt"/>
                        </a:rPr>
                        <a:t>con </a:t>
                      </a:r>
                      <a:r>
                        <a:rPr sz="1000" dirty="0">
                          <a:latin typeface="+mj-lt"/>
                        </a:rPr>
                        <a:t>API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8"/>
                        </a:rPr>
                        <a:t>Haga clic aquí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663686139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Envíe un ticket técnico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Webex Meeting/Teams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Formulario de Internet para solicitar asistencia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9"/>
                        </a:rPr>
                        <a:t>Haga clic aquí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91538435"/>
                  </a:ext>
                </a:extLst>
              </a:tr>
              <a:tr h="4297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b="0">
                          <a:solidFill>
                            <a:schemeClr val="tx1"/>
                          </a:solidFill>
                          <a:latin typeface="+mj-lt"/>
                        </a:rPr>
                        <a:t>Comunidad de Cisco Collaboration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Todos los productos Cisco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000">
                          <a:latin typeface="+mj-lt"/>
                        </a:rPr>
                        <a:t>Para hacer preguntas técnicas, ayudar a los demás y recibir ayuda, y más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sz="1200" u="sng">
                          <a:effectLst/>
                          <a:latin typeface="+mj-lt"/>
                          <a:hlinkClick r:id="rId10"/>
                        </a:rPr>
                        <a:t>Haga clic aquí</a:t>
                      </a:r>
                      <a:endParaRPr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824905305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29">
              <a:spcBef>
                <a:spcPts val="70"/>
              </a:spcBef>
            </a:pPr>
            <a:r>
              <a:rPr lang="es-CO" sz="3500" smtClean="0">
                <a:cs typeface="CiscoSansTT"/>
              </a:rPr>
              <a:t>Recursos clave</a:t>
            </a:r>
            <a:endParaRPr lang="es-CO" sz="3500">
              <a:cs typeface="CiscoSansTT"/>
            </a:endParaRPr>
          </a:p>
        </p:txBody>
      </p:sp>
    </p:spTree>
    <p:extLst>
      <p:ext uri="{BB962C8B-B14F-4D97-AF65-F5344CB8AC3E}">
        <p14:creationId xmlns:p14="http://schemas.microsoft.com/office/powerpoint/2010/main" val="165943079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FCC26C31-3BF6-914C-851C-A4791397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835021"/>
          </a:xfrm>
        </p:spPr>
        <p:txBody>
          <a:bodyPr lIns="0" tIns="0" rIns="0" bIns="0">
            <a:normAutofit/>
          </a:bodyPr>
          <a:lstStyle/>
          <a:p>
            <a:r>
              <a:rPr lang="es-CO" smtClean="0"/>
              <a:t>Lista de verificación para gerentes con personal a cargo</a:t>
            </a:r>
            <a:endParaRPr lang="es-CO" sz="3500">
              <a:solidFill>
                <a:srgbClr val="00BCEB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9308F84F-4C35-9142-9ECE-70CF2B292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934479"/>
              </p:ext>
            </p:extLst>
          </p:nvPr>
        </p:nvGraphicFramePr>
        <p:xfrm>
          <a:off x="685800" y="1341438"/>
          <a:ext cx="10820400" cy="45123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6402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656085804"/>
                    </a:ext>
                  </a:extLst>
                </a:gridCol>
                <a:gridCol w="380390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460277437"/>
                    </a:ext>
                  </a:extLst>
                </a:gridCol>
                <a:gridCol w="2252472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4112516505"/>
                    </a:ext>
                  </a:extLst>
                </a:gridCol>
              </a:tblGrid>
              <a:tr h="465191">
                <a:tc>
                  <a:txBody>
                    <a:bodyPr/>
                    <a:lstStyle/>
                    <a:p>
                      <a:r>
                        <a:rPr sz="1800" b="0" dirty="0" err="1">
                          <a:latin typeface="+mn-lt"/>
                        </a:rPr>
                        <a:t>Elementos</a:t>
                      </a:r>
                      <a:r>
                        <a:rPr sz="1800" b="0" dirty="0">
                          <a:latin typeface="+mn-lt"/>
                        </a:rPr>
                        <a:t> de la </a:t>
                      </a:r>
                      <a:r>
                        <a:rPr sz="1800" b="0" dirty="0" err="1">
                          <a:latin typeface="+mn-lt"/>
                        </a:rPr>
                        <a:t>lista</a:t>
                      </a:r>
                      <a:r>
                        <a:rPr sz="1800" b="0" dirty="0">
                          <a:latin typeface="+mn-lt"/>
                        </a:rPr>
                        <a:t> de </a:t>
                      </a:r>
                      <a:r>
                        <a:rPr sz="1800" b="0" dirty="0" err="1">
                          <a:latin typeface="+mn-lt"/>
                        </a:rPr>
                        <a:t>verificación</a:t>
                      </a:r>
                      <a:endParaRPr sz="18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Recursos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Estado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88488088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 he asegurado de que mi equipo esté al tanto de la nueva política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404353659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 organizado una reunión de equipo para hablar acerca de los cambios, y la importancia de usar video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99136536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 reprogramado mis reuniones para incluir el uso de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4578988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 equipo entiende la importancia de usar la función de vídeo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367887519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equipo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sabe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cómo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comunicarse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conmigo</a:t>
                      </a:r>
                      <a:endParaRPr sz="10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703029251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Los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miembros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 mi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equipo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saben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cómo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comunicarse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entre </a:t>
                      </a:r>
                      <a:r>
                        <a:rPr sz="10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sí</a:t>
                      </a:r>
                      <a:endParaRPr sz="10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0012635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Tengo mis reuniones personales planificadas en Webex 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556666207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80955853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408208456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79204093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39899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63017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FCC26C31-3BF6-914C-851C-A4791397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10515600" cy="835021"/>
          </a:xfrm>
        </p:spPr>
        <p:txBody>
          <a:bodyPr lIns="0" tIns="0" rIns="0" bIns="0">
            <a:normAutofit/>
          </a:bodyPr>
          <a:lstStyle/>
          <a:p>
            <a:r>
              <a:rPr lang="es-CO" smtClean="0"/>
              <a:t>Lista de verificación para el usuario final</a:t>
            </a:r>
            <a:endParaRPr lang="es-CO" sz="3500">
              <a:solidFill>
                <a:srgbClr val="00BCEB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9308F84F-4C35-9142-9ECE-70CF2B292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155176"/>
              </p:ext>
            </p:extLst>
          </p:nvPr>
        </p:nvGraphicFramePr>
        <p:xfrm>
          <a:off x="685800" y="1341438"/>
          <a:ext cx="10820400" cy="3813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84371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656085804"/>
                    </a:ext>
                  </a:extLst>
                </a:gridCol>
                <a:gridCol w="2983557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460277437"/>
                    </a:ext>
                  </a:extLst>
                </a:gridCol>
                <a:gridCol w="2252472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4112516505"/>
                    </a:ext>
                  </a:extLst>
                </a:gridCol>
              </a:tblGrid>
              <a:tr h="465191">
                <a:tc>
                  <a:txBody>
                    <a:bodyPr/>
                    <a:lstStyle/>
                    <a:p>
                      <a:r>
                        <a:rPr sz="1800" b="0" dirty="0" err="1">
                          <a:latin typeface="+mn-lt"/>
                        </a:rPr>
                        <a:t>Elementos</a:t>
                      </a:r>
                      <a:r>
                        <a:rPr sz="1800" b="0" dirty="0">
                          <a:latin typeface="+mn-lt"/>
                        </a:rPr>
                        <a:t> de la </a:t>
                      </a:r>
                      <a:r>
                        <a:rPr sz="1800" b="0" dirty="0" err="1">
                          <a:latin typeface="+mn-lt"/>
                        </a:rPr>
                        <a:t>lista</a:t>
                      </a:r>
                      <a:r>
                        <a:rPr sz="1800" b="0" dirty="0">
                          <a:latin typeface="+mn-lt"/>
                        </a:rPr>
                        <a:t> de </a:t>
                      </a:r>
                      <a:r>
                        <a:rPr sz="1800" b="0" dirty="0" err="1">
                          <a:latin typeface="+mn-lt"/>
                        </a:rPr>
                        <a:t>verificación</a:t>
                      </a:r>
                      <a:endParaRPr sz="18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Recursos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Estado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3D67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88488088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 reprogramado mis reuniones para incluir el uso de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4578988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 tomado una clase o me siento cómodo usando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000" b="0" i="0" u="none" strike="noStrike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http://cs.co/onlineclasses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367887519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Sé cómo organizar mis tareas diarias fuera de la oficina usando Webex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703029251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Tengo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espacios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de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Webex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Teams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donde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puedo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comunicarme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con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mis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equipos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y con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otras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personas con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las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que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necesito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sz="1000" dirty="0" err="1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estar</a:t>
                      </a:r>
                      <a:r>
                        <a:rPr sz="1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en </a:t>
                      </a:r>
                      <a:r>
                        <a:rPr sz="10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contacto</a:t>
                      </a:r>
                      <a:endParaRPr sz="10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00126357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sz="100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Tengo el equipo que necesito para montar mi oficina en casa (por ejemplo, auriculares, computadora portátil, teclado, ratón, cables de carga)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556666207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809558530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4082084564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792040936"/>
                  </a:ext>
                </a:extLst>
              </a:tr>
              <a:tr h="365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 sz="1000" kern="120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b="0" i="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D6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39899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493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C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Calibri"/>
              <a:ea typeface="Arial"/>
              <a:cs typeface="Arial"/>
            </a:endParaRPr>
          </a:p>
        </p:txBody>
      </p:sp>
      <p:sp>
        <p:nvSpPr>
          <p:cNvPr id="8" name="Freeform 7"/>
          <p:cNvSpPr>
            <a:spLocks noChangeAspect="1" noEditPoints="1"/>
          </p:cNvSpPr>
          <p:nvPr/>
        </p:nvSpPr>
        <p:spPr bwMode="auto">
          <a:xfrm>
            <a:off x="4448336" y="2553677"/>
            <a:ext cx="3295329" cy="175064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30075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3472477" y="1665288"/>
            <a:ext cx="6281123" cy="4430712"/>
          </a:xfrm>
          <a:prstGeom prst="roundRect">
            <a:avLst>
              <a:gd name="adj" fmla="val 5618"/>
            </a:avLst>
          </a:prstGeom>
          <a:solidFill>
            <a:schemeClr val="accent4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smtClean="0"/>
              <a:t>Comprender a su audiencia</a:t>
            </a:r>
            <a:endParaRPr lang="es-CO" sz="3600"/>
          </a:p>
        </p:txBody>
      </p:sp>
      <p:sp>
        <p:nvSpPr>
          <p:cNvPr id="26" name="TextBox 25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0A726121-6451-4D4E-A7C7-BDFE58F6432B}"/>
              </a:ext>
            </a:extLst>
          </p:cNvPr>
          <p:cNvSpPr txBox="1"/>
          <p:nvPr/>
        </p:nvSpPr>
        <p:spPr>
          <a:xfrm>
            <a:off x="3733800" y="1905000"/>
            <a:ext cx="5873268" cy="30815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CO" sz="2800" b="1" dirty="0" smtClean="0">
                <a:solidFill>
                  <a:schemeClr val="bg1"/>
                </a:solidFill>
              </a:rPr>
              <a:t>Preguntas para pensar</a:t>
            </a:r>
          </a:p>
          <a:p>
            <a:endParaRPr lang="es-CO" b="1" dirty="0" smtClean="0">
              <a:latin typeface="+mj-lt"/>
            </a:endParaRPr>
          </a:p>
          <a:p>
            <a:endParaRPr lang="es-CO" b="1" dirty="0" smtClean="0">
              <a:solidFill>
                <a:srgbClr val="000000"/>
              </a:solidFill>
              <a:latin typeface="Calibri Light"/>
              <a:cs typeface="Calibri Light" panose="020F0302020204030204"/>
            </a:endParaRPr>
          </a:p>
          <a:p>
            <a:pPr>
              <a:spcAft>
                <a:spcPts val="2400"/>
              </a:spcAft>
            </a:pPr>
            <a:r>
              <a:rPr lang="es-CO" b="1" dirty="0" smtClean="0">
                <a:solidFill>
                  <a:schemeClr val="bg1"/>
                </a:solidFill>
              </a:rPr>
              <a:t>1. </a:t>
            </a:r>
            <a:r>
              <a:rPr lang="es-CO" dirty="0" smtClean="0">
                <a:solidFill>
                  <a:schemeClr val="bg1"/>
                </a:solidFill>
                <a:latin typeface="+mj-lt"/>
              </a:rPr>
              <a:t>¿Para quiénes son las comunicaciones?</a:t>
            </a:r>
          </a:p>
          <a:p>
            <a:pPr>
              <a:spcAft>
                <a:spcPts val="2400"/>
              </a:spcAft>
            </a:pPr>
            <a:r>
              <a:rPr lang="es-CO" b="1" dirty="0" smtClean="0">
                <a:solidFill>
                  <a:schemeClr val="bg1"/>
                </a:solidFill>
              </a:rPr>
              <a:t>2. </a:t>
            </a:r>
            <a:r>
              <a:rPr lang="es-CO" dirty="0" smtClean="0">
                <a:solidFill>
                  <a:schemeClr val="bg1"/>
                </a:solidFill>
                <a:latin typeface="+mj-lt"/>
              </a:rPr>
              <a:t>¿Cómo es su mundo laboral actual?</a:t>
            </a:r>
          </a:p>
          <a:p>
            <a:pPr>
              <a:spcAft>
                <a:spcPts val="2400"/>
              </a:spcAft>
            </a:pPr>
            <a:r>
              <a:rPr lang="es-CO" b="1" dirty="0" smtClean="0">
                <a:solidFill>
                  <a:schemeClr val="bg1"/>
                </a:solidFill>
              </a:rPr>
              <a:t>3. </a:t>
            </a:r>
            <a:r>
              <a:rPr lang="es-CO" dirty="0" smtClean="0">
                <a:solidFill>
                  <a:schemeClr val="bg1"/>
                </a:solidFill>
                <a:latin typeface="+mj-lt"/>
              </a:rPr>
              <a:t>¿Cómo los afectarán los cambios?</a:t>
            </a:r>
          </a:p>
          <a:p>
            <a:pPr>
              <a:spcAft>
                <a:spcPts val="2400"/>
              </a:spcAft>
            </a:pPr>
            <a:r>
              <a:rPr lang="es-CO" b="1" dirty="0" smtClean="0">
                <a:solidFill>
                  <a:schemeClr val="bg1"/>
                </a:solidFill>
              </a:rPr>
              <a:t>4. </a:t>
            </a:r>
            <a:r>
              <a:rPr lang="es-CO" dirty="0" smtClean="0">
                <a:solidFill>
                  <a:schemeClr val="bg1"/>
                </a:solidFill>
              </a:rPr>
              <a:t>¿Cuáles son las cosas básicas que necesitan saber?</a:t>
            </a:r>
            <a:endParaRPr lang="es-CO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E68C3DD2-F458-4944-9B58-F9BA74608D71}"/>
              </a:ext>
            </a:extLst>
          </p:cNvPr>
          <p:cNvSpPr txBox="1"/>
          <p:nvPr/>
        </p:nvSpPr>
        <p:spPr>
          <a:xfrm>
            <a:off x="685800" y="2041782"/>
            <a:ext cx="2409836" cy="253237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s-CO" sz="1200" dirty="0" smtClean="0">
                <a:latin typeface="+mj-lt"/>
              </a:rPr>
              <a:t>Es importante plantearse cómo caerán los diferentes mensajes. Esto le permitirá establecer comunicaciones que realmente ayuden a sus equipos.</a:t>
            </a:r>
            <a:endParaRPr lang="es-CO" dirty="0" smtClean="0"/>
          </a:p>
          <a:p>
            <a:pPr>
              <a:spcAft>
                <a:spcPts val="1200"/>
              </a:spcAft>
            </a:pPr>
            <a:r>
              <a:rPr lang="es-CO" sz="1200" dirty="0" smtClean="0">
                <a:latin typeface="+mj-lt"/>
                <a:cs typeface="Calibri Light" panose="020F0302020204030204"/>
              </a:rPr>
              <a:t>Tener en cuenta los retos de su personal/grupo de personas será fundamental. Por ejemplo, ¿las personas están acostumbradas a trabajar de forma remota? ¿O esta será la primera vez? Edite los mensajes de correo electrónico que le hemos facilitado para que se adecúen a sus equipos.</a:t>
            </a:r>
            <a:endParaRPr lang="es-CO" sz="1200" dirty="0">
              <a:latin typeface="+mj-lt"/>
            </a:endParaRPr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772802" y="2832624"/>
            <a:ext cx="4942115" cy="2188115"/>
            <a:chOff x="3810000" y="2590800"/>
            <a:chExt cx="5638800" cy="23622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810000" y="25908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810000" y="31242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810000" y="37338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810000" y="43434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810000" y="4953000"/>
              <a:ext cx="5638800" cy="0"/>
            </a:xfrm>
            <a:prstGeom prst="line">
              <a:avLst/>
            </a:prstGeom>
            <a:ln w="2540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45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A9CFBD8-B347-4EC9-9134-C6DCA2ED2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1140567"/>
            <a:ext cx="2331348" cy="233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0235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smtClean="0"/>
              <a:t>Canales para brindar comunicaciones</a:t>
            </a:r>
            <a:endParaRPr lang="es-CO" sz="36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E68C3DD2-F458-4944-9B58-F9BA74608D71}"/>
              </a:ext>
            </a:extLst>
          </p:cNvPr>
          <p:cNvSpPr txBox="1"/>
          <p:nvPr/>
        </p:nvSpPr>
        <p:spPr>
          <a:xfrm>
            <a:off x="706341" y="2024063"/>
            <a:ext cx="2115172" cy="292900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s-CO" sz="1200" dirty="0" smtClean="0">
                <a:latin typeface="+mj-lt"/>
              </a:rPr>
              <a:t>El correo electrónico es muy a menudo el canal de comunicación preferido, pero también hay otros canales disponibles. La repetición de su mensaje proveerá la información más relevante cuándo y dónde sus equipos </a:t>
            </a:r>
            <a:br>
              <a:rPr lang="es-CO" sz="1200" dirty="0" smtClean="0">
                <a:latin typeface="+mj-lt"/>
              </a:rPr>
            </a:br>
            <a:r>
              <a:rPr lang="es-CO" sz="1200" dirty="0" smtClean="0">
                <a:latin typeface="+mj-lt"/>
              </a:rPr>
              <a:t>la necesitan más.</a:t>
            </a:r>
          </a:p>
          <a:p>
            <a:endParaRPr lang="es-CO" sz="1200" dirty="0" smtClean="0">
              <a:latin typeface="+mj-lt"/>
            </a:endParaRPr>
          </a:p>
          <a:p>
            <a:r>
              <a:rPr lang="es-CO" sz="1200" dirty="0" smtClean="0">
                <a:latin typeface="+mj-lt"/>
              </a:rPr>
              <a:t>Las comunicaciones escritas, como artículos y blogs, funcionan bien en la intranet. ¿Puede incluir también vídeos? ¿Puede exhibir carteles en la oficina para captar la atención de las personas? ¿Puede usar señalización digital?</a:t>
            </a:r>
            <a:endParaRPr lang="es-CO" sz="1200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E68C3DD2-F458-4944-9B58-F9BA74608D71}"/>
              </a:ext>
            </a:extLst>
          </p:cNvPr>
          <p:cNvSpPr txBox="1"/>
          <p:nvPr/>
        </p:nvSpPr>
        <p:spPr>
          <a:xfrm>
            <a:off x="3457823" y="1967643"/>
            <a:ext cx="4398974" cy="732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O" sz="2400" smtClean="0">
                <a:solidFill>
                  <a:schemeClr val="accent1"/>
                </a:solidFill>
              </a:rPr>
              <a:t>Utilice esta plantilla para crear su propia lista.</a:t>
            </a:r>
            <a:endParaRPr lang="es-CO" sz="2400">
              <a:solidFill>
                <a:schemeClr val="accent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578449"/>
              </p:ext>
            </p:extLst>
          </p:nvPr>
        </p:nvGraphicFramePr>
        <p:xfrm>
          <a:off x="3472674" y="3429000"/>
          <a:ext cx="8033526" cy="27253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77842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0"/>
                    </a:ext>
                  </a:extLst>
                </a:gridCol>
                <a:gridCol w="2677842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1"/>
                    </a:ext>
                  </a:extLst>
                </a:gridCol>
                <a:gridCol w="2677842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2"/>
                    </a:ext>
                  </a:extLst>
                </a:gridCol>
              </a:tblGrid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800" b="0">
                          <a:latin typeface="+mn-lt"/>
                        </a:rPr>
                        <a:t>Canal</a:t>
                      </a:r>
                      <a:endParaRPr sz="1800" b="0" i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>
                          <a:latin typeface="+mn-lt"/>
                        </a:rPr>
                        <a:t>Medio de comunicación</a:t>
                      </a:r>
                      <a:endParaRPr sz="1800" b="0" i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>
                          <a:latin typeface="+mn-lt"/>
                        </a:rPr>
                        <a:t>Propietario/Contacto</a:t>
                      </a:r>
                      <a:endParaRPr sz="1800" b="0" i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000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Correo electrónico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Plantillas de correo electrónico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John Jensen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001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Intranet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Artículos, blogs y referencias de interés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>
                          <a:latin typeface="+mj-lt"/>
                        </a:rPr>
                        <a:t>Scarlet Skipper</a:t>
                      </a:r>
                      <a:endParaRPr sz="1200" b="0" i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002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Webex Teams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Anuncios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William Wallace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988376725"/>
                  </a:ext>
                </a:extLst>
              </a:tr>
              <a:tr h="545062"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Reuniones en línea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Capacitaciones, encuentros de participación activa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</a:rPr>
                        <a:t>Gisela Green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8412242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364" y="1920662"/>
            <a:ext cx="1654561" cy="165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8844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ounded Rectangle 87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0B494D7A-AE5C-AD47-95AD-D9E64529E547}"/>
              </a:ext>
            </a:extLst>
          </p:cNvPr>
          <p:cNvSpPr/>
          <p:nvPr/>
        </p:nvSpPr>
        <p:spPr>
          <a:xfrm rot="5400000">
            <a:off x="2853701" y="3095452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466745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500" smtClean="0"/>
              <a:t>Plan de comunicaciones:</a:t>
            </a:r>
            <a:endParaRPr lang="es-CO" sz="35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1F7BC4EC-C631-F94A-A289-131A265EAF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46975"/>
              </p:ext>
            </p:extLst>
          </p:nvPr>
        </p:nvGraphicFramePr>
        <p:xfrm>
          <a:off x="685800" y="1496315"/>
          <a:ext cx="9547410" cy="4583310"/>
        </p:xfrm>
        <a:graphic>
          <a:graphicData uri="http://schemas.openxmlformats.org/drawingml/2006/table">
            <a:tbl>
              <a:tblPr firstRow="1" bandRow="1"/>
              <a:tblGrid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0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1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2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3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4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5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6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7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8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09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10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11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012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840357967"/>
                    </a:ext>
                  </a:extLst>
                </a:gridCol>
                <a:gridCol w="63649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595074866"/>
                    </a:ext>
                  </a:extLst>
                </a:gridCol>
              </a:tblGrid>
              <a:tr h="298931">
                <a:tc gridSpan="5">
                  <a:txBody>
                    <a:bodyPr/>
                    <a:lstStyle/>
                    <a:p>
                      <a:pPr algn="ctr"/>
                      <a:r>
                        <a:rPr sz="1800" b="0" dirty="0" err="1">
                          <a:solidFill>
                            <a:schemeClr val="bg1"/>
                          </a:solidFill>
                          <a:latin typeface="+mn-lt"/>
                        </a:rPr>
                        <a:t>Semana</a:t>
                      </a:r>
                      <a:r>
                        <a:rPr sz="1800" b="0" dirty="0">
                          <a:solidFill>
                            <a:schemeClr val="bg1"/>
                          </a:solidFill>
                          <a:latin typeface="+mn-lt"/>
                        </a:rPr>
                        <a:t> 1</a:t>
                      </a:r>
                    </a:p>
                  </a:txBody>
                  <a:tcPr marL="18288" marR="18288" marT="0" marB="0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sz="1800" b="0">
                          <a:solidFill>
                            <a:schemeClr val="bg1"/>
                          </a:solidFill>
                          <a:latin typeface="+mn-lt"/>
                        </a:rPr>
                        <a:t>Semana 2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sz="1800" b="0">
                          <a:solidFill>
                            <a:schemeClr val="bg1"/>
                          </a:solidFill>
                          <a:latin typeface="+mn-lt"/>
                        </a:rPr>
                        <a:t>Semana 3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b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906125972"/>
                  </a:ext>
                </a:extLst>
              </a:tr>
              <a:tr h="298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Lun.</a:t>
                      </a:r>
                    </a:p>
                  </a:txBody>
                  <a:tcPr marL="18288" marR="18288" marT="0" marB="0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Mar.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Mié.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Jue.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Vie.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Lun.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Mar.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Mié.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Jue.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Vie.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Lun.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Mar.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Mié.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Jue.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sz="1050" b="1">
                          <a:solidFill>
                            <a:schemeClr val="bg1"/>
                          </a:solidFill>
                          <a:latin typeface="+mn-lt"/>
                        </a:rPr>
                        <a:t>Vie.</a:t>
                      </a:r>
                    </a:p>
                  </a:txBody>
                  <a:tcPr marL="18288" marR="18288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001"/>
                  </a:ext>
                </a:extLst>
              </a:tr>
              <a:tr h="3985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 dirty="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 dirty="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 dirty="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2400">
                        <a:latin typeface="+mj-lt"/>
                      </a:endParaRPr>
                    </a:p>
                  </a:txBody>
                  <a:tcPr marL="18288" marR="18288" marT="0" marB="0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582A9CFB-0A7C-0545-9461-98D5FC2D920D}"/>
              </a:ext>
            </a:extLst>
          </p:cNvPr>
          <p:cNvSpPr txBox="1"/>
          <p:nvPr/>
        </p:nvSpPr>
        <p:spPr>
          <a:xfrm>
            <a:off x="12580883" y="378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/>
          </a:p>
        </p:txBody>
      </p:sp>
      <p:sp>
        <p:nvSpPr>
          <p:cNvPr id="75" name="Rounded Rectangle 74"/>
          <p:cNvSpPr/>
          <p:nvPr/>
        </p:nvSpPr>
        <p:spPr>
          <a:xfrm>
            <a:off x="765354" y="2830928"/>
            <a:ext cx="2820095" cy="37371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6" name="Rounded Rectangle 95"/>
          <p:cNvSpPr/>
          <p:nvPr/>
        </p:nvSpPr>
        <p:spPr>
          <a:xfrm rot="5400000">
            <a:off x="697216" y="2853223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8" name="Rounded Rectangle 97"/>
          <p:cNvSpPr/>
          <p:nvPr/>
        </p:nvSpPr>
        <p:spPr>
          <a:xfrm rot="5400000">
            <a:off x="1309688" y="3095364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0" name="Rounded Rectangle 99"/>
          <p:cNvSpPr/>
          <p:nvPr/>
        </p:nvSpPr>
        <p:spPr>
          <a:xfrm rot="5400000">
            <a:off x="1944881" y="2855532"/>
            <a:ext cx="461037" cy="618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3" name="TextBox 82"/>
          <p:cNvSpPr txBox="1"/>
          <p:nvPr/>
        </p:nvSpPr>
        <p:spPr>
          <a:xfrm>
            <a:off x="895518" y="2830928"/>
            <a:ext cx="2559764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smtClean="0">
                <a:solidFill>
                  <a:schemeClr val="bg1"/>
                </a:solidFill>
              </a:rPr>
              <a:t>Inicie las comunicaciones</a:t>
            </a:r>
            <a:endParaRPr lang="es-CO" sz="160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7D3E3F6C-A144-6A4D-BFB2-26D2777E2FBA}"/>
              </a:ext>
            </a:extLst>
          </p:cNvPr>
          <p:cNvSpPr txBox="1"/>
          <p:nvPr/>
        </p:nvSpPr>
        <p:spPr>
          <a:xfrm>
            <a:off x="746917" y="2124898"/>
            <a:ext cx="1436722" cy="461665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s-CO" sz="1000" dirty="0" smtClean="0">
                <a:latin typeface="+mj-lt"/>
              </a:rPr>
              <a:t>Próximamente enviaremos un correo electrónico y </a:t>
            </a:r>
            <a:br>
              <a:rPr lang="es-CO" sz="1000" dirty="0" smtClean="0">
                <a:latin typeface="+mj-lt"/>
              </a:rPr>
            </a:br>
            <a:r>
              <a:rPr lang="es-CO" sz="1000" dirty="0" smtClean="0">
                <a:latin typeface="+mj-lt"/>
              </a:rPr>
              <a:t>un cartel para compartir</a:t>
            </a:r>
            <a:endParaRPr lang="es-CO" sz="1000" dirty="0"/>
          </a:p>
        </p:txBody>
      </p:sp>
      <p:sp>
        <p:nvSpPr>
          <p:cNvPr id="51" name="TextBox 50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A2723F79-30EB-0247-9BE1-735BEB71E804}"/>
              </a:ext>
            </a:extLst>
          </p:cNvPr>
          <p:cNvSpPr txBox="1"/>
          <p:nvPr/>
        </p:nvSpPr>
        <p:spPr>
          <a:xfrm>
            <a:off x="2171757" y="2276994"/>
            <a:ext cx="1062811" cy="305105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s-CO" sz="1000" dirty="0" smtClean="0">
                <a:latin typeface="+mj-lt"/>
              </a:rPr>
              <a:t>Correo electrónico de inicio</a:t>
            </a:r>
            <a:endParaRPr lang="es-CO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BACA451B-316C-B743-AC10-0840F696BEBD}"/>
              </a:ext>
            </a:extLst>
          </p:cNvPr>
          <p:cNvSpPr txBox="1"/>
          <p:nvPr/>
        </p:nvSpPr>
        <p:spPr>
          <a:xfrm>
            <a:off x="2863610" y="3370349"/>
            <a:ext cx="1062811" cy="305105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s-CO" sz="1000" dirty="0" smtClean="0">
                <a:latin typeface="+mj-lt"/>
              </a:rPr>
              <a:t>Correo electrónico de seguimiento</a:t>
            </a:r>
            <a:endParaRPr lang="es-CO" sz="1000" dirty="0"/>
          </a:p>
        </p:txBody>
      </p:sp>
      <p:grpSp>
        <p:nvGrpSpPr>
          <p:cNvPr id="7" name="Group 6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E6810DF0-362F-7744-AA85-812ECFED8EAA}"/>
              </a:ext>
            </a:extLst>
          </p:cNvPr>
          <p:cNvGrpSpPr/>
          <p:nvPr/>
        </p:nvGrpSpPr>
        <p:grpSpPr>
          <a:xfrm>
            <a:off x="930695" y="5267987"/>
            <a:ext cx="9246211" cy="373711"/>
            <a:chOff x="784069" y="3859531"/>
            <a:chExt cx="9246211" cy="373711"/>
          </a:xfrm>
        </p:grpSpPr>
        <p:sp>
          <p:nvSpPr>
            <p:cNvPr id="2" name="Rounded Rectangle 1"/>
            <p:cNvSpPr/>
            <p:nvPr/>
          </p:nvSpPr>
          <p:spPr>
            <a:xfrm>
              <a:off x="784069" y="3859531"/>
              <a:ext cx="9246211" cy="373711"/>
            </a:xfrm>
            <a:prstGeom prst="roundRect">
              <a:avLst>
                <a:gd name="adj" fmla="val 50000"/>
              </a:avLst>
            </a:prstGeom>
            <a:pattFill prst="dotDmnd">
              <a:fgClr>
                <a:srgbClr val="FF3D67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430878" y="3877109"/>
              <a:ext cx="59888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600" dirty="0" smtClean="0">
                  <a:solidFill>
                    <a:schemeClr val="accent2"/>
                  </a:solidFill>
                </a:rPr>
                <a:t>Comunicaciones con el defensor de los gerentes con personal a cargo</a:t>
              </a:r>
              <a:endParaRPr lang="es-CO" sz="16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1D23A506-9CF1-814B-B319-14F53F962066}"/>
              </a:ext>
            </a:extLst>
          </p:cNvPr>
          <p:cNvGrpSpPr/>
          <p:nvPr/>
        </p:nvGrpSpPr>
        <p:grpSpPr>
          <a:xfrm>
            <a:off x="3215787" y="3556112"/>
            <a:ext cx="7018721" cy="1593484"/>
            <a:chOff x="3204559" y="3081644"/>
            <a:chExt cx="7018721" cy="1593484"/>
          </a:xfrm>
        </p:grpSpPr>
        <p:grpSp>
          <p:nvGrpSpPr>
            <p:cNvPr id="9" name="Group 8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AC4D3845-E213-ED45-830C-B6936CB7DFFC}"/>
                </a:ext>
              </a:extLst>
            </p:cNvPr>
            <p:cNvGrpSpPr/>
            <p:nvPr/>
          </p:nvGrpSpPr>
          <p:grpSpPr>
            <a:xfrm>
              <a:off x="3516805" y="3574327"/>
              <a:ext cx="5468737" cy="717100"/>
              <a:chOff x="3516805" y="3574327"/>
              <a:chExt cx="5468737" cy="717100"/>
            </a:xfrm>
          </p:grpSpPr>
          <p:sp>
            <p:nvSpPr>
              <p:cNvPr id="92" name="Rounded Rectangle 91"/>
              <p:cNvSpPr/>
              <p:nvPr/>
            </p:nvSpPr>
            <p:spPr>
              <a:xfrm rot="5400000">
                <a:off x="3322483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 rot="5400000">
                <a:off x="5021418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 rot="5400000">
                <a:off x="8419289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p14="http://schemas.microsoft.com/office/powerpoint/2010/main" xmlns:p15="http://schemas.microsoft.com/office/powerpoint/2012/main" xmlns:a16="http://schemas.microsoft.com/office/drawing/2014/main" xmlns="" id="{035CAE25-CDE4-D045-A5E2-4365A645AE41}"/>
                  </a:ext>
                </a:extLst>
              </p:cNvPr>
              <p:cNvSpPr/>
              <p:nvPr/>
            </p:nvSpPr>
            <p:spPr>
              <a:xfrm rot="5400000">
                <a:off x="6720353" y="3768649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56" name="Rounded Rectangle 55">
                <a:extLst>
                  <a:ext uri="{FF2B5EF4-FFF2-40B4-BE49-F238E27FC236}">
                    <a16:creationId xmlns:p14="http://schemas.microsoft.com/office/powerpoint/2010/main" xmlns:p15="http://schemas.microsoft.com/office/powerpoint/2012/main" xmlns:a16="http://schemas.microsoft.com/office/drawing/2014/main" xmlns="" id="{57873BF0-DF17-964E-8916-5D6008FD6821}"/>
                  </a:ext>
                </a:extLst>
              </p:cNvPr>
              <p:cNvSpPr/>
              <p:nvPr/>
            </p:nvSpPr>
            <p:spPr>
              <a:xfrm rot="5400000">
                <a:off x="3632538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p14="http://schemas.microsoft.com/office/powerpoint/2010/main" xmlns:p15="http://schemas.microsoft.com/office/powerpoint/2012/main" xmlns:a16="http://schemas.microsoft.com/office/drawing/2014/main" xmlns="" id="{438B9B07-475F-B341-87CC-5C9B4A97DE7A}"/>
                  </a:ext>
                </a:extLst>
              </p:cNvPr>
              <p:cNvSpPr/>
              <p:nvPr/>
            </p:nvSpPr>
            <p:spPr>
              <a:xfrm rot="5400000">
                <a:off x="5331473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p14="http://schemas.microsoft.com/office/powerpoint/2010/main" xmlns:p15="http://schemas.microsoft.com/office/powerpoint/2012/main" xmlns:a16="http://schemas.microsoft.com/office/drawing/2014/main" xmlns="" id="{630BF8BB-61C0-5444-80C3-C142AFECF6E9}"/>
                  </a:ext>
                </a:extLst>
              </p:cNvPr>
              <p:cNvSpPr/>
              <p:nvPr/>
            </p:nvSpPr>
            <p:spPr>
              <a:xfrm rot="5400000">
                <a:off x="8729344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p14="http://schemas.microsoft.com/office/powerpoint/2010/main" xmlns:p15="http://schemas.microsoft.com/office/powerpoint/2012/main" xmlns:a16="http://schemas.microsoft.com/office/drawing/2014/main" xmlns="" id="{3DA81836-06C9-8E41-BFA1-8D52F3251D81}"/>
                  </a:ext>
                </a:extLst>
              </p:cNvPr>
              <p:cNvSpPr/>
              <p:nvPr/>
            </p:nvSpPr>
            <p:spPr>
              <a:xfrm rot="5400000">
                <a:off x="7030408" y="4035230"/>
                <a:ext cx="450519" cy="6187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64" name="Rounded Rectangle 63"/>
            <p:cNvSpPr/>
            <p:nvPr/>
          </p:nvSpPr>
          <p:spPr>
            <a:xfrm>
              <a:off x="3204559" y="3733776"/>
              <a:ext cx="6878049" cy="37371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082989" y="3751354"/>
              <a:ext cx="3214213" cy="579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600" smtClean="0">
                  <a:solidFill>
                    <a:prstClr val="white"/>
                  </a:solidFill>
                </a:rPr>
                <a:t>Campaña de concientización sobre Webex</a:t>
              </a:r>
              <a:endParaRPr lang="es-CO" sz="1600">
                <a:solidFill>
                  <a:prstClr val="white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C43EDF4D-F838-A54E-B0F2-68520B14B35F}"/>
                </a:ext>
              </a:extLst>
            </p:cNvPr>
            <p:cNvSpPr txBox="1"/>
            <p:nvPr/>
          </p:nvSpPr>
          <p:spPr>
            <a:xfrm>
              <a:off x="3826860" y="4286653"/>
              <a:ext cx="1299616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dirty="0" smtClean="0">
                  <a:latin typeface="+mj-lt"/>
                </a:rPr>
                <a:t>Excelente audio en las reuniones </a:t>
              </a:r>
              <a:endParaRPr lang="es-CO" sz="1000" dirty="0">
                <a:latin typeface="+mj-l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FB259EBC-4107-154B-8A6F-207FB7EF5FE2}"/>
                </a:ext>
              </a:extLst>
            </p:cNvPr>
            <p:cNvSpPr txBox="1"/>
            <p:nvPr/>
          </p:nvSpPr>
          <p:spPr>
            <a:xfrm>
              <a:off x="5215739" y="3242016"/>
              <a:ext cx="1299616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smtClean="0">
                  <a:latin typeface="+mj-lt"/>
                </a:rPr>
                <a:t>Cómo planificar y entrar a reuniones </a:t>
              </a:r>
              <a:endParaRPr lang="es-CO" sz="1000">
                <a:latin typeface="+mj-lt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E8B1AB7F-A84F-D640-8158-5DFDBF2D9B7B}"/>
                </a:ext>
              </a:extLst>
            </p:cNvPr>
            <p:cNvSpPr txBox="1"/>
            <p:nvPr/>
          </p:nvSpPr>
          <p:spPr>
            <a:xfrm>
              <a:off x="3515593" y="3190048"/>
              <a:ext cx="1476422" cy="45765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smtClean="0">
                  <a:latin typeface="+mj-lt"/>
                </a:rPr>
                <a:t>Cómo montar su oficina en el hogar</a:t>
              </a:r>
            </a:p>
            <a:p>
              <a:endParaRPr lang="es-CO" sz="100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39752747-9BC7-9C48-8F35-C7CFC4A5B1F6}"/>
                </a:ext>
              </a:extLst>
            </p:cNvPr>
            <p:cNvSpPr txBox="1"/>
            <p:nvPr/>
          </p:nvSpPr>
          <p:spPr>
            <a:xfrm>
              <a:off x="8615412" y="3178745"/>
              <a:ext cx="1299617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smtClean="0">
                  <a:latin typeface="+mj-lt"/>
                </a:rPr>
                <a:t>Prepárese para tener éxito con el vídeo</a:t>
              </a:r>
              <a:endParaRPr lang="es-CO" sz="1000"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BB212A18-1690-4440-A82A-8CAF1ACA77A8}"/>
                </a:ext>
              </a:extLst>
            </p:cNvPr>
            <p:cNvSpPr txBox="1"/>
            <p:nvPr/>
          </p:nvSpPr>
          <p:spPr>
            <a:xfrm>
              <a:off x="5525794" y="4371283"/>
              <a:ext cx="1299616" cy="152552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smtClean="0">
                  <a:latin typeface="+mj-lt"/>
                </a:rPr>
                <a:t>Clases en línea</a:t>
              </a:r>
              <a:endParaRPr lang="es-CO" sz="100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CD190D45-2023-924E-9C99-EF167285CA8A}"/>
                </a:ext>
              </a:extLst>
            </p:cNvPr>
            <p:cNvSpPr txBox="1"/>
            <p:nvPr/>
          </p:nvSpPr>
          <p:spPr>
            <a:xfrm>
              <a:off x="6914672" y="3081644"/>
              <a:ext cx="1382530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dirty="0" smtClean="0">
                  <a:latin typeface="+mj-lt"/>
                </a:rPr>
                <a:t>¡Consíganse unos auriculares para que la reunión sea todo un éxito!</a:t>
              </a:r>
              <a:endParaRPr lang="es-CO" sz="1000" dirty="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3F4C59FE-95FD-FC4D-9900-93BB1B59DF34}"/>
                </a:ext>
              </a:extLst>
            </p:cNvPr>
            <p:cNvSpPr txBox="1"/>
            <p:nvPr/>
          </p:nvSpPr>
          <p:spPr>
            <a:xfrm>
              <a:off x="7224728" y="4370966"/>
              <a:ext cx="1299617" cy="152552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smtClean="0">
                  <a:latin typeface="+mj-lt"/>
                </a:rPr>
                <a:t>Trabajo en equipo virtual </a:t>
              </a:r>
              <a:endParaRPr lang="es-CO" sz="1000">
                <a:latin typeface="+mj-lt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p14="http://schemas.microsoft.com/office/powerpoint/2010/main" xmlns:p15="http://schemas.microsoft.com/office/powerpoint/2012/main" xmlns:a16="http://schemas.microsoft.com/office/drawing/2014/main" xmlns="" id="{4CDE119A-4E8D-1A4B-893B-D073E4EEB44F}"/>
                </a:ext>
              </a:extLst>
            </p:cNvPr>
            <p:cNvSpPr txBox="1"/>
            <p:nvPr/>
          </p:nvSpPr>
          <p:spPr>
            <a:xfrm>
              <a:off x="8923663" y="4370023"/>
              <a:ext cx="1299617" cy="3051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s-CO" sz="1000" dirty="0" smtClean="0">
                  <a:latin typeface="+mj-lt"/>
                </a:rPr>
                <a:t>Mantenga la cultura </a:t>
              </a:r>
              <a:br>
                <a:rPr lang="es-CO" sz="1000" dirty="0" smtClean="0">
                  <a:latin typeface="+mj-lt"/>
                </a:rPr>
              </a:br>
              <a:r>
                <a:rPr lang="es-CO" sz="1000" dirty="0" smtClean="0">
                  <a:latin typeface="+mj-lt"/>
                </a:rPr>
                <a:t>de equipo</a:t>
              </a:r>
              <a:endParaRPr lang="es-CO" sz="1000" dirty="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9573FDFF-A9B0-4C47-A3AF-E0CB765E95FA}"/>
              </a:ext>
            </a:extLst>
          </p:cNvPr>
          <p:cNvSpPr txBox="1"/>
          <p:nvPr/>
        </p:nvSpPr>
        <p:spPr>
          <a:xfrm>
            <a:off x="1498228" y="3394085"/>
            <a:ext cx="1293759" cy="45765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s-CO" sz="1000" smtClean="0">
                <a:latin typeface="+mj-lt"/>
              </a:rPr>
              <a:t>Agregue banners y material de respaldo al sitio de la intranet</a:t>
            </a:r>
            <a:endParaRPr lang="es-CO" sz="1000"/>
          </a:p>
        </p:txBody>
      </p:sp>
    </p:spTree>
    <p:extLst>
      <p:ext uri="{BB962C8B-B14F-4D97-AF65-F5344CB8AC3E}">
        <p14:creationId xmlns:p14="http://schemas.microsoft.com/office/powerpoint/2010/main" val="160115252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7690104" y="1665288"/>
            <a:ext cx="4221480" cy="4430712"/>
          </a:xfrm>
          <a:prstGeom prst="roundRect">
            <a:avLst>
              <a:gd name="adj" fmla="val 5618"/>
            </a:avLst>
          </a:prstGeom>
          <a:solidFill>
            <a:schemeClr val="accent4"/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dirty="0" smtClean="0"/>
              <a:t>Actualización de las páginas de inicio internas</a:t>
            </a:r>
            <a:endParaRPr lang="es-CO" sz="3600" dirty="0"/>
          </a:p>
        </p:txBody>
      </p:sp>
      <p:sp>
        <p:nvSpPr>
          <p:cNvPr id="27" name="TextBox 26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E68C3DD2-F458-4944-9B58-F9BA74608D71}"/>
              </a:ext>
            </a:extLst>
          </p:cNvPr>
          <p:cNvSpPr txBox="1"/>
          <p:nvPr/>
        </p:nvSpPr>
        <p:spPr>
          <a:xfrm>
            <a:off x="685800" y="2041783"/>
            <a:ext cx="2409836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s-CO" sz="1100" dirty="0" smtClean="0">
                <a:latin typeface="+mj-lt"/>
              </a:rPr>
              <a:t>Considere la posibilidad de actualizar su página de soporte interno para brindar consejos para trabajar de forma remota con estos bloques de copia sugeridos.</a:t>
            </a:r>
            <a:endParaRPr lang="es-CO" sz="1100" dirty="0">
              <a:latin typeface="+mj-lt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F9DAC5F9-A94C-D84A-AAA1-C083F227B4C8}"/>
              </a:ext>
            </a:extLst>
          </p:cNvPr>
          <p:cNvSpPr/>
          <p:nvPr/>
        </p:nvSpPr>
        <p:spPr>
          <a:xfrm>
            <a:off x="3206496" y="1707960"/>
            <a:ext cx="4221480" cy="4430712"/>
          </a:xfrm>
          <a:prstGeom prst="roundRect">
            <a:avLst>
              <a:gd name="adj" fmla="val 5618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9BE9DC49-A60C-7144-8817-1DBD2F6BED35}"/>
              </a:ext>
            </a:extLst>
          </p:cNvPr>
          <p:cNvSpPr/>
          <p:nvPr/>
        </p:nvSpPr>
        <p:spPr>
          <a:xfrm>
            <a:off x="3331464" y="1831366"/>
            <a:ext cx="395110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CO" sz="1500" b="1" dirty="0" smtClean="0">
                <a:latin typeface="+mj-lt"/>
              </a:rPr>
              <a:t>Consejos para la “Preparación para trabajar desde el hogar”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Controle el estado de su PC mediante &lt;</a:t>
            </a:r>
            <a:r>
              <a:rPr lang="es-CO" sz="1500" dirty="0" err="1" smtClean="0">
                <a:latin typeface="+mj-lt"/>
              </a:rPr>
              <a:t>internal</a:t>
            </a:r>
            <a:r>
              <a:rPr lang="es-CO" sz="1500" dirty="0" smtClean="0">
                <a:latin typeface="+mj-lt"/>
              </a:rPr>
              <a:t> link&gt;.  Si tiene algún problema, intente resolverlo en la oficina antes de regresar a su hogar.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Actualice su cliente VPN a través de &lt;</a:t>
            </a:r>
            <a:r>
              <a:rPr lang="es-CO" sz="1500" dirty="0" err="1" smtClean="0">
                <a:latin typeface="+mj-lt"/>
              </a:rPr>
              <a:t>internal</a:t>
            </a:r>
            <a:r>
              <a:rPr lang="es-CO" sz="1500" dirty="0" smtClean="0">
                <a:latin typeface="+mj-lt"/>
              </a:rPr>
              <a:t> link&gt;.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Configure su dispositivo móvil para acceder al correo electrónico, al calendario y tal vez a la VPN. Vaya a &lt;</a:t>
            </a:r>
            <a:r>
              <a:rPr lang="es-CO" sz="1500" dirty="0" err="1" smtClean="0">
                <a:latin typeface="+mj-lt"/>
              </a:rPr>
              <a:t>internal</a:t>
            </a:r>
            <a:r>
              <a:rPr lang="es-CO" sz="1500" dirty="0" smtClean="0">
                <a:latin typeface="+mj-lt"/>
              </a:rPr>
              <a:t> link&gt;.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No olvide llevarse consigo el cable de alimentación y los cargadores que necesite para computadoras portátiles, dispositivos móviles, etc.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Piense en llevarse el monitor/teclado/ratón a su casa, para tener un entorno de trabajo más cómodo. </a:t>
            </a:r>
            <a:endParaRPr lang="es-CO" sz="1500" dirty="0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8FEB30E0-C213-8C45-993A-4B323C260C9A}"/>
              </a:ext>
            </a:extLst>
          </p:cNvPr>
          <p:cNvSpPr/>
          <p:nvPr/>
        </p:nvSpPr>
        <p:spPr>
          <a:xfrm>
            <a:off x="7816137" y="1843071"/>
            <a:ext cx="39694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CO" sz="1500" b="1" dirty="0" smtClean="0">
                <a:latin typeface="+mj-lt"/>
              </a:rPr>
              <a:t>Consejos para la “Cómo unirse a reuniones a través de </a:t>
            </a:r>
            <a:r>
              <a:rPr lang="es-CO" sz="1500" b="1" dirty="0" err="1" smtClean="0">
                <a:latin typeface="+mj-lt"/>
              </a:rPr>
              <a:t>Webex</a:t>
            </a:r>
            <a:r>
              <a:rPr lang="es-CO" sz="1500" b="1" dirty="0" smtClean="0">
                <a:latin typeface="+mj-lt"/>
              </a:rPr>
              <a:t> desde el hogar”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Use directamente la banda ancha de su hogar para asistir a las reuniones.  Si utiliza vídeo, tenga en cuenta que la calidad de la voz y del vídeo puede verse afectada debido a la disponibilidad de ancho de banda de la red. En caso de que esto ocurra, apague la cámara.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Piense en la posibilidad de utilizar la función de devolución de llamada a su teléfono móvil para mejorar la calidad del sonido.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CO" sz="1500" dirty="0" smtClean="0">
                <a:latin typeface="+mj-lt"/>
              </a:rPr>
              <a:t>Utilice la aplicación de escritorio </a:t>
            </a:r>
            <a:r>
              <a:rPr lang="es-CO" sz="1500" dirty="0" err="1" smtClean="0">
                <a:latin typeface="+mj-lt"/>
              </a:rPr>
              <a:t>Webex</a:t>
            </a:r>
            <a:r>
              <a:rPr lang="es-CO" sz="1500" dirty="0" smtClean="0">
                <a:latin typeface="+mj-lt"/>
              </a:rPr>
              <a:t> para asistir a las reuniones.  Descargue la </a:t>
            </a:r>
            <a:r>
              <a:rPr lang="es-CO" sz="1500" dirty="0" smtClean="0">
                <a:latin typeface="+mj-lt"/>
                <a:hlinkClick r:id="rId3"/>
              </a:rPr>
              <a:t>aplicación para escritorio Cisco </a:t>
            </a:r>
            <a:r>
              <a:rPr lang="es-CO" sz="1500" dirty="0" err="1" smtClean="0">
                <a:latin typeface="+mj-lt"/>
                <a:hlinkClick r:id="rId3"/>
              </a:rPr>
              <a:t>Webex</a:t>
            </a:r>
            <a:r>
              <a:rPr lang="es-CO" sz="1500" dirty="0" smtClean="0">
                <a:latin typeface="+mj-lt"/>
                <a:hlinkClick r:id="rId3"/>
              </a:rPr>
              <a:t> </a:t>
            </a:r>
            <a:r>
              <a:rPr lang="es-CO" sz="1500" dirty="0" err="1" smtClean="0">
                <a:latin typeface="+mj-lt"/>
                <a:hlinkClick r:id="rId3"/>
              </a:rPr>
              <a:t>Meetings</a:t>
            </a:r>
            <a:r>
              <a:rPr lang="es-CO" sz="1500" dirty="0" smtClean="0">
                <a:latin typeface="+mj-lt"/>
                <a:hlinkClick r:id="rId3"/>
              </a:rPr>
              <a:t> </a:t>
            </a:r>
            <a:endParaRPr lang="es-CO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8167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FCC26C31-3BF6-914C-851C-A4791397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1081"/>
            <a:ext cx="10515600" cy="835021"/>
          </a:xfrm>
        </p:spPr>
        <p:txBody>
          <a:bodyPr lIns="0" tIns="0" rIns="0" bIns="0">
            <a:normAutofit/>
          </a:bodyPr>
          <a:lstStyle/>
          <a:p>
            <a:r>
              <a:rPr lang="es-CO" dirty="0" smtClean="0"/>
              <a:t>Lista de verificación de comunicaciones</a:t>
            </a:r>
            <a:endParaRPr lang="es-CO" sz="3500" dirty="0">
              <a:solidFill>
                <a:srgbClr val="00BCEB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9308F84F-4C35-9142-9ECE-70CF2B292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214097"/>
              </p:ext>
            </p:extLst>
          </p:nvPr>
        </p:nvGraphicFramePr>
        <p:xfrm>
          <a:off x="682171" y="1042316"/>
          <a:ext cx="10820399" cy="51696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47919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656085804"/>
                    </a:ext>
                  </a:extLst>
                </a:gridCol>
                <a:gridCol w="1924335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460277437"/>
                    </a:ext>
                  </a:extLst>
                </a:gridCol>
                <a:gridCol w="1416874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4112516505"/>
                    </a:ext>
                  </a:extLst>
                </a:gridCol>
              </a:tblGrid>
              <a:tr h="401531">
                <a:tc>
                  <a:txBody>
                    <a:bodyPr/>
                    <a:lstStyle/>
                    <a:p>
                      <a:r>
                        <a:rPr sz="1800" b="0" dirty="0" err="1">
                          <a:latin typeface="+mn-lt"/>
                        </a:rPr>
                        <a:t>Elementos</a:t>
                      </a:r>
                      <a:r>
                        <a:rPr sz="1800" b="0" dirty="0">
                          <a:latin typeface="+mn-lt"/>
                        </a:rPr>
                        <a:t> de la </a:t>
                      </a:r>
                      <a:r>
                        <a:rPr sz="1800" b="0" dirty="0" err="1">
                          <a:latin typeface="+mn-lt"/>
                        </a:rPr>
                        <a:t>lista</a:t>
                      </a:r>
                      <a:r>
                        <a:rPr sz="1800" b="0" dirty="0">
                          <a:latin typeface="+mn-lt"/>
                        </a:rPr>
                        <a:t> de </a:t>
                      </a:r>
                      <a:r>
                        <a:rPr sz="1800" b="0" dirty="0" err="1">
                          <a:latin typeface="+mn-lt"/>
                        </a:rPr>
                        <a:t>verificación</a:t>
                      </a:r>
                      <a:endParaRPr sz="1800" b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BA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Recursos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BA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800" b="0">
                          <a:latin typeface="+mn-lt"/>
                        </a:rPr>
                        <a:t>Estado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BAB18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884880886"/>
                  </a:ext>
                </a:extLst>
              </a:tr>
              <a:tr h="374086">
                <a:tc>
                  <a:txBody>
                    <a:bodyPr/>
                    <a:lstStyle/>
                    <a:p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Comprendemos los diferentes personajes y grupos en nuestra audiencia; cómo difieren sus metas, desafíos, motivaciones, hábitos laborales, necesidades, etc.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4043536590"/>
                  </a:ext>
                </a:extLst>
              </a:tr>
              <a:tr h="374086">
                <a:tc>
                  <a:txBody>
                    <a:bodyPr/>
                    <a:lstStyle/>
                    <a:p>
                      <a:r>
                        <a:rPr lang="es-CO" sz="90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definido nuestro plan de lanzamiento de comunicaciones.</a:t>
                      </a:r>
                      <a:endParaRPr lang="es-CO" sz="900" noProof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900" b="0" i="0" u="none" strike="noStrike" noProof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Plantillas de plan de comunicaciones en el kit de herramientas.</a:t>
                      </a:r>
                      <a:endParaRPr lang="es-CO" sz="900" b="0" i="0" u="none" strike="noStrike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457898874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r>
                        <a:rPr lang="es-CO" sz="90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planificado comunicaciones para el negocio como un todo.</a:t>
                      </a:r>
                      <a:endParaRPr lang="es-CO" sz="900" noProof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367887519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planificado las comunicaciones para los líderes ejecutivos.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703029251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planificado las comunicaciones para asistentes ejecutivos o personales (EA/PA, por sus siglas en inglés).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001263574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planificado las comunicaciones para el personal de la mesa de ayuda, para que comprendan el cambio y cómo brindar soporte.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556666207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planificado las comunicaciones para el personal local de TI, para que comprendan el cambio y cómo brindar soporte.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792040936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actualizado nuestra página de soporte interno para brindar consejos para trabajar de forma remota.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41132652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planificado entablar comunicaciones con los líderes con personal a cargo.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398990548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hecho circular el plan de comunicaciones entre las partes interesadas del proyecto para obtener comentarios.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97131619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hecho un borrador de todas las comunicaciones y obtuvimos la autorización interna.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208951657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Hemos garantizado un presupuesto para el lanzamiento de comunicaciones, para cosas como diseño, impresión, producción de vídeos, envío, etc.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b="0" i="0" u="none" strike="noStrike" kern="1200" noProof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476136455"/>
                  </a:ext>
                </a:extLst>
              </a:tr>
              <a:tr h="315126">
                <a:tc>
                  <a:txBody>
                    <a:bodyPr/>
                    <a:lstStyle/>
                    <a:p>
                      <a:pPr marL="0" marR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Tenemos diversos activos, como activos imprimibles, activos digitales y plantillas de correo electrónico listas para usar. 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9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Activos digitales en la Guía de Implementación Rápida</a:t>
                      </a:r>
                      <a:endParaRPr lang="es-CO" sz="900" b="0" i="0" u="none" strike="noStrike" noProof="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126824273"/>
                  </a:ext>
                </a:extLst>
              </a:tr>
              <a:tr h="374086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s-CO" sz="900" noProof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Contamos con un plan de comunicaciones con líneas de tiempo </a:t>
                      </a:r>
                      <a:endParaRPr lang="es-CO" sz="9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900" b="0" i="0" u="none" strike="noStrike" noProof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Plantillas de planes de comunicaciones en el kit de herramientas </a:t>
                      </a:r>
                      <a:endParaRPr lang="es-CO" sz="900" noProof="0" dirty="0"/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sz="900" noProof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BAB1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694165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124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 bwMode="auto">
          <a:xfrm>
            <a:off x="685799" y="2854410"/>
            <a:ext cx="7628861" cy="256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p14="http://schemas.microsoft.com/office/powerpoint/2010/main" xmlns:p15="http://schemas.microsoft.com/office/powerpoint/2012/main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/>
                <a:ea typeface="ＭＳ Ｐゴシック" charset="0"/>
              </a:defRPr>
            </a:lvl9pPr>
          </a:lstStyle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s-CO" sz="5000" smtClean="0">
                <a:solidFill>
                  <a:srgbClr val="005073"/>
                </a:solidFill>
              </a:rPr>
              <a:t>Plantilla de comunicaciones:</a:t>
            </a:r>
          </a:p>
          <a:p>
            <a:pPr marL="0" marR="0" lvl="0" indent="0" algn="l" defTabSz="684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s-CO" sz="2800" b="0" i="0" u="none" strike="noStrike" cap="none" normalizeH="0" noProof="0" smtClean="0">
                <a:ln>
                  <a:noFill/>
                </a:ln>
                <a:solidFill>
                  <a:srgbClr val="005073"/>
                </a:solidFill>
                <a:effectLst/>
                <a:uLnTx/>
                <a:uFillTx/>
              </a:rPr>
              <a:t>Utilice estas plantillas para crear su propio plan de comunicaciones.</a:t>
            </a:r>
            <a:endParaRPr kumimoji="0" lang="es-CO" sz="2800" b="0" i="0" u="none" strike="noStrike" cap="none" normalizeH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</a:endParaRPr>
          </a:p>
        </p:txBody>
      </p:sp>
      <p:sp>
        <p:nvSpPr>
          <p:cNvPr id="4" name="Freeform 3"/>
          <p:cNvSpPr>
            <a:spLocks noChangeAspect="1" noEditPoints="1"/>
          </p:cNvSpPr>
          <p:nvPr/>
        </p:nvSpPr>
        <p:spPr bwMode="auto">
          <a:xfrm>
            <a:off x="10159255" y="5380434"/>
            <a:ext cx="1346945" cy="715566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61208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FF0FA6B8-65A4-0243-A375-9168D3020F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712105"/>
              </p:ext>
            </p:extLst>
          </p:nvPr>
        </p:nvGraphicFramePr>
        <p:xfrm>
          <a:off x="685800" y="2632025"/>
          <a:ext cx="10820400" cy="26373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3752859267"/>
                    </a:ext>
                  </a:extLst>
                </a:gridCol>
                <a:gridCol w="33528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656085804"/>
                    </a:ext>
                  </a:extLst>
                </a:gridCol>
                <a:gridCol w="33528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460277437"/>
                    </a:ext>
                  </a:extLst>
                </a:gridCol>
                <a:gridCol w="3352800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4112516505"/>
                    </a:ext>
                  </a:extLst>
                </a:gridCol>
              </a:tblGrid>
              <a:tr h="58256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800" b="0" i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Mensaje global a entregar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884880886"/>
                  </a:ext>
                </a:extLst>
              </a:tr>
              <a:tr h="109241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sz="1800" b="0" i="0" smtClean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Mensaje clave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Mensaje clave 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Mensaje clave 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0" i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Mensaje clave 3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022421223"/>
                  </a:ext>
                </a:extLst>
              </a:tr>
              <a:tr h="96241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sz="1800" b="0" i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Temas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Tema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Tema 2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Tema 3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 2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 3</a:t>
                      </a: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 2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sz="12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 3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sz="1200" b="0" i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564219848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500" smtClean="0"/>
              <a:t>Plantilla de jerarquía de mensajes</a:t>
            </a:r>
            <a:endParaRPr lang="es-CO" sz="35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E68C3DD2-F458-4944-9B58-F9BA74608D71}"/>
              </a:ext>
            </a:extLst>
          </p:cNvPr>
          <p:cNvSpPr txBox="1"/>
          <p:nvPr/>
        </p:nvSpPr>
        <p:spPr>
          <a:xfrm>
            <a:off x="685800" y="1946875"/>
            <a:ext cx="6522555" cy="366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O" sz="2400" smtClean="0">
                <a:solidFill>
                  <a:schemeClr val="accent1"/>
                </a:solidFill>
              </a:rPr>
              <a:t>Cree una jerarquía rápida de mensajes:</a:t>
            </a:r>
            <a:endParaRPr lang="es-CO" sz="2400">
              <a:solidFill>
                <a:schemeClr val="accent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3578" y="1341438"/>
            <a:ext cx="1622622" cy="162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47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6C2AF97E-813B-6240-BFAF-5433CE6B3E73}"/>
              </a:ext>
            </a:extLst>
          </p:cNvPr>
          <p:cNvSpPr txBox="1"/>
          <p:nvPr/>
        </p:nvSpPr>
        <p:spPr>
          <a:xfrm>
            <a:off x="685800" y="685800"/>
            <a:ext cx="10820400" cy="137160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500" smtClean="0"/>
              <a:t>Plantilla de plan de lanzamiento de comunicaciones</a:t>
            </a:r>
            <a:endParaRPr lang="es-CO" sz="3500"/>
          </a:p>
        </p:txBody>
      </p:sp>
      <p:sp>
        <p:nvSpPr>
          <p:cNvPr id="17" name="Freeform 16"/>
          <p:cNvSpPr>
            <a:spLocks noChangeAspect="1" noEditPoints="1"/>
          </p:cNvSpPr>
          <p:nvPr/>
        </p:nvSpPr>
        <p:spPr bwMode="auto">
          <a:xfrm>
            <a:off x="10820400" y="6294834"/>
            <a:ext cx="685800" cy="36433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rgbClr val="00507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rgbClr val="005073"/>
              </a:solidFill>
              <a:effectLst/>
              <a:uLnTx/>
              <a:uFillTx/>
              <a:latin typeface="Arial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63" name="Table 62">
            <a:extLst>
              <a:ext uri="{FF2B5EF4-FFF2-40B4-BE49-F238E27FC236}">
                <a16:creationId xmlns:p14="http://schemas.microsoft.com/office/powerpoint/2010/main" xmlns:p15="http://schemas.microsoft.com/office/powerpoint/2012/main" xmlns:a16="http://schemas.microsoft.com/office/drawing/2014/main" xmlns="" id="{3F9AA342-F927-E147-B953-732BE15C63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752972"/>
              </p:ext>
            </p:extLst>
          </p:nvPr>
        </p:nvGraphicFramePr>
        <p:xfrm>
          <a:off x="685800" y="1485770"/>
          <a:ext cx="10820401" cy="461023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443347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3290869759"/>
                    </a:ext>
                  </a:extLst>
                </a:gridCol>
                <a:gridCol w="172950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126819127"/>
                    </a:ext>
                  </a:extLst>
                </a:gridCol>
                <a:gridCol w="172950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96997301"/>
                    </a:ext>
                  </a:extLst>
                </a:gridCol>
                <a:gridCol w="172950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022627739"/>
                    </a:ext>
                  </a:extLst>
                </a:gridCol>
                <a:gridCol w="172950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544274490"/>
                    </a:ext>
                  </a:extLst>
                </a:gridCol>
                <a:gridCol w="172950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4176609320"/>
                    </a:ext>
                  </a:extLst>
                </a:gridCol>
                <a:gridCol w="1729509">
                  <a:extLst>
                    <a:ext uri="{9D8B030D-6E8A-4147-A177-3AD203B41FA5}">
                      <a16:colId xmlns:p14="http://schemas.microsoft.com/office/powerpoint/2010/main" xmlns:p15="http://schemas.microsoft.com/office/powerpoint/2012/main" xmlns:a16="http://schemas.microsoft.com/office/drawing/2014/main" xmlns="" val="2493971596"/>
                    </a:ext>
                  </a:extLst>
                </a:gridCol>
              </a:tblGrid>
              <a:tr h="922046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Título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del </a:t>
                      </a:r>
                      <a:r>
                        <a:rPr sz="1200" b="1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mensaje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Fecha de ejecución del mensaje: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0000"/>
                  </a:ext>
                </a:extLst>
              </a:tr>
              <a:tr h="922046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800" b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Comunicaciones clave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Título del mensaje: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r>
                        <a:rPr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entrega</a:t>
                      </a:r>
                      <a:r>
                        <a:rPr sz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Título del mensaje: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r>
                        <a:rPr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entrega</a:t>
                      </a:r>
                      <a:r>
                        <a:rPr sz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Título del mensaje: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r>
                        <a:rPr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entrega</a:t>
                      </a:r>
                      <a:r>
                        <a:rPr sz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2671466344"/>
                  </a:ext>
                </a:extLst>
              </a:tr>
              <a:tr h="9220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Temas de los mensajes: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40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Temas de los mensajes: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Temas de los mensajes: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40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722484846"/>
                  </a:ext>
                </a:extLst>
              </a:tr>
              <a:tr h="922046">
                <a:tc vMerge="1"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Título del mensaje: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r>
                        <a:rPr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entrega</a:t>
                      </a:r>
                      <a:r>
                        <a:rPr sz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Título del mensaje: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r>
                        <a:rPr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entrega</a:t>
                      </a:r>
                      <a:r>
                        <a:rPr sz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Título del mensaje: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r>
                        <a:rPr sz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entrega</a:t>
                      </a:r>
                      <a:r>
                        <a:rPr sz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sz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3376502240"/>
                  </a:ext>
                </a:extLst>
              </a:tr>
              <a:tr h="922046">
                <a:tc vMerge="1">
                  <a:txBody>
                    <a:bodyPr/>
                    <a:lstStyle/>
                    <a:p>
                      <a:pPr algn="ctr"/>
                      <a:endParaRPr lang="en-GB" sz="1600" b="1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Temas de los mensajes: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Temas de los mensajes: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Temas de los mensajes:</a:t>
                      </a:r>
                    </a:p>
                    <a:p>
                      <a:endParaRPr sz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p14="http://schemas.microsoft.com/office/powerpoint/2010/main" xmlns:p15="http://schemas.microsoft.com/office/powerpoint/2012/main" xmlns:a16="http://schemas.microsoft.com/office/drawing/2014/main" xmlns="" val="1872975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8351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7.03.22"/>
  <p:tag name="AS_TITLE" val="Aspose.Slides for .NET 4.0 Client Profile"/>
  <p:tag name="AS_VERSION" val="17.3"/>
</p:tagLst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CEB"/>
      </a:accent1>
      <a:accent2>
        <a:srgbClr val="005073"/>
      </a:accent2>
      <a:accent3>
        <a:srgbClr val="6DBD49"/>
      </a:accent3>
      <a:accent4>
        <a:srgbClr val="FBAB18"/>
      </a:accent4>
      <a:accent5>
        <a:srgbClr val="E2241A"/>
      </a:accent5>
      <a:accent6>
        <a:srgbClr val="FF7033"/>
      </a:accent6>
      <a:hlink>
        <a:srgbClr val="005073"/>
      </a:hlink>
      <a:folHlink>
        <a:srgbClr val="FFB300"/>
      </a:folHlink>
    </a:clrScheme>
    <a:fontScheme name="Office">
      <a:majorFont>
        <a:latin typeface="Calibri Light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r="http://schemas.openxmlformats.org/officeDocument/2006/relationships"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r="http://schemas.openxmlformats.org/officeDocument/2006/relationships"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5E1ED911C56C428183962BB2CD9D50" ma:contentTypeVersion="12" ma:contentTypeDescription="Create a new document." ma:contentTypeScope="" ma:versionID="5151021d8e2bafd7875f9f14f7d71109">
  <xsd:schema xmlns:xsd="http://www.w3.org/2001/XMLSchema" xmlns:xs="http://www.w3.org/2001/XMLSchema" xmlns:p="http://schemas.microsoft.com/office/2006/metadata/properties" xmlns:ns2="938b2075-b34e-4d69-a56d-dea98b051af2" xmlns:ns3="30030edf-551b-4514-af48-d47e7cd5b679" targetNamespace="http://schemas.microsoft.com/office/2006/metadata/properties" ma:root="true" ma:fieldsID="5d144ae13bcd2fe5497c7f3fc1c84f32" ns2:_="" ns3:_="">
    <xsd:import namespace="938b2075-b34e-4d69-a56d-dea98b051af2"/>
    <xsd:import namespace="30030edf-551b-4514-af48-d47e7cd5b67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b2075-b34e-4d69-a56d-dea98b051a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30edf-551b-4514-af48-d47e7cd5b6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67F3EE-81A7-48C1-B960-8ABA84C291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49360BD-A32A-41EB-AC95-56DDECD843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8b2075-b34e-4d69-a56d-dea98b051af2"/>
    <ds:schemaRef ds:uri="30030edf-551b-4514-af48-d47e7cd5b6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096D86-94DE-4727-A620-4C6E6EE6B4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4320</TotalTime>
  <Words>1429</Words>
  <Application>Microsoft Office PowerPoint</Application>
  <PresentationFormat>Custom</PresentationFormat>
  <Paragraphs>219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Lista de verificación de comunicaciones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Lista de verificación para gerentes con personal a cargo</vt:lpstr>
      <vt:lpstr>Lista de verificación para el usuario final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Motion</dc:title>
  <dc:creator>Nicola Band</dc:creator>
  <cp:lastModifiedBy>exiqze 207</cp:lastModifiedBy>
  <cp:revision>186</cp:revision>
  <cp:lastPrinted>2019-02-01T14:00:29Z</cp:lastPrinted>
  <dcterms:created xsi:type="dcterms:W3CDTF">2019-01-14T15:21:04Z</dcterms:created>
  <dcterms:modified xsi:type="dcterms:W3CDTF">2020-03-19T06:58:08Z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1536">
    <vt:lpwstr>6</vt:lpwstr>
  </property>
  <property fmtid="{D5CDD505-2E9C-101B-9397-08002B2CF9AE}" pid="3" name="AuthorIds_UIVersion_4096">
    <vt:lpwstr>14</vt:lpwstr>
  </property>
  <property fmtid="{D5CDD505-2E9C-101B-9397-08002B2CF9AE}" pid="4" name="AuthorIds_UIVersion_7680">
    <vt:lpwstr>14</vt:lpwstr>
  </property>
  <property fmtid="{D5CDD505-2E9C-101B-9397-08002B2CF9AE}" pid="5" name="AuthorIds_UIVersion_8192">
    <vt:lpwstr>14</vt:lpwstr>
  </property>
  <property fmtid="{D5CDD505-2E9C-101B-9397-08002B2CF9AE}" pid="6" name="ContentTypeId">
    <vt:lpwstr>0x010100A95E1ED911C56C428183962BB2CD9D50</vt:lpwstr>
  </property>
</Properties>
</file>