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22"/>
  </p:notesMasterIdLst>
  <p:sldIdLst>
    <p:sldId id="294" r:id="rId5"/>
    <p:sldId id="319" r:id="rId6"/>
    <p:sldId id="327" r:id="rId7"/>
    <p:sldId id="328" r:id="rId8"/>
    <p:sldId id="329" r:id="rId9"/>
    <p:sldId id="341" r:id="rId10"/>
    <p:sldId id="342" r:id="rId11"/>
    <p:sldId id="343" r:id="rId12"/>
    <p:sldId id="344" r:id="rId13"/>
    <p:sldId id="345" r:id="rId14"/>
    <p:sldId id="335" r:id="rId15"/>
    <p:sldId id="346" r:id="rId16"/>
    <p:sldId id="347" r:id="rId17"/>
    <p:sldId id="348" r:id="rId18"/>
    <p:sldId id="349" r:id="rId19"/>
    <p:sldId id="350" r:id="rId20"/>
    <p:sldId id="324" r:id="rId21"/>
  </p:sldIdLst>
  <p:sldSz cx="12192000" cy="6858000"/>
  <p:notesSz cx="6858000" cy="9144000"/>
  <p:custDataLst>
    <p:tags r:id="rId2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296" userDrawn="1">
          <p15:clr>
            <a:srgbClr val="A4A3A4"/>
          </p15:clr>
        </p15:guide>
        <p15:guide id="2" pos="4704" userDrawn="1">
          <p15:clr>
            <a:srgbClr val="A4A3A4"/>
          </p15:clr>
        </p15:guide>
        <p15:guide id="3" orient="horz" pos="2818" userDrawn="1">
          <p15:clr>
            <a:srgbClr val="A4A3A4"/>
          </p15:clr>
        </p15:guide>
        <p15:guide id="4" orient="horz" pos="159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37"/>
    <p:restoredTop sz="94674"/>
  </p:normalViewPr>
  <p:slideViewPr>
    <p:cSldViewPr snapToGrid="0">
      <p:cViewPr>
        <p:scale>
          <a:sx n="75" d="100"/>
          <a:sy n="75" d="100"/>
        </p:scale>
        <p:origin x="-750" y="84"/>
      </p:cViewPr>
      <p:guideLst>
        <p:guide orient="horz" pos="1296"/>
        <p:guide orient="horz" pos="2818"/>
        <p:guide orient="horz" pos="1593"/>
        <p:guide pos="470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gs" Target="tags/tag1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JTASH, Arianna" userId="70ec85ad-e6c4-4276-8ca6-876356da63d9" providerId="ADAL" clId="{4A8A29E3-5CF6-474F-AEAD-55ADC59D1B71}"/>
    <pc:docChg chg="modSld">
      <pc:chgData name="PAJTASH, Arianna" userId="70ec85ad-e6c4-4276-8ca6-876356da63d9" providerId="ADAL" clId="{4A8A29E3-5CF6-474F-AEAD-55ADC59D1B71}" dt="2020-03-23T19:52:24.742" v="0" actId="1076"/>
      <pc:docMkLst>
        <pc:docMk/>
      </pc:docMkLst>
      <pc:sldChg chg="modSp">
        <pc:chgData name="PAJTASH, Arianna" userId="70ec85ad-e6c4-4276-8ca6-876356da63d9" providerId="ADAL" clId="{4A8A29E3-5CF6-474F-AEAD-55ADC59D1B71}" dt="2020-03-23T19:52:24.742" v="0" actId="1076"/>
        <pc:sldMkLst>
          <pc:docMk/>
          <pc:sldMk cId="1157050058" sldId="341"/>
        </pc:sldMkLst>
        <pc:spChg chg="mod">
          <ac:chgData name="PAJTASH, Arianna" userId="70ec85ad-e6c4-4276-8ca6-876356da63d9" providerId="ADAL" clId="{4A8A29E3-5CF6-474F-AEAD-55ADC59D1B71}" dt="2020-03-23T19:52:24.742" v="0" actId="1076"/>
          <ac:spMkLst>
            <pc:docMk/>
            <pc:sldMk cId="1157050058" sldId="341"/>
            <ac:spMk id="36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30E726-3461-7747-9EF2-43891A89A40D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0246BA-43B7-5F4D-BDBC-88646C33B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96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0246BA-43B7-5F4D-BDBC-88646C33BA6B}" type="slidenum">
              <a:rPr lang="en-US" smtClean="0"/>
              <a:t>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4254177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0246BA-43B7-5F4D-BDBC-88646C33BA6B}" type="slidenum">
              <a:rPr lang="en-US" smtClean="0"/>
              <a:t>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6944056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0246BA-43B7-5F4D-BDBC-88646C33BA6B}" type="slidenum">
              <a:rPr lang="en-US" smtClean="0"/>
              <a:t>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759012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0246BA-43B7-5F4D-BDBC-88646C33BA6B}" type="slidenum">
              <a:rPr lang="en-US" smtClean="0"/>
              <a:t>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976752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0246BA-43B7-5F4D-BDBC-88646C33BA6B}" type="slidenum">
              <a:rPr lang="en-US" smtClean="0"/>
              <a:t>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72951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0246BA-43B7-5F4D-BDBC-88646C33BA6B}" type="slidenum">
              <a:rPr lang="en-US" smtClean="0"/>
              <a:t>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886779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0246BA-43B7-5F4D-BDBC-88646C33BA6B}" type="slidenum">
              <a:rPr lang="en-US" smtClean="0"/>
              <a:t>10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30424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/>
              <a:t>Click to edit Master subtitle style</a:t>
            </a:r>
          </a:p>
        </p:txBody>
      </p:sp>
      <p:sp>
        <p:nvSpPr>
          <p:cNvPr id="10" name="Freeform 9"/>
          <p:cNvSpPr>
            <a:spLocks noChangeAspect="1" noEditPoints="1"/>
          </p:cNvSpPr>
          <p:nvPr userDrawn="1"/>
        </p:nvSpPr>
        <p:spPr bwMode="auto">
          <a:xfrm>
            <a:off x="10820400" y="6294834"/>
            <a:ext cx="685800" cy="36433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3/23/2020</a:t>
            </a:fld>
            <a:endParaRPr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181C3B-20F3-C144-AD7B-E49857868251}" type="slidenum">
              <a:rPr smtClean="0"/>
              <a:t>‹#›</a:t>
            </a:fld>
            <a:endParaRPr smtClean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3/23/2020</a:t>
            </a:fld>
            <a:endParaRPr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181C3B-20F3-C144-AD7B-E49857868251}" type="slidenum">
              <a:rPr smtClean="0"/>
              <a:t>‹#›</a:t>
            </a:fld>
            <a:endParaRPr smtClean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3/23/2020</a:t>
            </a:fld>
            <a:endParaRPr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181C3B-20F3-C144-AD7B-E49857868251}" type="slidenum">
              <a:rPr smtClean="0"/>
              <a:t>‹#›</a:t>
            </a:fld>
            <a:endParaRPr smtClean="0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3/23/2020</a:t>
            </a:fld>
            <a:endParaRPr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181C3B-20F3-C144-AD7B-E49857868251}" type="slidenum">
              <a:rPr smtClean="0"/>
              <a:t>‹#›</a:t>
            </a:fld>
            <a:endParaRPr smtClean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10515600" cy="762000"/>
          </a:xfrm>
        </p:spPr>
        <p:txBody>
          <a:bodyPr lIns="0" tIns="0" rIns="0" bIns="0">
            <a:normAutofit/>
          </a:bodyPr>
          <a:lstStyle>
            <a:lvl1pPr>
              <a:defRPr sz="350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5625"/>
            <a:ext cx="10515600" cy="2483728"/>
          </a:xfrm>
        </p:spPr>
        <p:txBody>
          <a:bodyPr lIns="0" tIns="0" rIns="0" b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14" name="Freeform 13"/>
          <p:cNvSpPr>
            <a:spLocks noChangeAspect="1" noEditPoints="1"/>
          </p:cNvSpPr>
          <p:nvPr userDrawn="1"/>
        </p:nvSpPr>
        <p:spPr bwMode="auto">
          <a:xfrm>
            <a:off x="10820400" y="6294834"/>
            <a:ext cx="685800" cy="36433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3/23/2020</a:t>
            </a:fld>
            <a:endParaRPr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181C3B-20F3-C144-AD7B-E49857868251}" type="slidenum">
              <a:rPr smtClean="0"/>
              <a:t>‹#›</a:t>
            </a:fld>
            <a:endParaRPr smtClean="0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alibri"/>
              <a:ea typeface="Arial"/>
              <a:cs typeface="Arial"/>
            </a:endParaRPr>
          </a:p>
        </p:txBody>
      </p:sp>
      <p:sp>
        <p:nvSpPr>
          <p:cNvPr id="10" name="Freeform 9"/>
          <p:cNvSpPr>
            <a:spLocks noChangeAspect="1" noEditPoints="1"/>
          </p:cNvSpPr>
          <p:nvPr userDrawn="1"/>
        </p:nvSpPr>
        <p:spPr bwMode="auto">
          <a:xfrm>
            <a:off x="10820400" y="6294834"/>
            <a:ext cx="685800" cy="36433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3/23/2020</a:t>
            </a:fld>
            <a:endParaRPr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181C3B-20F3-C144-AD7B-E49857868251}" type="slidenum">
              <a:rPr smtClean="0"/>
              <a:t>‹#›</a:t>
            </a:fld>
            <a:endParaRPr smtClean="0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BCE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Calibri"/>
              <a:ea typeface="Arial"/>
              <a:cs typeface="Arial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3/23/2020</a:t>
            </a:fld>
            <a:endParaRPr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181C3B-20F3-C144-AD7B-E49857868251}" type="slidenum">
              <a:rPr smtClean="0"/>
              <a:t>‹#›</a:t>
            </a:fld>
            <a:endParaRPr smtClean="0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BCE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Calibri"/>
              <a:ea typeface="Arial"/>
              <a:cs typeface="Arial"/>
            </a:endParaRPr>
          </a:p>
        </p:txBody>
      </p:sp>
      <p:sp>
        <p:nvSpPr>
          <p:cNvPr id="10" name="Freeform 9"/>
          <p:cNvSpPr>
            <a:spLocks noChangeAspect="1" noEditPoints="1"/>
          </p:cNvSpPr>
          <p:nvPr userDrawn="1"/>
        </p:nvSpPr>
        <p:spPr bwMode="auto">
          <a:xfrm>
            <a:off x="10820400" y="6294834"/>
            <a:ext cx="685800" cy="36433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Title 1"/>
          <p:cNvSpPr txBox="1"/>
          <p:nvPr userDrawn="1"/>
        </p:nvSpPr>
        <p:spPr bwMode="auto">
          <a:xfrm>
            <a:off x="685800" y="990600"/>
            <a:ext cx="7598042" cy="2569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p15="http://schemas.microsoft.com/office/powerpoint/2012/main" xmlns:p14="http://schemas.microsoft.com/office/powerpoint/2010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lvl1pPr marL="0" indent="0" algn="l" defTabSz="68421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lang="en-US" sz="4600" b="0" i="0" u="none" kern="1200" spc="0" baseline="0">
                <a:solidFill>
                  <a:schemeClr val="bg1"/>
                </a:solidFill>
                <a:latin typeface="+mj-lt"/>
                <a:ea typeface="CiscoSansTT Thin" charset="0"/>
                <a:cs typeface="CiscoSansTT Thin" charset="0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9pPr>
          </a:lstStyle>
          <a:p>
            <a:pPr marL="0" marR="0" lvl="0" indent="0" algn="l" defTabSz="684213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4600" b="0" i="0" u="none" strike="noStrike" cap="none" normalizeH="0" noProof="0">
                <a:ln>
                  <a:noFill/>
                </a:ln>
                <a:solidFill>
                  <a:srgbClr val="005073"/>
                </a:solidFill>
                <a:effectLst/>
                <a:uLnTx/>
                <a:uFillTx/>
                <a:latin typeface="Calibri Light" panose="020F0302020204030204"/>
                <a:ea typeface="CiscoSansTT Thin" charset="0"/>
                <a:cs typeface="CiscoSansTT Thin" charset="0"/>
              </a:rPr>
              <a:t>Section Title Goes Here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3/23/2020</a:t>
            </a:fld>
            <a:endParaRPr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181C3B-20F3-C144-AD7B-E49857868251}" type="slidenum">
              <a:rPr smtClean="0"/>
              <a:t>‹#›</a:t>
            </a:fld>
            <a:endParaRPr smtClean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3/23/2020</a:t>
            </a:fld>
            <a:endParaRPr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181C3B-20F3-C144-AD7B-E49857868251}" type="slidenum">
              <a:rPr smtClean="0"/>
              <a:t>‹#›</a:t>
            </a:fld>
            <a:endParaRPr smtClean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3/23/2020</a:t>
            </a:fld>
            <a:endParaRPr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181C3B-20F3-C144-AD7B-E49857868251}" type="slidenum">
              <a:rPr smtClean="0"/>
              <a:t>‹#›</a:t>
            </a:fld>
            <a:endParaRPr smtClean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3/23/2020</a:t>
            </a:fld>
            <a:endParaRPr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181C3B-20F3-C144-AD7B-E49857868251}" type="slidenum">
              <a:rPr smtClean="0"/>
              <a:t>‹#›</a:t>
            </a:fld>
            <a:endParaRPr smtClean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E59386-E374-834A-B45C-45B638025929}" type="datetimeFigureOut">
              <a:rPr smtClean="0"/>
              <a:t>3/23/2020</a:t>
            </a:fld>
            <a:endParaRPr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931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4" r:id="rId3"/>
    <p:sldLayoutId id="2147483686" r:id="rId4"/>
    <p:sldLayoutId id="2147483685" r:id="rId5"/>
    <p:sldLayoutId id="2147483675" r:id="rId6"/>
    <p:sldLayoutId id="2147483676" r:id="rId7"/>
    <p:sldLayoutId id="2147483677" r:id="rId8"/>
    <p:sldLayoutId id="2147483678" r:id="rId9"/>
    <p:sldLayoutId id="2147483680" r:id="rId10"/>
    <p:sldLayoutId id="2147483681" r:id="rId11"/>
    <p:sldLayoutId id="2147483682" r:id="rId12"/>
    <p:sldLayoutId id="2147483683" r:id="rId13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baseline="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:p14="http://schemas.microsoft.com/office/powerpoint/2010/main" xmlns="">
        <p15:guide id="1" orient="horz" pos="2160" userDrawn="1">
          <p15:clr>
            <a:srgbClr val="F26B43"/>
          </p15:clr>
        </p15:guide>
        <p15:guide id="2" pos="432" userDrawn="1">
          <p15:clr>
            <a:srgbClr val="F26B43"/>
          </p15:clr>
        </p15:guide>
        <p15:guide id="3" pos="3704" userDrawn="1">
          <p15:clr>
            <a:srgbClr val="F26B43"/>
          </p15:clr>
        </p15:guide>
        <p15:guide id="4" pos="5745" userDrawn="1">
          <p15:clr>
            <a:srgbClr val="F26B43"/>
          </p15:clr>
        </p15:guide>
        <p15:guide id="5" pos="7248" userDrawn="1">
          <p15:clr>
            <a:srgbClr val="F26B43"/>
          </p15:clr>
        </p15:guide>
        <p15:guide id="6" orient="horz" pos="432" userDrawn="1">
          <p15:clr>
            <a:srgbClr val="F26B43"/>
          </p15:clr>
        </p15:guide>
        <p15:guide id="7" orient="horz" pos="3840" userDrawn="1">
          <p15:clr>
            <a:srgbClr val="F26B43"/>
          </p15:clr>
        </p15:guide>
        <p15:guide id="8" pos="5473" userDrawn="1">
          <p15:clr>
            <a:srgbClr val="F26B43"/>
          </p15:clr>
        </p15:guide>
        <p15:guide id="9" pos="1935" userDrawn="1">
          <p15:clr>
            <a:srgbClr val="F26B43"/>
          </p15:clr>
        </p15:guide>
        <p15:guide id="10" pos="2207" userDrawn="1">
          <p15:clr>
            <a:srgbClr val="F26B43"/>
          </p15:clr>
        </p15:guide>
        <p15:guide id="11" pos="3976" userDrawn="1">
          <p15:clr>
            <a:srgbClr val="F26B43"/>
          </p15:clr>
        </p15:guide>
        <p15:guide id="12" orient="horz" pos="1298" userDrawn="1">
          <p15:clr>
            <a:srgbClr val="F26B43"/>
          </p15:clr>
        </p15:guide>
        <p15:guide id="13" orient="horz" pos="867" userDrawn="1">
          <p15:clr>
            <a:srgbClr val="F26B43"/>
          </p15:clr>
        </p15:guide>
        <p15:guide id="14" orient="horz" pos="1071" userDrawn="1">
          <p15:clr>
            <a:srgbClr val="F26B43"/>
          </p15:clr>
        </p15:guide>
        <p15:guide id="15" orient="horz" pos="6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help.webex.com/en-us/WBX000026396/Cisco-Webex-and-3rd-Party-Support-Utilities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help.webex.com/en-us/WBX000029055/Webex-Meetings-Help-Articles" TargetMode="External"/><Relationship Id="rId3" Type="http://schemas.openxmlformats.org/officeDocument/2006/relationships/hyperlink" Target="http://callinghelp.cisco.com/" TargetMode="External"/><Relationship Id="rId7" Type="http://schemas.openxmlformats.org/officeDocument/2006/relationships/hyperlink" Target="https://help.webex.com/es-co/WBX000029055/Webex-Meetings-Help-Articles" TargetMode="External"/><Relationship Id="rId2" Type="http://schemas.openxmlformats.org/officeDocument/2006/relationships/hyperlink" Target="https://help.webex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help.webex.com/es-co/ncp9h8c/Cisco-Webex-Meetings-Release-Notes-WBS39" TargetMode="External"/><Relationship Id="rId5" Type="http://schemas.openxmlformats.org/officeDocument/2006/relationships/hyperlink" Target="https://help.webex.com/es-co/mqkve8/Cisco-Webex-Teams-Release-Notes" TargetMode="External"/><Relationship Id="rId10" Type="http://schemas.openxmlformats.org/officeDocument/2006/relationships/hyperlink" Target="https://help.webex.com/es-co/WBX000026396/Cisco-Webex-and-3rd-Party-Support-Utilities" TargetMode="External"/><Relationship Id="rId4" Type="http://schemas.openxmlformats.org/officeDocument/2006/relationships/hyperlink" Target="https://status.webex.com/" TargetMode="External"/><Relationship Id="rId9" Type="http://schemas.openxmlformats.org/officeDocument/2006/relationships/hyperlink" Target="https://help.webex.com/es-co/ni3wlvw/Troubleshoot-Cisco-Webex-Meetings-in-Cisco-Webex-Control-Hub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callinghelp.cisco.com/" TargetMode="External"/><Relationship Id="rId2" Type="http://schemas.openxmlformats.org/officeDocument/2006/relationships/hyperlink" Target="https://help.webex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help.webex.com/landing/onlineclasses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/>
          <p:nvPr/>
        </p:nvSpPr>
        <p:spPr bwMode="auto">
          <a:xfrm>
            <a:off x="685800" y="685800"/>
            <a:ext cx="77089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p15="http://schemas.microsoft.com/office/powerpoint/2012/main" xmlns:p14="http://schemas.microsoft.com/office/powerpoint/2010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marL="0" indent="0" algn="l" defTabSz="68421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lang="en-US" sz="4600" b="0" i="0" u="none" kern="1200" spc="0" baseline="0">
                <a:solidFill>
                  <a:schemeClr val="bg1"/>
                </a:solidFill>
                <a:latin typeface="+mj-lt"/>
                <a:ea typeface="CiscoSansTT Thin" charset="0"/>
                <a:cs typeface="CiscoSansTT Thin" charset="0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9pPr>
          </a:lstStyle>
          <a:p>
            <a:pPr lvl="0">
              <a:defRPr/>
            </a:pPr>
            <a:r>
              <a:rPr lang="es-ES_tradnl" sz="5000" dirty="0" smtClean="0">
                <a:solidFill>
                  <a:srgbClr val="005073"/>
                </a:solidFill>
              </a:rPr>
              <a:t>Cómo encarar la preparación de sus equipos de soporte </a:t>
            </a:r>
            <a:br>
              <a:rPr lang="es-ES_tradnl" sz="5000" dirty="0" smtClean="0">
                <a:solidFill>
                  <a:srgbClr val="005073"/>
                </a:solidFill>
              </a:rPr>
            </a:br>
            <a:r>
              <a:rPr lang="es-ES_tradnl" sz="5000" dirty="0" smtClean="0">
                <a:solidFill>
                  <a:srgbClr val="005073"/>
                </a:solidFill>
              </a:rPr>
              <a:t>de TI para </a:t>
            </a:r>
            <a:r>
              <a:rPr lang="es-ES_tradnl" sz="5000" dirty="0" err="1" smtClean="0">
                <a:solidFill>
                  <a:srgbClr val="005073"/>
                </a:solidFill>
              </a:rPr>
              <a:t>Webex</a:t>
            </a:r>
            <a:endParaRPr kumimoji="0" lang="es-ES_tradnl" sz="5000" b="0" i="0" u="none" strike="noStrike" cap="none" normalizeH="0" noProof="0" dirty="0">
              <a:ln>
                <a:noFill/>
              </a:ln>
              <a:solidFill>
                <a:srgbClr val="005073"/>
              </a:solidFill>
              <a:effectLst/>
              <a:uLnTx/>
              <a:uFillTx/>
            </a:endParaRPr>
          </a:p>
        </p:txBody>
      </p:sp>
      <p:sp>
        <p:nvSpPr>
          <p:cNvPr id="4" name="Freeform 3"/>
          <p:cNvSpPr>
            <a:spLocks noChangeAspect="1" noEditPoints="1"/>
          </p:cNvSpPr>
          <p:nvPr/>
        </p:nvSpPr>
        <p:spPr bwMode="auto">
          <a:xfrm>
            <a:off x="10159255" y="5380434"/>
            <a:ext cx="1346945" cy="715566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_tradnl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23232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85800" y="2836333"/>
            <a:ext cx="10820400" cy="3096634"/>
          </a:xfrm>
          <a:prstGeom prst="roundRect">
            <a:avLst>
              <a:gd name="adj" fmla="val 9394"/>
            </a:avLst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0FEA8FEA-CC11-CA44-AA96-E44365848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Seis pasos para preparar los equipos de soporte de TI</a:t>
            </a:r>
            <a:endParaRPr lang="es-ES_tradnl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A3F86135-854D-4941-BCBB-0CE11C3DBC2C}"/>
              </a:ext>
            </a:extLst>
          </p:cNvPr>
          <p:cNvSpPr/>
          <p:nvPr/>
        </p:nvSpPr>
        <p:spPr>
          <a:xfrm>
            <a:off x="1141111" y="3211348"/>
            <a:ext cx="2561578" cy="2674578"/>
          </a:xfrm>
          <a:prstGeom prst="rect">
            <a:avLst/>
          </a:prstGeom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s-ES_tradnl" sz="1300" dirty="0" smtClean="0">
                <a:latin typeface="+mj-lt"/>
              </a:rPr>
              <a:t>Tendrá que capacitar a todo el personal de soporte de TI, tanto a los usuarios cotidianos como a los especialistas en resolución de problemas técnicos. Consulte a sus contactos clave acerca de las diferentes necesidades de capacitación, por ejemplo, personal de TI local frente a servicio de asistencia informática, y administrador frente a no administrador.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s-ES_tradnl" sz="1300" dirty="0" smtClean="0">
                <a:latin typeface="+mj-lt"/>
              </a:rPr>
              <a:t>Sugerimos capacitarlos como usuarios primero y como personal de soporte después.</a:t>
            </a:r>
            <a:endParaRPr lang="es-ES_tradnl" sz="1300" dirty="0">
              <a:latin typeface="+mj-lt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685800" y="1416335"/>
            <a:ext cx="10820400" cy="1282130"/>
            <a:chOff x="685800" y="1416335"/>
            <a:chExt cx="10820400" cy="1282130"/>
          </a:xfrm>
          <a:solidFill>
            <a:schemeClr val="bg1">
              <a:lumMod val="85000"/>
            </a:schemeClr>
          </a:solidFill>
        </p:grpSpPr>
        <p:sp>
          <p:nvSpPr>
            <p:cNvPr id="23" name="Freeform 5"/>
            <p:cNvSpPr>
              <a:spLocks noEditPoints="1"/>
            </p:cNvSpPr>
            <p:nvPr/>
          </p:nvSpPr>
          <p:spPr bwMode="auto">
            <a:xfrm>
              <a:off x="685800" y="1897135"/>
              <a:ext cx="10800991" cy="320533"/>
            </a:xfrm>
            <a:custGeom>
              <a:avLst/>
              <a:gdLst>
                <a:gd name="T0" fmla="*/ 2356 w 2366"/>
                <a:gd name="T1" fmla="*/ 60 h 71"/>
                <a:gd name="T2" fmla="*/ 2355 w 2366"/>
                <a:gd name="T3" fmla="*/ 60 h 71"/>
                <a:gd name="T4" fmla="*/ 2355 w 2366"/>
                <a:gd name="T5" fmla="*/ 60 h 71"/>
                <a:gd name="T6" fmla="*/ 2356 w 2366"/>
                <a:gd name="T7" fmla="*/ 60 h 71"/>
                <a:gd name="T8" fmla="*/ 2356 w 2366"/>
                <a:gd name="T9" fmla="*/ 60 h 71"/>
                <a:gd name="T10" fmla="*/ 2356 w 2366"/>
                <a:gd name="T11" fmla="*/ 60 h 71"/>
                <a:gd name="T12" fmla="*/ 2356 w 2366"/>
                <a:gd name="T13" fmla="*/ 60 h 71"/>
                <a:gd name="T14" fmla="*/ 2356 w 2366"/>
                <a:gd name="T15" fmla="*/ 60 h 71"/>
                <a:gd name="T16" fmla="*/ 2356 w 2366"/>
                <a:gd name="T17" fmla="*/ 60 h 71"/>
                <a:gd name="T18" fmla="*/ 2356 w 2366"/>
                <a:gd name="T19" fmla="*/ 60 h 71"/>
                <a:gd name="T20" fmla="*/ 2356 w 2366"/>
                <a:gd name="T21" fmla="*/ 60 h 71"/>
                <a:gd name="T22" fmla="*/ 2356 w 2366"/>
                <a:gd name="T23" fmla="*/ 60 h 71"/>
                <a:gd name="T24" fmla="*/ 2356 w 2366"/>
                <a:gd name="T25" fmla="*/ 60 h 71"/>
                <a:gd name="T26" fmla="*/ 2363 w 2366"/>
                <a:gd name="T27" fmla="*/ 50 h 71"/>
                <a:gd name="T28" fmla="*/ 2363 w 2366"/>
                <a:gd name="T29" fmla="*/ 50 h 71"/>
                <a:gd name="T30" fmla="*/ 2363 w 2366"/>
                <a:gd name="T31" fmla="*/ 50 h 71"/>
                <a:gd name="T32" fmla="*/ 2363 w 2366"/>
                <a:gd name="T33" fmla="*/ 49 h 71"/>
                <a:gd name="T34" fmla="*/ 2363 w 2366"/>
                <a:gd name="T35" fmla="*/ 50 h 71"/>
                <a:gd name="T36" fmla="*/ 2363 w 2366"/>
                <a:gd name="T37" fmla="*/ 49 h 71"/>
                <a:gd name="T38" fmla="*/ 2363 w 2366"/>
                <a:gd name="T39" fmla="*/ 21 h 71"/>
                <a:gd name="T40" fmla="*/ 2366 w 2366"/>
                <a:gd name="T41" fmla="*/ 35 h 71"/>
                <a:gd name="T42" fmla="*/ 2363 w 2366"/>
                <a:gd name="T43" fmla="*/ 49 h 71"/>
                <a:gd name="T44" fmla="*/ 2366 w 2366"/>
                <a:gd name="T45" fmla="*/ 35 h 71"/>
                <a:gd name="T46" fmla="*/ 2363 w 2366"/>
                <a:gd name="T47" fmla="*/ 21 h 71"/>
                <a:gd name="T48" fmla="*/ 2362 w 2366"/>
                <a:gd name="T49" fmla="*/ 21 h 71"/>
                <a:gd name="T50" fmla="*/ 2362 w 2366"/>
                <a:gd name="T51" fmla="*/ 21 h 71"/>
                <a:gd name="T52" fmla="*/ 2362 w 2366"/>
                <a:gd name="T53" fmla="*/ 21 h 71"/>
                <a:gd name="T54" fmla="*/ 2245 w 2366"/>
                <a:gd name="T55" fmla="*/ 0 h 71"/>
                <a:gd name="T56" fmla="*/ 36 w 2366"/>
                <a:gd name="T57" fmla="*/ 0 h 71"/>
                <a:gd name="T58" fmla="*/ 0 w 2366"/>
                <a:gd name="T59" fmla="*/ 35 h 71"/>
                <a:gd name="T60" fmla="*/ 36 w 2366"/>
                <a:gd name="T61" fmla="*/ 71 h 71"/>
                <a:gd name="T62" fmla="*/ 2245 w 2366"/>
                <a:gd name="T63" fmla="*/ 71 h 71"/>
                <a:gd name="T64" fmla="*/ 2280 w 2366"/>
                <a:gd name="T65" fmla="*/ 35 h 71"/>
                <a:gd name="T66" fmla="*/ 2245 w 2366"/>
                <a:gd name="T6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66" h="71">
                  <a:moveTo>
                    <a:pt x="2356" y="60"/>
                  </a:moveTo>
                  <a:cubicBezTo>
                    <a:pt x="2355" y="60"/>
                    <a:pt x="2355" y="60"/>
                    <a:pt x="2355" y="60"/>
                  </a:cubicBezTo>
                  <a:cubicBezTo>
                    <a:pt x="2355" y="60"/>
                    <a:pt x="2355" y="60"/>
                    <a:pt x="2355" y="60"/>
                  </a:cubicBezTo>
                  <a:cubicBezTo>
                    <a:pt x="2355" y="60"/>
                    <a:pt x="2355" y="60"/>
                    <a:pt x="2356" y="60"/>
                  </a:cubicBezTo>
                  <a:moveTo>
                    <a:pt x="2356" y="60"/>
                  </a:moveTo>
                  <a:cubicBezTo>
                    <a:pt x="2356" y="60"/>
                    <a:pt x="2356" y="60"/>
                    <a:pt x="2356" y="60"/>
                  </a:cubicBezTo>
                  <a:cubicBezTo>
                    <a:pt x="2356" y="60"/>
                    <a:pt x="2356" y="60"/>
                    <a:pt x="2356" y="60"/>
                  </a:cubicBezTo>
                  <a:moveTo>
                    <a:pt x="2356" y="60"/>
                  </a:moveTo>
                  <a:cubicBezTo>
                    <a:pt x="2356" y="60"/>
                    <a:pt x="2356" y="60"/>
                    <a:pt x="2356" y="60"/>
                  </a:cubicBezTo>
                  <a:cubicBezTo>
                    <a:pt x="2356" y="60"/>
                    <a:pt x="2356" y="60"/>
                    <a:pt x="2356" y="60"/>
                  </a:cubicBezTo>
                  <a:moveTo>
                    <a:pt x="2356" y="60"/>
                  </a:moveTo>
                  <a:cubicBezTo>
                    <a:pt x="2356" y="60"/>
                    <a:pt x="2356" y="60"/>
                    <a:pt x="2356" y="60"/>
                  </a:cubicBezTo>
                  <a:cubicBezTo>
                    <a:pt x="2356" y="60"/>
                    <a:pt x="2356" y="60"/>
                    <a:pt x="2356" y="60"/>
                  </a:cubicBezTo>
                  <a:moveTo>
                    <a:pt x="2363" y="50"/>
                  </a:moveTo>
                  <a:cubicBezTo>
                    <a:pt x="2363" y="50"/>
                    <a:pt x="2363" y="50"/>
                    <a:pt x="2363" y="50"/>
                  </a:cubicBezTo>
                  <a:cubicBezTo>
                    <a:pt x="2363" y="50"/>
                    <a:pt x="2363" y="50"/>
                    <a:pt x="2363" y="50"/>
                  </a:cubicBezTo>
                  <a:moveTo>
                    <a:pt x="2363" y="49"/>
                  </a:moveTo>
                  <a:cubicBezTo>
                    <a:pt x="2363" y="49"/>
                    <a:pt x="2363" y="49"/>
                    <a:pt x="2363" y="50"/>
                  </a:cubicBezTo>
                  <a:cubicBezTo>
                    <a:pt x="2363" y="49"/>
                    <a:pt x="2363" y="49"/>
                    <a:pt x="2363" y="49"/>
                  </a:cubicBezTo>
                  <a:moveTo>
                    <a:pt x="2363" y="21"/>
                  </a:moveTo>
                  <a:cubicBezTo>
                    <a:pt x="2365" y="25"/>
                    <a:pt x="2366" y="30"/>
                    <a:pt x="2366" y="35"/>
                  </a:cubicBezTo>
                  <a:cubicBezTo>
                    <a:pt x="2366" y="40"/>
                    <a:pt x="2365" y="45"/>
                    <a:pt x="2363" y="49"/>
                  </a:cubicBezTo>
                  <a:cubicBezTo>
                    <a:pt x="2365" y="45"/>
                    <a:pt x="2366" y="40"/>
                    <a:pt x="2366" y="35"/>
                  </a:cubicBezTo>
                  <a:cubicBezTo>
                    <a:pt x="2366" y="30"/>
                    <a:pt x="2365" y="25"/>
                    <a:pt x="2363" y="21"/>
                  </a:cubicBezTo>
                  <a:moveTo>
                    <a:pt x="2362" y="21"/>
                  </a:moveTo>
                  <a:cubicBezTo>
                    <a:pt x="2362" y="21"/>
                    <a:pt x="2362" y="21"/>
                    <a:pt x="2362" y="21"/>
                  </a:cubicBezTo>
                  <a:cubicBezTo>
                    <a:pt x="2362" y="21"/>
                    <a:pt x="2362" y="21"/>
                    <a:pt x="2362" y="21"/>
                  </a:cubicBezTo>
                  <a:moveTo>
                    <a:pt x="2245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6"/>
                    <a:pt x="0" y="35"/>
                  </a:cubicBezTo>
                  <a:cubicBezTo>
                    <a:pt x="0" y="55"/>
                    <a:pt x="16" y="71"/>
                    <a:pt x="36" y="71"/>
                  </a:cubicBezTo>
                  <a:cubicBezTo>
                    <a:pt x="2245" y="71"/>
                    <a:pt x="2245" y="71"/>
                    <a:pt x="2245" y="71"/>
                  </a:cubicBezTo>
                  <a:cubicBezTo>
                    <a:pt x="2280" y="35"/>
                    <a:pt x="2280" y="35"/>
                    <a:pt x="2280" y="35"/>
                  </a:cubicBezTo>
                  <a:cubicBezTo>
                    <a:pt x="2245" y="0"/>
                    <a:pt x="2245" y="0"/>
                    <a:pt x="2245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4" name="Freeform 6"/>
            <p:cNvSpPr/>
            <p:nvPr/>
          </p:nvSpPr>
          <p:spPr bwMode="auto">
            <a:xfrm>
              <a:off x="10666148" y="1416335"/>
              <a:ext cx="770907" cy="526002"/>
            </a:xfrm>
            <a:custGeom>
              <a:avLst/>
              <a:gdLst>
                <a:gd name="T0" fmla="*/ 38 w 169"/>
                <a:gd name="T1" fmla="*/ 0 h 116"/>
                <a:gd name="T2" fmla="*/ 13 w 169"/>
                <a:gd name="T3" fmla="*/ 10 h 116"/>
                <a:gd name="T4" fmla="*/ 13 w 169"/>
                <a:gd name="T5" fmla="*/ 60 h 116"/>
                <a:gd name="T6" fmla="*/ 59 w 169"/>
                <a:gd name="T7" fmla="*/ 106 h 116"/>
                <a:gd name="T8" fmla="*/ 144 w 169"/>
                <a:gd name="T9" fmla="*/ 106 h 116"/>
                <a:gd name="T10" fmla="*/ 144 w 169"/>
                <a:gd name="T11" fmla="*/ 106 h 116"/>
                <a:gd name="T12" fmla="*/ 148 w 169"/>
                <a:gd name="T13" fmla="*/ 106 h 116"/>
                <a:gd name="T14" fmla="*/ 156 w 169"/>
                <a:gd name="T15" fmla="*/ 108 h 116"/>
                <a:gd name="T16" fmla="*/ 156 w 169"/>
                <a:gd name="T17" fmla="*/ 108 h 116"/>
                <a:gd name="T18" fmla="*/ 156 w 169"/>
                <a:gd name="T19" fmla="*/ 108 h 116"/>
                <a:gd name="T20" fmla="*/ 157 w 169"/>
                <a:gd name="T21" fmla="*/ 108 h 116"/>
                <a:gd name="T22" fmla="*/ 157 w 169"/>
                <a:gd name="T23" fmla="*/ 108 h 116"/>
                <a:gd name="T24" fmla="*/ 169 w 169"/>
                <a:gd name="T25" fmla="*/ 116 h 116"/>
                <a:gd name="T26" fmla="*/ 63 w 169"/>
                <a:gd name="T27" fmla="*/ 10 h 116"/>
                <a:gd name="T28" fmla="*/ 38 w 169"/>
                <a:gd name="T2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9" h="115">
                  <a:moveTo>
                    <a:pt x="38" y="0"/>
                  </a:moveTo>
                  <a:cubicBezTo>
                    <a:pt x="29" y="0"/>
                    <a:pt x="20" y="4"/>
                    <a:pt x="13" y="10"/>
                  </a:cubicBezTo>
                  <a:cubicBezTo>
                    <a:pt x="0" y="24"/>
                    <a:pt x="0" y="47"/>
                    <a:pt x="13" y="60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146" y="106"/>
                    <a:pt x="147" y="106"/>
                    <a:pt x="148" y="106"/>
                  </a:cubicBezTo>
                  <a:cubicBezTo>
                    <a:pt x="151" y="106"/>
                    <a:pt x="154" y="107"/>
                    <a:pt x="156" y="108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6" y="108"/>
                    <a:pt x="156" y="108"/>
                    <a:pt x="157" y="108"/>
                  </a:cubicBezTo>
                  <a:cubicBezTo>
                    <a:pt x="157" y="108"/>
                    <a:pt x="157" y="108"/>
                    <a:pt x="157" y="108"/>
                  </a:cubicBezTo>
                  <a:cubicBezTo>
                    <a:pt x="161" y="110"/>
                    <a:pt x="166" y="113"/>
                    <a:pt x="169" y="116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57" y="4"/>
                    <a:pt x="48" y="0"/>
                    <a:pt x="38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5" name="Freeform 7"/>
            <p:cNvSpPr>
              <a:spLocks noEditPoints="1"/>
            </p:cNvSpPr>
            <p:nvPr/>
          </p:nvSpPr>
          <p:spPr bwMode="auto">
            <a:xfrm>
              <a:off x="10935550" y="1897135"/>
              <a:ext cx="447624" cy="160265"/>
            </a:xfrm>
            <a:custGeom>
              <a:avLst/>
              <a:gdLst>
                <a:gd name="T0" fmla="*/ 98 w 98"/>
                <a:gd name="T1" fmla="*/ 2 h 35"/>
                <a:gd name="T2" fmla="*/ 98 w 98"/>
                <a:gd name="T3" fmla="*/ 2 h 35"/>
                <a:gd name="T4" fmla="*/ 98 w 98"/>
                <a:gd name="T5" fmla="*/ 2 h 35"/>
                <a:gd name="T6" fmla="*/ 97 w 98"/>
                <a:gd name="T7" fmla="*/ 2 h 35"/>
                <a:gd name="T8" fmla="*/ 97 w 98"/>
                <a:gd name="T9" fmla="*/ 2 h 35"/>
                <a:gd name="T10" fmla="*/ 97 w 98"/>
                <a:gd name="T11" fmla="*/ 2 h 35"/>
                <a:gd name="T12" fmla="*/ 89 w 98"/>
                <a:gd name="T13" fmla="*/ 0 h 35"/>
                <a:gd name="T14" fmla="*/ 97 w 98"/>
                <a:gd name="T15" fmla="*/ 2 h 35"/>
                <a:gd name="T16" fmla="*/ 89 w 98"/>
                <a:gd name="T17" fmla="*/ 0 h 35"/>
                <a:gd name="T18" fmla="*/ 85 w 98"/>
                <a:gd name="T19" fmla="*/ 0 h 35"/>
                <a:gd name="T20" fmla="*/ 0 w 98"/>
                <a:gd name="T21" fmla="*/ 0 h 35"/>
                <a:gd name="T22" fmla="*/ 35 w 98"/>
                <a:gd name="T23" fmla="*/ 35 h 35"/>
                <a:gd name="T24" fmla="*/ 60 w 98"/>
                <a:gd name="T25" fmla="*/ 10 h 35"/>
                <a:gd name="T26" fmla="*/ 85 w 98"/>
                <a:gd name="T2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35">
                  <a:moveTo>
                    <a:pt x="98" y="2"/>
                  </a:move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moveTo>
                    <a:pt x="97" y="2"/>
                  </a:moveTo>
                  <a:cubicBezTo>
                    <a:pt x="97" y="2"/>
                    <a:pt x="97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moveTo>
                    <a:pt x="89" y="0"/>
                  </a:moveTo>
                  <a:cubicBezTo>
                    <a:pt x="92" y="0"/>
                    <a:pt x="94" y="1"/>
                    <a:pt x="97" y="2"/>
                  </a:cubicBezTo>
                  <a:cubicBezTo>
                    <a:pt x="95" y="1"/>
                    <a:pt x="92" y="0"/>
                    <a:pt x="89" y="0"/>
                  </a:cubicBezTo>
                  <a:moveTo>
                    <a:pt x="8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7" y="3"/>
                    <a:pt x="76" y="0"/>
                    <a:pt x="85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6" name="Freeform 8"/>
            <p:cNvSpPr/>
            <p:nvPr/>
          </p:nvSpPr>
          <p:spPr bwMode="auto">
            <a:xfrm>
              <a:off x="10666148" y="2168355"/>
              <a:ext cx="770907" cy="530110"/>
            </a:xfrm>
            <a:custGeom>
              <a:avLst/>
              <a:gdLst>
                <a:gd name="T0" fmla="*/ 169 w 169"/>
                <a:gd name="T1" fmla="*/ 0 h 117"/>
                <a:gd name="T2" fmla="*/ 169 w 169"/>
                <a:gd name="T3" fmla="*/ 0 h 117"/>
                <a:gd name="T4" fmla="*/ 169 w 169"/>
                <a:gd name="T5" fmla="*/ 0 h 117"/>
                <a:gd name="T6" fmla="*/ 169 w 169"/>
                <a:gd name="T7" fmla="*/ 1 h 117"/>
                <a:gd name="T8" fmla="*/ 169 w 169"/>
                <a:gd name="T9" fmla="*/ 1 h 117"/>
                <a:gd name="T10" fmla="*/ 169 w 169"/>
                <a:gd name="T11" fmla="*/ 1 h 117"/>
                <a:gd name="T12" fmla="*/ 169 w 169"/>
                <a:gd name="T13" fmla="*/ 1 h 117"/>
                <a:gd name="T14" fmla="*/ 169 w 169"/>
                <a:gd name="T15" fmla="*/ 1 h 117"/>
                <a:gd name="T16" fmla="*/ 158 w 169"/>
                <a:gd name="T17" fmla="*/ 8 h 117"/>
                <a:gd name="T18" fmla="*/ 158 w 169"/>
                <a:gd name="T19" fmla="*/ 8 h 117"/>
                <a:gd name="T20" fmla="*/ 157 w 169"/>
                <a:gd name="T21" fmla="*/ 8 h 117"/>
                <a:gd name="T22" fmla="*/ 157 w 169"/>
                <a:gd name="T23" fmla="*/ 8 h 117"/>
                <a:gd name="T24" fmla="*/ 157 w 169"/>
                <a:gd name="T25" fmla="*/ 8 h 117"/>
                <a:gd name="T26" fmla="*/ 147 w 169"/>
                <a:gd name="T27" fmla="*/ 11 h 117"/>
                <a:gd name="T28" fmla="*/ 147 w 169"/>
                <a:gd name="T29" fmla="*/ 11 h 117"/>
                <a:gd name="T30" fmla="*/ 147 w 169"/>
                <a:gd name="T31" fmla="*/ 11 h 117"/>
                <a:gd name="T32" fmla="*/ 146 w 169"/>
                <a:gd name="T33" fmla="*/ 11 h 117"/>
                <a:gd name="T34" fmla="*/ 146 w 169"/>
                <a:gd name="T35" fmla="*/ 11 h 117"/>
                <a:gd name="T36" fmla="*/ 144 w 169"/>
                <a:gd name="T37" fmla="*/ 11 h 117"/>
                <a:gd name="T38" fmla="*/ 144 w 169"/>
                <a:gd name="T39" fmla="*/ 11 h 117"/>
                <a:gd name="T40" fmla="*/ 59 w 169"/>
                <a:gd name="T41" fmla="*/ 11 h 117"/>
                <a:gd name="T42" fmla="*/ 13 w 169"/>
                <a:gd name="T43" fmla="*/ 56 h 117"/>
                <a:gd name="T44" fmla="*/ 13 w 169"/>
                <a:gd name="T45" fmla="*/ 106 h 117"/>
                <a:gd name="T46" fmla="*/ 38 w 169"/>
                <a:gd name="T47" fmla="*/ 117 h 117"/>
                <a:gd name="T48" fmla="*/ 63 w 169"/>
                <a:gd name="T49" fmla="*/ 106 h 117"/>
                <a:gd name="T50" fmla="*/ 169 w 169"/>
                <a:gd name="T5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9" h="117">
                  <a:moveTo>
                    <a:pt x="169" y="0"/>
                  </a:moveTo>
                  <a:cubicBezTo>
                    <a:pt x="169" y="0"/>
                    <a:pt x="169" y="0"/>
                    <a:pt x="169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5" y="4"/>
                    <a:pt x="162" y="6"/>
                    <a:pt x="158" y="8"/>
                  </a:cubicBezTo>
                  <a:cubicBezTo>
                    <a:pt x="158" y="8"/>
                    <a:pt x="158" y="8"/>
                    <a:pt x="158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4" y="9"/>
                    <a:pt x="150" y="10"/>
                    <a:pt x="147" y="11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47" y="11"/>
                    <a:pt x="146" y="11"/>
                    <a:pt x="146" y="11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6" y="11"/>
                    <a:pt x="145" y="11"/>
                    <a:pt x="144" y="11"/>
                  </a:cubicBezTo>
                  <a:cubicBezTo>
                    <a:pt x="144" y="11"/>
                    <a:pt x="144" y="11"/>
                    <a:pt x="144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0" y="70"/>
                    <a:pt x="0" y="92"/>
                    <a:pt x="13" y="106"/>
                  </a:cubicBezTo>
                  <a:cubicBezTo>
                    <a:pt x="20" y="113"/>
                    <a:pt x="29" y="117"/>
                    <a:pt x="38" y="117"/>
                  </a:cubicBezTo>
                  <a:cubicBezTo>
                    <a:pt x="48" y="117"/>
                    <a:pt x="57" y="113"/>
                    <a:pt x="63" y="106"/>
                  </a:cubicBezTo>
                  <a:cubicBezTo>
                    <a:pt x="169" y="0"/>
                    <a:pt x="169" y="0"/>
                    <a:pt x="169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7" name="Freeform 9"/>
            <p:cNvSpPr>
              <a:spLocks noEditPoints="1"/>
            </p:cNvSpPr>
            <p:nvPr/>
          </p:nvSpPr>
          <p:spPr bwMode="auto">
            <a:xfrm>
              <a:off x="10935550" y="2057400"/>
              <a:ext cx="501506" cy="160265"/>
            </a:xfrm>
            <a:custGeom>
              <a:avLst/>
              <a:gdLst>
                <a:gd name="T0" fmla="*/ 87 w 110"/>
                <a:gd name="T1" fmla="*/ 36 h 36"/>
                <a:gd name="T2" fmla="*/ 87 w 110"/>
                <a:gd name="T3" fmla="*/ 36 h 36"/>
                <a:gd name="T4" fmla="*/ 87 w 110"/>
                <a:gd name="T5" fmla="*/ 36 h 36"/>
                <a:gd name="T6" fmla="*/ 88 w 110"/>
                <a:gd name="T7" fmla="*/ 36 h 36"/>
                <a:gd name="T8" fmla="*/ 88 w 110"/>
                <a:gd name="T9" fmla="*/ 36 h 36"/>
                <a:gd name="T10" fmla="*/ 88 w 110"/>
                <a:gd name="T11" fmla="*/ 36 h 36"/>
                <a:gd name="T12" fmla="*/ 98 w 110"/>
                <a:gd name="T13" fmla="*/ 33 h 36"/>
                <a:gd name="T14" fmla="*/ 88 w 110"/>
                <a:gd name="T15" fmla="*/ 36 h 36"/>
                <a:gd name="T16" fmla="*/ 98 w 110"/>
                <a:gd name="T17" fmla="*/ 33 h 36"/>
                <a:gd name="T18" fmla="*/ 98 w 110"/>
                <a:gd name="T19" fmla="*/ 33 h 36"/>
                <a:gd name="T20" fmla="*/ 98 w 110"/>
                <a:gd name="T21" fmla="*/ 33 h 36"/>
                <a:gd name="T22" fmla="*/ 98 w 110"/>
                <a:gd name="T23" fmla="*/ 33 h 36"/>
                <a:gd name="T24" fmla="*/ 99 w 110"/>
                <a:gd name="T25" fmla="*/ 33 h 36"/>
                <a:gd name="T26" fmla="*/ 99 w 110"/>
                <a:gd name="T27" fmla="*/ 33 h 36"/>
                <a:gd name="T28" fmla="*/ 99 w 110"/>
                <a:gd name="T29" fmla="*/ 33 h 36"/>
                <a:gd name="T30" fmla="*/ 110 w 110"/>
                <a:gd name="T31" fmla="*/ 26 h 36"/>
                <a:gd name="T32" fmla="*/ 110 w 110"/>
                <a:gd name="T33" fmla="*/ 26 h 36"/>
                <a:gd name="T34" fmla="*/ 110 w 110"/>
                <a:gd name="T35" fmla="*/ 26 h 36"/>
                <a:gd name="T36" fmla="*/ 110 w 110"/>
                <a:gd name="T37" fmla="*/ 26 h 36"/>
                <a:gd name="T38" fmla="*/ 110 w 110"/>
                <a:gd name="T39" fmla="*/ 26 h 36"/>
                <a:gd name="T40" fmla="*/ 110 w 110"/>
                <a:gd name="T41" fmla="*/ 26 h 36"/>
                <a:gd name="T42" fmla="*/ 110 w 110"/>
                <a:gd name="T43" fmla="*/ 25 h 36"/>
                <a:gd name="T44" fmla="*/ 110 w 110"/>
                <a:gd name="T45" fmla="*/ 26 h 36"/>
                <a:gd name="T46" fmla="*/ 110 w 110"/>
                <a:gd name="T47" fmla="*/ 25 h 36"/>
                <a:gd name="T48" fmla="*/ 110 w 110"/>
                <a:gd name="T49" fmla="*/ 25 h 36"/>
                <a:gd name="T50" fmla="*/ 110 w 110"/>
                <a:gd name="T51" fmla="*/ 25 h 36"/>
                <a:gd name="T52" fmla="*/ 110 w 110"/>
                <a:gd name="T53" fmla="*/ 25 h 36"/>
                <a:gd name="T54" fmla="*/ 110 w 110"/>
                <a:gd name="T55" fmla="*/ 25 h 36"/>
                <a:gd name="T56" fmla="*/ 35 w 110"/>
                <a:gd name="T57" fmla="*/ 0 h 36"/>
                <a:gd name="T58" fmla="*/ 0 w 110"/>
                <a:gd name="T59" fmla="*/ 36 h 36"/>
                <a:gd name="T60" fmla="*/ 85 w 110"/>
                <a:gd name="T61" fmla="*/ 36 h 36"/>
                <a:gd name="T62" fmla="*/ 60 w 110"/>
                <a:gd name="T63" fmla="*/ 25 h 36"/>
                <a:gd name="T64" fmla="*/ 35 w 110"/>
                <a:gd name="T6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0" h="36">
                  <a:moveTo>
                    <a:pt x="87" y="36"/>
                  </a:moveTo>
                  <a:cubicBezTo>
                    <a:pt x="87" y="36"/>
                    <a:pt x="87" y="36"/>
                    <a:pt x="87" y="36"/>
                  </a:cubicBezTo>
                  <a:cubicBezTo>
                    <a:pt x="87" y="36"/>
                    <a:pt x="87" y="36"/>
                    <a:pt x="87" y="36"/>
                  </a:cubicBezTo>
                  <a:moveTo>
                    <a:pt x="88" y="36"/>
                  </a:moveTo>
                  <a:cubicBezTo>
                    <a:pt x="88" y="36"/>
                    <a:pt x="88" y="36"/>
                    <a:pt x="88" y="36"/>
                  </a:cubicBezTo>
                  <a:cubicBezTo>
                    <a:pt x="88" y="36"/>
                    <a:pt x="88" y="36"/>
                    <a:pt x="88" y="36"/>
                  </a:cubicBezTo>
                  <a:moveTo>
                    <a:pt x="98" y="33"/>
                  </a:moveTo>
                  <a:cubicBezTo>
                    <a:pt x="95" y="35"/>
                    <a:pt x="91" y="35"/>
                    <a:pt x="88" y="36"/>
                  </a:cubicBezTo>
                  <a:cubicBezTo>
                    <a:pt x="91" y="35"/>
                    <a:pt x="95" y="34"/>
                    <a:pt x="98" y="33"/>
                  </a:cubicBezTo>
                  <a:moveTo>
                    <a:pt x="98" y="33"/>
                  </a:moveTo>
                  <a:cubicBezTo>
                    <a:pt x="98" y="33"/>
                    <a:pt x="98" y="33"/>
                    <a:pt x="98" y="33"/>
                  </a:cubicBezTo>
                  <a:cubicBezTo>
                    <a:pt x="98" y="33"/>
                    <a:pt x="98" y="33"/>
                    <a:pt x="98" y="33"/>
                  </a:cubicBezTo>
                  <a:moveTo>
                    <a:pt x="99" y="33"/>
                  </a:moveTo>
                  <a:cubicBezTo>
                    <a:pt x="99" y="33"/>
                    <a:pt x="99" y="33"/>
                    <a:pt x="99" y="33"/>
                  </a:cubicBezTo>
                  <a:cubicBezTo>
                    <a:pt x="99" y="33"/>
                    <a:pt x="99" y="33"/>
                    <a:pt x="99" y="33"/>
                  </a:cubicBezTo>
                  <a:moveTo>
                    <a:pt x="110" y="26"/>
                  </a:move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moveTo>
                    <a:pt x="110" y="26"/>
                  </a:move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moveTo>
                    <a:pt x="110" y="25"/>
                  </a:move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5"/>
                  </a:cubicBezTo>
                  <a:moveTo>
                    <a:pt x="110" y="25"/>
                  </a:moveTo>
                  <a:cubicBezTo>
                    <a:pt x="110" y="25"/>
                    <a:pt x="110" y="25"/>
                    <a:pt x="110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10" y="25"/>
                    <a:pt x="110" y="25"/>
                    <a:pt x="110" y="25"/>
                  </a:cubicBezTo>
                  <a:moveTo>
                    <a:pt x="35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85" y="36"/>
                    <a:pt x="85" y="36"/>
                    <a:pt x="85" y="36"/>
                  </a:cubicBezTo>
                  <a:cubicBezTo>
                    <a:pt x="76" y="36"/>
                    <a:pt x="67" y="32"/>
                    <a:pt x="60" y="25"/>
                  </a:cubicBezTo>
                  <a:cubicBezTo>
                    <a:pt x="35" y="0"/>
                    <a:pt x="35" y="0"/>
                    <a:pt x="35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8" name="Freeform 10"/>
            <p:cNvSpPr>
              <a:spLocks noEditPoints="1"/>
            </p:cNvSpPr>
            <p:nvPr/>
          </p:nvSpPr>
          <p:spPr bwMode="auto">
            <a:xfrm>
              <a:off x="11321005" y="1897135"/>
              <a:ext cx="153354" cy="320533"/>
            </a:xfrm>
            <a:custGeom>
              <a:avLst/>
              <a:gdLst>
                <a:gd name="T0" fmla="*/ 0 w 33"/>
                <a:gd name="T1" fmla="*/ 71 h 71"/>
                <a:gd name="T2" fmla="*/ 0 w 33"/>
                <a:gd name="T3" fmla="*/ 71 h 71"/>
                <a:gd name="T4" fmla="*/ 3 w 33"/>
                <a:gd name="T5" fmla="*/ 71 h 71"/>
                <a:gd name="T6" fmla="*/ 3 w 33"/>
                <a:gd name="T7" fmla="*/ 71 h 71"/>
                <a:gd name="T8" fmla="*/ 3 w 33"/>
                <a:gd name="T9" fmla="*/ 71 h 71"/>
                <a:gd name="T10" fmla="*/ 13 w 33"/>
                <a:gd name="T11" fmla="*/ 68 h 71"/>
                <a:gd name="T12" fmla="*/ 13 w 33"/>
                <a:gd name="T13" fmla="*/ 68 h 71"/>
                <a:gd name="T14" fmla="*/ 13 w 33"/>
                <a:gd name="T15" fmla="*/ 68 h 71"/>
                <a:gd name="T16" fmla="*/ 25 w 33"/>
                <a:gd name="T17" fmla="*/ 61 h 71"/>
                <a:gd name="T18" fmla="*/ 25 w 33"/>
                <a:gd name="T19" fmla="*/ 61 h 71"/>
                <a:gd name="T20" fmla="*/ 25 w 33"/>
                <a:gd name="T21" fmla="*/ 61 h 71"/>
                <a:gd name="T22" fmla="*/ 25 w 33"/>
                <a:gd name="T23" fmla="*/ 61 h 71"/>
                <a:gd name="T24" fmla="*/ 25 w 33"/>
                <a:gd name="T25" fmla="*/ 61 h 71"/>
                <a:gd name="T26" fmla="*/ 25 w 33"/>
                <a:gd name="T27" fmla="*/ 60 h 71"/>
                <a:gd name="T28" fmla="*/ 26 w 33"/>
                <a:gd name="T29" fmla="*/ 60 h 71"/>
                <a:gd name="T30" fmla="*/ 26 w 33"/>
                <a:gd name="T31" fmla="*/ 60 h 71"/>
                <a:gd name="T32" fmla="*/ 26 w 33"/>
                <a:gd name="T33" fmla="*/ 60 h 71"/>
                <a:gd name="T34" fmla="*/ 26 w 33"/>
                <a:gd name="T35" fmla="*/ 60 h 71"/>
                <a:gd name="T36" fmla="*/ 26 w 33"/>
                <a:gd name="T37" fmla="*/ 60 h 71"/>
                <a:gd name="T38" fmla="*/ 26 w 33"/>
                <a:gd name="T39" fmla="*/ 60 h 71"/>
                <a:gd name="T40" fmla="*/ 33 w 33"/>
                <a:gd name="T41" fmla="*/ 50 h 71"/>
                <a:gd name="T42" fmla="*/ 33 w 33"/>
                <a:gd name="T43" fmla="*/ 50 h 71"/>
                <a:gd name="T44" fmla="*/ 33 w 33"/>
                <a:gd name="T45" fmla="*/ 49 h 71"/>
                <a:gd name="T46" fmla="*/ 32 w 33"/>
                <a:gd name="T47" fmla="*/ 21 h 71"/>
                <a:gd name="T48" fmla="*/ 32 w 33"/>
                <a:gd name="T49" fmla="*/ 21 h 71"/>
                <a:gd name="T50" fmla="*/ 32 w 33"/>
                <a:gd name="T51" fmla="*/ 21 h 71"/>
                <a:gd name="T52" fmla="*/ 25 w 33"/>
                <a:gd name="T53" fmla="*/ 10 h 71"/>
                <a:gd name="T54" fmla="*/ 12 w 33"/>
                <a:gd name="T55" fmla="*/ 2 h 71"/>
                <a:gd name="T56" fmla="*/ 12 w 33"/>
                <a:gd name="T57" fmla="*/ 2 h 71"/>
                <a:gd name="T58" fmla="*/ 12 w 33"/>
                <a:gd name="T59" fmla="*/ 2 h 71"/>
                <a:gd name="T60" fmla="*/ 0 w 33"/>
                <a:gd name="T61" fmla="*/ 0 h 71"/>
                <a:gd name="T62" fmla="*/ 0 w 33"/>
                <a:gd name="T63" fmla="*/ 0 h 71"/>
                <a:gd name="T64" fmla="*/ 0 w 33"/>
                <a:gd name="T6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" h="71">
                  <a:moveTo>
                    <a:pt x="2" y="71"/>
                  </a:moveTo>
                  <a:cubicBezTo>
                    <a:pt x="2" y="71"/>
                    <a:pt x="1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1"/>
                    <a:pt x="2" y="71"/>
                    <a:pt x="2" y="71"/>
                  </a:cubicBezTo>
                  <a:moveTo>
                    <a:pt x="3" y="71"/>
                  </a:moveTo>
                  <a:cubicBezTo>
                    <a:pt x="3" y="71"/>
                    <a:pt x="2" y="71"/>
                    <a:pt x="2" y="71"/>
                  </a:cubicBezTo>
                  <a:cubicBezTo>
                    <a:pt x="2" y="71"/>
                    <a:pt x="3" y="71"/>
                    <a:pt x="3" y="71"/>
                  </a:cubicBezTo>
                  <a:moveTo>
                    <a:pt x="3" y="71"/>
                  </a:moveTo>
                  <a:cubicBezTo>
                    <a:pt x="3" y="71"/>
                    <a:pt x="3" y="71"/>
                    <a:pt x="3" y="71"/>
                  </a:cubicBezTo>
                  <a:cubicBezTo>
                    <a:pt x="3" y="71"/>
                    <a:pt x="3" y="71"/>
                    <a:pt x="3" y="71"/>
                  </a:cubicBezTo>
                  <a:moveTo>
                    <a:pt x="13" y="68"/>
                  </a:moveTo>
                  <a:cubicBezTo>
                    <a:pt x="13" y="68"/>
                    <a:pt x="13" y="68"/>
                    <a:pt x="13" y="68"/>
                  </a:cubicBezTo>
                  <a:cubicBezTo>
                    <a:pt x="13" y="68"/>
                    <a:pt x="13" y="68"/>
                    <a:pt x="13" y="68"/>
                  </a:cubicBezTo>
                  <a:moveTo>
                    <a:pt x="14" y="68"/>
                  </a:moveTo>
                  <a:cubicBezTo>
                    <a:pt x="13" y="68"/>
                    <a:pt x="13" y="68"/>
                    <a:pt x="13" y="68"/>
                  </a:cubicBezTo>
                  <a:cubicBezTo>
                    <a:pt x="13" y="68"/>
                    <a:pt x="13" y="68"/>
                    <a:pt x="14" y="68"/>
                  </a:cubicBezTo>
                  <a:moveTo>
                    <a:pt x="25" y="61"/>
                  </a:moveTo>
                  <a:cubicBezTo>
                    <a:pt x="22" y="64"/>
                    <a:pt x="18" y="66"/>
                    <a:pt x="14" y="68"/>
                  </a:cubicBezTo>
                  <a:cubicBezTo>
                    <a:pt x="18" y="66"/>
                    <a:pt x="21" y="64"/>
                    <a:pt x="25" y="61"/>
                  </a:cubicBezTo>
                  <a:moveTo>
                    <a:pt x="25" y="61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moveTo>
                    <a:pt x="25" y="61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moveTo>
                    <a:pt x="25" y="60"/>
                  </a:moveTo>
                  <a:cubicBezTo>
                    <a:pt x="25" y="60"/>
                    <a:pt x="25" y="60"/>
                    <a:pt x="25" y="60"/>
                  </a:cubicBezTo>
                  <a:cubicBezTo>
                    <a:pt x="25" y="60"/>
                    <a:pt x="25" y="60"/>
                    <a:pt x="25" y="60"/>
                  </a:cubicBezTo>
                  <a:moveTo>
                    <a:pt x="26" y="60"/>
                  </a:moveTo>
                  <a:cubicBezTo>
                    <a:pt x="26" y="60"/>
                    <a:pt x="26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moveTo>
                    <a:pt x="26" y="60"/>
                  </a:moveTo>
                  <a:cubicBezTo>
                    <a:pt x="26" y="60"/>
                    <a:pt x="26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moveTo>
                    <a:pt x="26" y="60"/>
                  </a:moveTo>
                  <a:cubicBezTo>
                    <a:pt x="26" y="60"/>
                    <a:pt x="26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moveTo>
                    <a:pt x="33" y="50"/>
                  </a:moveTo>
                  <a:cubicBezTo>
                    <a:pt x="31" y="53"/>
                    <a:pt x="29" y="57"/>
                    <a:pt x="26" y="60"/>
                  </a:cubicBezTo>
                  <a:cubicBezTo>
                    <a:pt x="29" y="57"/>
                    <a:pt x="31" y="53"/>
                    <a:pt x="33" y="50"/>
                  </a:cubicBezTo>
                  <a:moveTo>
                    <a:pt x="33" y="50"/>
                  </a:moveTo>
                  <a:cubicBezTo>
                    <a:pt x="33" y="50"/>
                    <a:pt x="33" y="50"/>
                    <a:pt x="33" y="50"/>
                  </a:cubicBezTo>
                  <a:cubicBezTo>
                    <a:pt x="33" y="50"/>
                    <a:pt x="33" y="50"/>
                    <a:pt x="33" y="50"/>
                  </a:cubicBezTo>
                  <a:moveTo>
                    <a:pt x="33" y="49"/>
                  </a:moveTo>
                  <a:cubicBezTo>
                    <a:pt x="33" y="49"/>
                    <a:pt x="33" y="49"/>
                    <a:pt x="33" y="49"/>
                  </a:cubicBezTo>
                  <a:cubicBezTo>
                    <a:pt x="33" y="49"/>
                    <a:pt x="33" y="49"/>
                    <a:pt x="33" y="49"/>
                  </a:cubicBezTo>
                  <a:moveTo>
                    <a:pt x="32" y="21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1"/>
                    <a:pt x="33" y="21"/>
                    <a:pt x="32" y="21"/>
                  </a:cubicBezTo>
                  <a:moveTo>
                    <a:pt x="13" y="2"/>
                  </a:moveTo>
                  <a:cubicBezTo>
                    <a:pt x="21" y="5"/>
                    <a:pt x="29" y="12"/>
                    <a:pt x="32" y="21"/>
                  </a:cubicBezTo>
                  <a:cubicBezTo>
                    <a:pt x="31" y="17"/>
                    <a:pt x="28" y="13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2" y="7"/>
                    <a:pt x="17" y="4"/>
                    <a:pt x="13" y="2"/>
                  </a:cubicBezTo>
                  <a:moveTo>
                    <a:pt x="12" y="2"/>
                  </a:moveTo>
                  <a:cubicBezTo>
                    <a:pt x="12" y="2"/>
                    <a:pt x="12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moveTo>
                    <a:pt x="12" y="2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9" name="Freeform 11"/>
            <p:cNvSpPr/>
            <p:nvPr/>
          </p:nvSpPr>
          <p:spPr bwMode="auto">
            <a:xfrm>
              <a:off x="11112456" y="1897135"/>
              <a:ext cx="393744" cy="320533"/>
            </a:xfrm>
            <a:custGeom>
              <a:avLst/>
              <a:gdLst>
                <a:gd name="T0" fmla="*/ 50 w 86"/>
                <a:gd name="T1" fmla="*/ 0 h 71"/>
                <a:gd name="T2" fmla="*/ 50 w 86"/>
                <a:gd name="T3" fmla="*/ 0 h 71"/>
                <a:gd name="T4" fmla="*/ 25 w 86"/>
                <a:gd name="T5" fmla="*/ 10 h 71"/>
                <a:gd name="T6" fmla="*/ 0 w 86"/>
                <a:gd name="T7" fmla="*/ 35 h 71"/>
                <a:gd name="T8" fmla="*/ 25 w 86"/>
                <a:gd name="T9" fmla="*/ 60 h 71"/>
                <a:gd name="T10" fmla="*/ 50 w 86"/>
                <a:gd name="T11" fmla="*/ 71 h 71"/>
                <a:gd name="T12" fmla="*/ 50 w 86"/>
                <a:gd name="T13" fmla="*/ 71 h 71"/>
                <a:gd name="T14" fmla="*/ 52 w 86"/>
                <a:gd name="T15" fmla="*/ 71 h 71"/>
                <a:gd name="T16" fmla="*/ 52 w 86"/>
                <a:gd name="T17" fmla="*/ 71 h 71"/>
                <a:gd name="T18" fmla="*/ 53 w 86"/>
                <a:gd name="T19" fmla="*/ 71 h 71"/>
                <a:gd name="T20" fmla="*/ 53 w 86"/>
                <a:gd name="T21" fmla="*/ 71 h 71"/>
                <a:gd name="T22" fmla="*/ 53 w 86"/>
                <a:gd name="T23" fmla="*/ 71 h 71"/>
                <a:gd name="T24" fmla="*/ 63 w 86"/>
                <a:gd name="T25" fmla="*/ 68 h 71"/>
                <a:gd name="T26" fmla="*/ 63 w 86"/>
                <a:gd name="T27" fmla="*/ 68 h 71"/>
                <a:gd name="T28" fmla="*/ 63 w 86"/>
                <a:gd name="T29" fmla="*/ 68 h 71"/>
                <a:gd name="T30" fmla="*/ 64 w 86"/>
                <a:gd name="T31" fmla="*/ 68 h 71"/>
                <a:gd name="T32" fmla="*/ 64 w 86"/>
                <a:gd name="T33" fmla="*/ 68 h 71"/>
                <a:gd name="T34" fmla="*/ 75 w 86"/>
                <a:gd name="T35" fmla="*/ 61 h 71"/>
                <a:gd name="T36" fmla="*/ 75 w 86"/>
                <a:gd name="T37" fmla="*/ 61 h 71"/>
                <a:gd name="T38" fmla="*/ 75 w 86"/>
                <a:gd name="T39" fmla="*/ 61 h 71"/>
                <a:gd name="T40" fmla="*/ 75 w 86"/>
                <a:gd name="T41" fmla="*/ 61 h 71"/>
                <a:gd name="T42" fmla="*/ 75 w 86"/>
                <a:gd name="T43" fmla="*/ 61 h 71"/>
                <a:gd name="T44" fmla="*/ 75 w 86"/>
                <a:gd name="T45" fmla="*/ 60 h 71"/>
                <a:gd name="T46" fmla="*/ 75 w 86"/>
                <a:gd name="T47" fmla="*/ 60 h 71"/>
                <a:gd name="T48" fmla="*/ 75 w 86"/>
                <a:gd name="T49" fmla="*/ 60 h 71"/>
                <a:gd name="T50" fmla="*/ 75 w 86"/>
                <a:gd name="T51" fmla="*/ 60 h 71"/>
                <a:gd name="T52" fmla="*/ 76 w 86"/>
                <a:gd name="T53" fmla="*/ 60 h 71"/>
                <a:gd name="T54" fmla="*/ 76 w 86"/>
                <a:gd name="T55" fmla="*/ 60 h 71"/>
                <a:gd name="T56" fmla="*/ 76 w 86"/>
                <a:gd name="T57" fmla="*/ 60 h 71"/>
                <a:gd name="T58" fmla="*/ 76 w 86"/>
                <a:gd name="T59" fmla="*/ 60 h 71"/>
                <a:gd name="T60" fmla="*/ 76 w 86"/>
                <a:gd name="T61" fmla="*/ 60 h 71"/>
                <a:gd name="T62" fmla="*/ 76 w 86"/>
                <a:gd name="T63" fmla="*/ 60 h 71"/>
                <a:gd name="T64" fmla="*/ 76 w 86"/>
                <a:gd name="T65" fmla="*/ 60 h 71"/>
                <a:gd name="T66" fmla="*/ 83 w 86"/>
                <a:gd name="T67" fmla="*/ 50 h 71"/>
                <a:gd name="T68" fmla="*/ 83 w 86"/>
                <a:gd name="T69" fmla="*/ 50 h 71"/>
                <a:gd name="T70" fmla="*/ 83 w 86"/>
                <a:gd name="T71" fmla="*/ 50 h 71"/>
                <a:gd name="T72" fmla="*/ 83 w 86"/>
                <a:gd name="T73" fmla="*/ 49 h 71"/>
                <a:gd name="T74" fmla="*/ 83 w 86"/>
                <a:gd name="T75" fmla="*/ 49 h 71"/>
                <a:gd name="T76" fmla="*/ 86 w 86"/>
                <a:gd name="T77" fmla="*/ 35 h 71"/>
                <a:gd name="T78" fmla="*/ 83 w 86"/>
                <a:gd name="T79" fmla="*/ 21 h 71"/>
                <a:gd name="T80" fmla="*/ 82 w 86"/>
                <a:gd name="T81" fmla="*/ 21 h 71"/>
                <a:gd name="T82" fmla="*/ 82 w 86"/>
                <a:gd name="T83" fmla="*/ 21 h 71"/>
                <a:gd name="T84" fmla="*/ 63 w 86"/>
                <a:gd name="T85" fmla="*/ 2 h 71"/>
                <a:gd name="T86" fmla="*/ 63 w 86"/>
                <a:gd name="T87" fmla="*/ 2 h 71"/>
                <a:gd name="T88" fmla="*/ 62 w 86"/>
                <a:gd name="T89" fmla="*/ 2 h 71"/>
                <a:gd name="T90" fmla="*/ 62 w 86"/>
                <a:gd name="T91" fmla="*/ 2 h 71"/>
                <a:gd name="T92" fmla="*/ 62 w 86"/>
                <a:gd name="T93" fmla="*/ 2 h 71"/>
                <a:gd name="T94" fmla="*/ 54 w 86"/>
                <a:gd name="T95" fmla="*/ 0 h 71"/>
                <a:gd name="T96" fmla="*/ 50 w 86"/>
                <a:gd name="T9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6" h="71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1" y="0"/>
                    <a:pt x="32" y="3"/>
                    <a:pt x="25" y="1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32" y="67"/>
                    <a:pt x="41" y="71"/>
                    <a:pt x="50" y="71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1" y="71"/>
                    <a:pt x="52" y="71"/>
                    <a:pt x="52" y="71"/>
                  </a:cubicBezTo>
                  <a:cubicBezTo>
                    <a:pt x="52" y="71"/>
                    <a:pt x="52" y="71"/>
                    <a:pt x="52" y="71"/>
                  </a:cubicBezTo>
                  <a:cubicBezTo>
                    <a:pt x="52" y="71"/>
                    <a:pt x="53" y="71"/>
                    <a:pt x="53" y="71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56" y="70"/>
                    <a:pt x="60" y="70"/>
                    <a:pt x="63" y="68"/>
                  </a:cubicBezTo>
                  <a:cubicBezTo>
                    <a:pt x="63" y="68"/>
                    <a:pt x="63" y="68"/>
                    <a:pt x="63" y="68"/>
                  </a:cubicBezTo>
                  <a:cubicBezTo>
                    <a:pt x="63" y="68"/>
                    <a:pt x="63" y="68"/>
                    <a:pt x="63" y="68"/>
                  </a:cubicBezTo>
                  <a:cubicBezTo>
                    <a:pt x="63" y="68"/>
                    <a:pt x="63" y="68"/>
                    <a:pt x="64" y="6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8" y="66"/>
                    <a:pt x="72" y="64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0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5" y="60"/>
                    <a:pt x="75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9" y="57"/>
                    <a:pt x="81" y="53"/>
                    <a:pt x="83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85" y="45"/>
                    <a:pt x="86" y="40"/>
                    <a:pt x="86" y="35"/>
                  </a:cubicBezTo>
                  <a:cubicBezTo>
                    <a:pt x="86" y="30"/>
                    <a:pt x="85" y="25"/>
                    <a:pt x="83" y="21"/>
                  </a:cubicBezTo>
                  <a:cubicBezTo>
                    <a:pt x="83" y="21"/>
                    <a:pt x="83" y="21"/>
                    <a:pt x="82" y="21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79" y="12"/>
                    <a:pt x="71" y="5"/>
                    <a:pt x="63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59" y="1"/>
                    <a:pt x="57" y="0"/>
                    <a:pt x="54" y="0"/>
                  </a:cubicBezTo>
                  <a:cubicBezTo>
                    <a:pt x="53" y="0"/>
                    <a:pt x="52" y="0"/>
                    <a:pt x="50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</p:grpSp>
      <p:sp>
        <p:nvSpPr>
          <p:cNvPr id="3" name="Oval 2"/>
          <p:cNvSpPr/>
          <p:nvPr/>
        </p:nvSpPr>
        <p:spPr>
          <a:xfrm>
            <a:off x="1210733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0" name="Oval 29"/>
          <p:cNvSpPr/>
          <p:nvPr/>
        </p:nvSpPr>
        <p:spPr>
          <a:xfrm>
            <a:off x="2792624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1" name="Oval 30"/>
          <p:cNvSpPr/>
          <p:nvPr/>
        </p:nvSpPr>
        <p:spPr>
          <a:xfrm>
            <a:off x="4374515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2" name="Oval 31"/>
          <p:cNvSpPr/>
          <p:nvPr/>
        </p:nvSpPr>
        <p:spPr>
          <a:xfrm>
            <a:off x="5956406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3" name="Oval 32"/>
          <p:cNvSpPr/>
          <p:nvPr/>
        </p:nvSpPr>
        <p:spPr>
          <a:xfrm>
            <a:off x="7538297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4" name="Oval 33"/>
          <p:cNvSpPr/>
          <p:nvPr/>
        </p:nvSpPr>
        <p:spPr>
          <a:xfrm>
            <a:off x="9120188" y="1559190"/>
            <a:ext cx="996421" cy="99642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" name="TextBox 4"/>
          <p:cNvSpPr txBox="1"/>
          <p:nvPr/>
        </p:nvSpPr>
        <p:spPr>
          <a:xfrm>
            <a:off x="2785942" y="1770220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2800" smtClean="0">
                <a:solidFill>
                  <a:schemeClr val="accent3"/>
                </a:solidFill>
              </a:rPr>
              <a:t>02</a:t>
            </a:r>
            <a:endParaRPr lang="es-ES_tradnl" sz="2800">
              <a:solidFill>
                <a:schemeClr val="accent3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201765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2800" smtClean="0">
                <a:solidFill>
                  <a:schemeClr val="accent3"/>
                </a:solidFill>
              </a:rPr>
              <a:t>01</a:t>
            </a:r>
            <a:endParaRPr lang="es-ES_tradnl" sz="2800">
              <a:solidFill>
                <a:schemeClr val="accent3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366480" y="1801236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2800" smtClean="0">
                <a:solidFill>
                  <a:schemeClr val="accent3"/>
                </a:solidFill>
              </a:rPr>
              <a:t>03</a:t>
            </a:r>
            <a:endParaRPr lang="es-ES_tradnl" sz="2800">
              <a:solidFill>
                <a:schemeClr val="accent3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951565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2800" smtClean="0">
                <a:solidFill>
                  <a:schemeClr val="accent3"/>
                </a:solidFill>
              </a:rPr>
              <a:t>04</a:t>
            </a:r>
            <a:endParaRPr lang="es-ES_tradnl" sz="2800">
              <a:solidFill>
                <a:schemeClr val="accent3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535109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2800" smtClean="0">
                <a:solidFill>
                  <a:schemeClr val="accent3"/>
                </a:solidFill>
              </a:rPr>
              <a:t>05</a:t>
            </a:r>
            <a:endParaRPr lang="es-ES_tradnl" sz="2800">
              <a:solidFill>
                <a:schemeClr val="accent3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127241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2800" b="1" smtClean="0">
                <a:solidFill>
                  <a:schemeClr val="bg1"/>
                </a:solidFill>
              </a:rPr>
              <a:t>06</a:t>
            </a:r>
            <a:endParaRPr lang="es-ES_tradnl" sz="2800" b="1">
              <a:solidFill>
                <a:schemeClr val="bg1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98D30429-3D59-8841-B0B3-D9E00984EA78}"/>
              </a:ext>
            </a:extLst>
          </p:cNvPr>
          <p:cNvSpPr/>
          <p:nvPr/>
        </p:nvSpPr>
        <p:spPr>
          <a:xfrm>
            <a:off x="4089984" y="3212854"/>
            <a:ext cx="7088364" cy="2554545"/>
          </a:xfrm>
          <a:prstGeom prst="rect">
            <a:avLst/>
          </a:prstGeom>
        </p:spPr>
        <p:txBody>
          <a:bodyPr wrap="square" lIns="0" tIns="0" rIns="0" bIns="0" numCol="2" spcCol="180000">
            <a:spAutoFit/>
          </a:bodyPr>
          <a:lstStyle/>
          <a:p>
            <a:pPr>
              <a:spcAft>
                <a:spcPts val="600"/>
              </a:spcAft>
            </a:pPr>
            <a:r>
              <a:rPr lang="es-ES_tradnl" sz="1700" dirty="0" smtClean="0"/>
              <a:t>Como usuarios, responda:</a:t>
            </a:r>
          </a:p>
          <a:p>
            <a:pPr marL="171450" indent="-171450">
              <a:spcAft>
                <a:spcPts val="600"/>
              </a:spcAft>
              <a:buFont typeface="Arial"/>
              <a:buChar char="•"/>
            </a:pPr>
            <a:r>
              <a:rPr lang="es-ES_tradnl" sz="1200" dirty="0" smtClean="0">
                <a:latin typeface="+mj-lt"/>
              </a:rPr>
              <a:t>¿Qué es </a:t>
            </a:r>
            <a:r>
              <a:rPr lang="es-ES_tradnl" sz="1200" dirty="0" err="1" smtClean="0">
                <a:latin typeface="+mj-lt"/>
              </a:rPr>
              <a:t>Webex</a:t>
            </a:r>
            <a:r>
              <a:rPr lang="es-ES_tradnl" sz="1200" dirty="0" smtClean="0">
                <a:latin typeface="+mj-lt"/>
              </a:rPr>
              <a:t> y qué servicios estamos poniendo en marcha? </a:t>
            </a:r>
          </a:p>
          <a:p>
            <a:pPr marL="171450" indent="-171450">
              <a:spcAft>
                <a:spcPts val="600"/>
              </a:spcAft>
              <a:buFont typeface="Arial"/>
              <a:buChar char="•"/>
            </a:pPr>
            <a:r>
              <a:rPr lang="es-ES_tradnl" sz="1200" dirty="0" smtClean="0">
                <a:latin typeface="+mj-lt"/>
              </a:rPr>
              <a:t>¿Por qué lo estamos implementando?</a:t>
            </a:r>
          </a:p>
          <a:p>
            <a:pPr marL="171450" indent="-171450">
              <a:spcAft>
                <a:spcPts val="600"/>
              </a:spcAft>
              <a:buFont typeface="Arial"/>
              <a:buChar char="•"/>
            </a:pPr>
            <a:r>
              <a:rPr lang="es-ES_tradnl" sz="1200" dirty="0" smtClean="0">
                <a:latin typeface="+mj-lt"/>
              </a:rPr>
              <a:t>¿Cómo puedo comenzar a usarlo?</a:t>
            </a:r>
          </a:p>
          <a:p>
            <a:pPr marL="171450" indent="-171450">
              <a:spcAft>
                <a:spcPts val="600"/>
              </a:spcAft>
              <a:buFont typeface="Arial"/>
              <a:buChar char="•"/>
            </a:pPr>
            <a:r>
              <a:rPr lang="es-ES_tradnl" sz="1200" dirty="0" smtClean="0">
                <a:latin typeface="+mj-lt"/>
              </a:rPr>
              <a:t>¿Qué funciones básicas debo conocer?</a:t>
            </a:r>
          </a:p>
          <a:p>
            <a:pPr marL="171450" indent="-171450">
              <a:spcAft>
                <a:spcPts val="600"/>
              </a:spcAft>
              <a:buFont typeface="Arial"/>
              <a:buChar char="•"/>
            </a:pPr>
            <a:r>
              <a:rPr lang="es-ES_tradnl" sz="1200" dirty="0" smtClean="0">
                <a:latin typeface="+mj-lt"/>
              </a:rPr>
              <a:t>¿Dónde puedo encontrar recursos educativos?</a:t>
            </a:r>
            <a:endParaRPr lang="es-ES_tradnl" dirty="0" smtClean="0"/>
          </a:p>
          <a:p>
            <a:pPr>
              <a:spcAft>
                <a:spcPts val="600"/>
              </a:spcAft>
            </a:pPr>
            <a:endParaRPr lang="es-ES_tradnl" dirty="0" smtClean="0"/>
          </a:p>
          <a:p>
            <a:pPr>
              <a:spcAft>
                <a:spcPts val="600"/>
              </a:spcAft>
            </a:pPr>
            <a:endParaRPr lang="es-ES_tradnl" dirty="0" smtClean="0"/>
          </a:p>
          <a:p>
            <a:pPr>
              <a:spcAft>
                <a:spcPts val="600"/>
              </a:spcAft>
            </a:pPr>
            <a:r>
              <a:rPr lang="es-ES_tradnl" sz="1700" dirty="0" smtClean="0"/>
              <a:t>Como personal de soporte, responda:</a:t>
            </a:r>
          </a:p>
          <a:p>
            <a:pPr marL="171450" indent="-171450">
              <a:spcAft>
                <a:spcPts val="600"/>
              </a:spcAft>
              <a:buFont typeface="Arial"/>
              <a:buChar char="•"/>
            </a:pPr>
            <a:r>
              <a:rPr lang="es-ES_tradnl" sz="1100" dirty="0" smtClean="0">
                <a:latin typeface="+mj-lt"/>
              </a:rPr>
              <a:t>¿Cuáles son ejemplos característicos de resolución de problemas?</a:t>
            </a:r>
          </a:p>
          <a:p>
            <a:pPr marL="171450" indent="-171450">
              <a:spcAft>
                <a:spcPts val="600"/>
              </a:spcAft>
              <a:buFont typeface="Arial"/>
              <a:buChar char="•"/>
            </a:pPr>
            <a:r>
              <a:rPr lang="es-ES_tradnl" sz="1100" dirty="0" smtClean="0">
                <a:latin typeface="+mj-lt"/>
              </a:rPr>
              <a:t>¿Cuál es el proceso de soporte convenido en cuanto a </a:t>
            </a:r>
            <a:r>
              <a:rPr lang="es-ES_tradnl" sz="1100" dirty="0" err="1" smtClean="0">
                <a:latin typeface="+mj-lt"/>
              </a:rPr>
              <a:t>Webex</a:t>
            </a:r>
            <a:r>
              <a:rPr lang="es-ES_tradnl" sz="1100" dirty="0" smtClean="0">
                <a:latin typeface="+mj-lt"/>
              </a:rPr>
              <a:t>?</a:t>
            </a:r>
          </a:p>
          <a:p>
            <a:pPr marL="171450" indent="-171450">
              <a:spcAft>
                <a:spcPts val="600"/>
              </a:spcAft>
              <a:buFont typeface="Arial"/>
              <a:buChar char="•"/>
            </a:pPr>
            <a:r>
              <a:rPr lang="es-ES_tradnl" sz="1100" dirty="0" smtClean="0">
                <a:latin typeface="+mj-lt"/>
              </a:rPr>
              <a:t>¿Cuál es el proceso de remisión a niveles superiores?</a:t>
            </a:r>
          </a:p>
          <a:p>
            <a:pPr marL="171450" indent="-171450">
              <a:spcAft>
                <a:spcPts val="600"/>
              </a:spcAft>
              <a:buFont typeface="Arial"/>
              <a:buChar char="•"/>
            </a:pPr>
            <a:r>
              <a:rPr lang="es-ES_tradnl" sz="1100" dirty="0" smtClean="0">
                <a:latin typeface="+mj-lt"/>
              </a:rPr>
              <a:t>¿Cómo podemos solicitar cambios de configuración?</a:t>
            </a:r>
          </a:p>
          <a:p>
            <a:pPr marL="171450" indent="-171450">
              <a:spcAft>
                <a:spcPts val="600"/>
              </a:spcAft>
              <a:buFont typeface="Arial"/>
              <a:buChar char="•"/>
            </a:pPr>
            <a:r>
              <a:rPr lang="es-ES_tradnl" sz="1100" dirty="0" smtClean="0">
                <a:latin typeface="+mj-lt"/>
              </a:rPr>
              <a:t>¿Qué artículos de la base de conocimientos (KB) </a:t>
            </a:r>
            <a:r>
              <a:rPr lang="es-ES_tradnl" sz="1200" dirty="0" smtClean="0">
                <a:latin typeface="+mj-lt"/>
              </a:rPr>
              <a:t>hemos creado?</a:t>
            </a:r>
            <a:endParaRPr lang="es-ES_tradnl" sz="1200" dirty="0">
              <a:latin typeface="+mj-lt"/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3884428" y="5328388"/>
            <a:ext cx="5876260" cy="1049079"/>
          </a:xfrm>
          <a:prstGeom prst="roundRect">
            <a:avLst>
              <a:gd name="adj" fmla="val 9394"/>
            </a:avLst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Rectangle 6"/>
          <p:cNvSpPr/>
          <p:nvPr/>
        </p:nvSpPr>
        <p:spPr>
          <a:xfrm>
            <a:off x="3997842" y="5333686"/>
            <a:ext cx="5655082" cy="100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b="1" dirty="0" smtClean="0">
                <a:solidFill>
                  <a:schemeClr val="bg1"/>
                </a:solidFill>
                <a:latin typeface="+mj-lt"/>
              </a:rPr>
              <a:t>Mejores consejos</a:t>
            </a:r>
          </a:p>
          <a:p>
            <a:r>
              <a:rPr lang="es-ES_tradnl" sz="1400" dirty="0" smtClean="0">
                <a:solidFill>
                  <a:schemeClr val="bg1"/>
                </a:solidFill>
                <a:latin typeface="+mj-lt"/>
              </a:rPr>
              <a:t>La mejor manera de aprender sobre </a:t>
            </a:r>
            <a:r>
              <a:rPr lang="es-ES_tradnl" sz="1400" dirty="0" err="1" smtClean="0">
                <a:solidFill>
                  <a:schemeClr val="bg1"/>
                </a:solidFill>
                <a:latin typeface="+mj-lt"/>
              </a:rPr>
              <a:t>Webex</a:t>
            </a:r>
            <a:r>
              <a:rPr lang="es-ES_tradnl" sz="1400" dirty="0" smtClean="0">
                <a:solidFill>
                  <a:schemeClr val="bg1"/>
                </a:solidFill>
                <a:latin typeface="+mj-lt"/>
              </a:rPr>
              <a:t> es a través de </a:t>
            </a:r>
            <a:r>
              <a:rPr lang="es-ES_tradnl" sz="1400" dirty="0" err="1" smtClean="0">
                <a:solidFill>
                  <a:schemeClr val="bg1"/>
                </a:solidFill>
                <a:latin typeface="+mj-lt"/>
              </a:rPr>
              <a:t>Webex</a:t>
            </a:r>
            <a:r>
              <a:rPr lang="es-ES_tradnl" sz="1400" dirty="0" smtClean="0">
                <a:solidFill>
                  <a:schemeClr val="bg1"/>
                </a:solidFill>
                <a:latin typeface="+mj-lt"/>
              </a:rPr>
              <a:t>. Es posible que sea necesario cierto tipo de capacitación presencial, aunque en la medida de lo posible, se impartirá a través de </a:t>
            </a:r>
            <a:r>
              <a:rPr lang="es-ES_tradnl" sz="1400" dirty="0" err="1" smtClean="0">
                <a:solidFill>
                  <a:schemeClr val="bg1"/>
                </a:solidFill>
                <a:latin typeface="+mj-lt"/>
              </a:rPr>
              <a:t>Webex</a:t>
            </a:r>
            <a:r>
              <a:rPr lang="es-ES_tradnl" sz="1400" dirty="0" smtClean="0">
                <a:solidFill>
                  <a:schemeClr val="bg1"/>
                </a:solidFill>
                <a:latin typeface="+mj-lt"/>
              </a:rPr>
              <a:t>.</a:t>
            </a:r>
            <a:endParaRPr lang="es-ES_tradnl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7433059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DFF0F1F0-9EE3-E040-81D8-6D9899610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Reflexiones finales...</a:t>
            </a:r>
            <a:endParaRPr lang="es-ES_trad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2525947B-0779-804E-9EB4-CDDA41081E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03612" y="2528888"/>
            <a:ext cx="6639848" cy="3113456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None/>
            </a:pPr>
            <a:r>
              <a:rPr lang="es-ES_tradnl" sz="1800" dirty="0" smtClean="0">
                <a:solidFill>
                  <a:schemeClr val="tx1"/>
                </a:solidFill>
                <a:latin typeface="+mj-lt"/>
              </a:rPr>
              <a:t>Una vez que haya preparado a todo el personal de soporte de TI, permita que transcurra un cierto lapso de tiempo para que los conocimientos se incorporen antes de ponerlos a disposición de la población en general.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None/>
            </a:pPr>
            <a:r>
              <a:rPr lang="es-ES_tradnl" sz="1800" dirty="0" smtClean="0">
                <a:solidFill>
                  <a:schemeClr val="tx1"/>
                </a:solidFill>
                <a:latin typeface="+mj-lt"/>
              </a:rPr>
              <a:t>Estimule a los líderes y gerentes de TI a trasladar las reuniones existentes </a:t>
            </a:r>
            <a:br>
              <a:rPr lang="es-ES_tradnl" sz="1800" dirty="0" smtClean="0">
                <a:solidFill>
                  <a:schemeClr val="tx1"/>
                </a:solidFill>
                <a:latin typeface="+mj-lt"/>
              </a:rPr>
            </a:br>
            <a:r>
              <a:rPr lang="es-ES_tradnl" sz="1800" dirty="0" smtClean="0">
                <a:solidFill>
                  <a:schemeClr val="tx1"/>
                </a:solidFill>
                <a:latin typeface="+mj-lt"/>
              </a:rPr>
              <a:t>a </a:t>
            </a:r>
            <a:r>
              <a:rPr lang="es-ES_tradnl" sz="1800" dirty="0" err="1" smtClean="0">
                <a:solidFill>
                  <a:schemeClr val="tx1"/>
                </a:solidFill>
                <a:latin typeface="+mj-lt"/>
              </a:rPr>
              <a:t>Webex</a:t>
            </a:r>
            <a:r>
              <a:rPr lang="es-ES_tradnl" sz="1800" dirty="0" smtClean="0">
                <a:solidFill>
                  <a:schemeClr val="tx1"/>
                </a:solidFill>
                <a:latin typeface="+mj-lt"/>
              </a:rPr>
              <a:t> para que todos se vayan acostumbrando.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None/>
            </a:pPr>
            <a:r>
              <a:rPr lang="es-ES_tradnl" sz="1800" dirty="0" smtClean="0">
                <a:solidFill>
                  <a:schemeClr val="tx1"/>
                </a:solidFill>
                <a:latin typeface="+mj-lt"/>
              </a:rPr>
              <a:t>Fomente la experimentación, la prueba y la ampliación de los límites. </a:t>
            </a:r>
            <a:br>
              <a:rPr lang="es-ES_tradnl" sz="1800" dirty="0" smtClean="0">
                <a:solidFill>
                  <a:schemeClr val="tx1"/>
                </a:solidFill>
                <a:latin typeface="+mj-lt"/>
              </a:rPr>
            </a:br>
            <a:r>
              <a:rPr lang="es-ES_tradnl" sz="1800" dirty="0" smtClean="0">
                <a:solidFill>
                  <a:schemeClr val="tx1"/>
                </a:solidFill>
                <a:latin typeface="+mj-lt"/>
              </a:rPr>
              <a:t>El personal de soporte de TI necesita conocer exactamente lo que los usuarios percibirán.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None/>
            </a:pPr>
            <a:r>
              <a:rPr lang="es-ES_tradnl" sz="1800" dirty="0" smtClean="0">
                <a:solidFill>
                  <a:schemeClr val="tx1"/>
                </a:solidFill>
                <a:latin typeface="+mj-lt"/>
              </a:rPr>
              <a:t>Pida opiniones, preguntas e informes de los problemas para que se puedan corregir antes de la puesta en marcha.</a:t>
            </a:r>
            <a:endParaRPr lang="es-ES_tradnl" sz="1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685800" y="1700213"/>
            <a:ext cx="10820400" cy="4395787"/>
          </a:xfrm>
          <a:prstGeom prst="roundRect">
            <a:avLst>
              <a:gd name="adj" fmla="val 9394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4645" y="2528888"/>
            <a:ext cx="1890879" cy="1890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390676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DFF0F1F0-9EE3-E040-81D8-6D9899610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Aspectos básicos de la resolución de problemas</a:t>
            </a:r>
            <a:endParaRPr lang="es-ES_tradnl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9224334"/>
              </p:ext>
            </p:extLst>
          </p:nvPr>
        </p:nvGraphicFramePr>
        <p:xfrm>
          <a:off x="685800" y="1488147"/>
          <a:ext cx="10836000" cy="45948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5900">
                  <a:extLst>
                    <a:ext uri="{9D8B030D-6E8A-4147-A177-3AD203B41FA5}">
                      <a16:colId xmlns:a16="http://schemas.microsoft.com/office/drawing/2014/main" xmlns:p15="http://schemas.microsoft.com/office/powerpoint/2012/main" xmlns:p14="http://schemas.microsoft.com/office/powerpoint/2010/main" xmlns="" val="20000"/>
                    </a:ext>
                  </a:extLst>
                </a:gridCol>
                <a:gridCol w="2520802">
                  <a:extLst>
                    <a:ext uri="{9D8B030D-6E8A-4147-A177-3AD203B41FA5}">
                      <a16:colId xmlns:a16="http://schemas.microsoft.com/office/drawing/2014/main" xmlns:p15="http://schemas.microsoft.com/office/powerpoint/2012/main" xmlns:p14="http://schemas.microsoft.com/office/powerpoint/2010/main" xmlns="" val="20001"/>
                    </a:ext>
                  </a:extLst>
                </a:gridCol>
                <a:gridCol w="6829298">
                  <a:extLst>
                    <a:ext uri="{9D8B030D-6E8A-4147-A177-3AD203B41FA5}">
                      <a16:colId xmlns:a16="http://schemas.microsoft.com/office/drawing/2014/main" xmlns:p15="http://schemas.microsoft.com/office/powerpoint/2012/main" xmlns:p14="http://schemas.microsoft.com/office/powerpoint/2010/main" xmlns="" val="20002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Arial"/>
                        <a:buNone/>
                        <a:defRPr/>
                      </a:pPr>
                      <a:r>
                        <a:rPr lang="es-CO" sz="1800" b="1" noProof="0" dirty="0" smtClean="0">
                          <a:solidFill>
                            <a:schemeClr val="bg1"/>
                          </a:solidFill>
                          <a:latin typeface="+mj-lt"/>
                          <a:cs typeface="Arial"/>
                        </a:rPr>
                        <a:t>Preguntas importantes para hacer durante las tres fases de una llamada de soporte de </a:t>
                      </a:r>
                      <a:r>
                        <a:rPr lang="es-CO" sz="1800" b="1" noProof="0" dirty="0" err="1" smtClean="0">
                          <a:solidFill>
                            <a:schemeClr val="bg1"/>
                          </a:solidFill>
                          <a:latin typeface="+mj-lt"/>
                          <a:cs typeface="Arial"/>
                        </a:rPr>
                        <a:t>Webex</a:t>
                      </a:r>
                      <a:r>
                        <a:rPr lang="es-CO" sz="1800" b="1" noProof="0" dirty="0" smtClean="0">
                          <a:solidFill>
                            <a:schemeClr val="bg1"/>
                          </a:solidFill>
                          <a:latin typeface="+mj-lt"/>
                          <a:cs typeface="Arial"/>
                        </a:rPr>
                        <a:t>.</a:t>
                      </a:r>
                      <a:endParaRPr lang="es-CO" sz="1800" b="1" noProof="0" dirty="0">
                        <a:solidFill>
                          <a:schemeClr val="bg1"/>
                        </a:solidFill>
                        <a:latin typeface="+mj-lt"/>
                        <a:cs typeface="Arial"/>
                      </a:endParaRPr>
                    </a:p>
                  </a:txBody>
                  <a:tcPr marL="209160" marR="209160" marT="209160" marB="209160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:p15="http://schemas.microsoft.com/office/powerpoint/2012/main" xmlns:p14="http://schemas.microsoft.com/office/powerpoint/2010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Arial"/>
                        <a:buNone/>
                        <a:defRPr/>
                      </a:pPr>
                      <a:r>
                        <a:rPr lang="es-CO" sz="1800" b="0" noProof="0" smtClean="0">
                          <a:solidFill>
                            <a:schemeClr val="accent1"/>
                          </a:solidFill>
                          <a:latin typeface="+mn-lt"/>
                          <a:cs typeface="Arial"/>
                        </a:rPr>
                        <a:t>Aislar</a:t>
                      </a:r>
                      <a:endParaRPr lang="es-CO" sz="1800" b="0" noProof="0">
                        <a:solidFill>
                          <a:schemeClr val="accent1"/>
                        </a:solidFill>
                        <a:latin typeface="+mn-lt"/>
                        <a:cs typeface="Arial"/>
                      </a:endParaRPr>
                    </a:p>
                  </a:txBody>
                  <a:tcPr marL="209160" marR="209160" marT="209160" marB="209160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57150" indent="-342900" defTabSz="121917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Font typeface="+mj-lt"/>
                        <a:buAutoNum type="arabicPeriod"/>
                        <a:tabLst>
                          <a:tab pos="303946" algn="l"/>
                        </a:tabLst>
                      </a:pPr>
                      <a:r>
                        <a:rPr lang="es-CO" sz="1400" noProof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Navegador</a:t>
                      </a:r>
                    </a:p>
                    <a:p>
                      <a:pPr marL="57150" indent="-342900" defTabSz="121917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Font typeface="+mj-lt"/>
                        <a:buAutoNum type="arabicPeriod"/>
                        <a:tabLst>
                          <a:tab pos="303946" algn="l"/>
                        </a:tabLst>
                      </a:pPr>
                      <a:r>
                        <a:rPr lang="es-CO" sz="1400" noProof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Computadora</a:t>
                      </a:r>
                    </a:p>
                    <a:p>
                      <a:pPr marL="57150" indent="-342900" defTabSz="121917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Font typeface="+mj-lt"/>
                        <a:buAutoNum type="arabicPeriod"/>
                        <a:tabLst>
                          <a:tab pos="303946" algn="l"/>
                        </a:tabLst>
                      </a:pPr>
                      <a:r>
                        <a:rPr lang="es-CO" sz="1400" noProof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Red</a:t>
                      </a:r>
                      <a:endParaRPr lang="es-CO" sz="1400" noProof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209160" marR="209160" marT="209160" marB="209160" anchor="ctr">
                    <a:lnL w="1905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342900" indent="-342900" algn="l" defTabSz="1219170" rtl="0" eaLnBrk="1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>
                          <a:srgbClr val="39393A"/>
                        </a:buClr>
                        <a:buFont typeface="Arial"/>
                        <a:buChar char="•"/>
                        <a:tabLst>
                          <a:tab pos="314105" algn="l"/>
                        </a:tabLst>
                      </a:pPr>
                      <a:r>
                        <a:rPr lang="es-CO" sz="14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¿Cuál es su sistema operativo y qué navegador utiliza?</a:t>
                      </a:r>
                    </a:p>
                    <a:p>
                      <a:pPr marL="342900" indent="-342900" algn="l" defTabSz="1219170" rtl="0" eaLnBrk="1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>
                          <a:srgbClr val="39393A"/>
                        </a:buClr>
                        <a:buFont typeface="Arial"/>
                        <a:buChar char="•"/>
                        <a:tabLst>
                          <a:tab pos="314105" algn="l"/>
                        </a:tabLst>
                      </a:pPr>
                      <a:r>
                        <a:rPr lang="es-CO" sz="14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¿Cuál es el problema exacto que están teniendo?</a:t>
                      </a:r>
                    </a:p>
                    <a:p>
                      <a:pPr marL="342900" indent="-342900" algn="l" defTabSz="1219170" rtl="0" eaLnBrk="1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>
                          <a:srgbClr val="39393A"/>
                        </a:buClr>
                        <a:buFont typeface="Arial"/>
                        <a:buChar char="•"/>
                        <a:tabLst>
                          <a:tab pos="314105" algn="l"/>
                        </a:tabLst>
                      </a:pPr>
                      <a:r>
                        <a:rPr lang="es-CO" sz="14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¿Cuántas personas están afectadas? (Alcance)</a:t>
                      </a:r>
                    </a:p>
                    <a:p>
                      <a:pPr marL="342900" indent="-342900" algn="l" defTabSz="1219170" rtl="0" eaLnBrk="1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>
                          <a:srgbClr val="39393A"/>
                        </a:buClr>
                        <a:buFont typeface="Arial"/>
                        <a:buChar char="•"/>
                        <a:tabLst>
                          <a:tab pos="314105" algn="l"/>
                        </a:tabLst>
                      </a:pPr>
                      <a:r>
                        <a:rPr lang="es-CO" sz="14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¿Las personas afectadas pertenecen a la misma red de área local (LAN)?</a:t>
                      </a:r>
                    </a:p>
                    <a:p>
                      <a:pPr marL="342900" indent="-342900" algn="l" defTabSz="1219170" rtl="0" eaLnBrk="1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>
                          <a:srgbClr val="39393A"/>
                        </a:buClr>
                        <a:buFont typeface="Arial"/>
                        <a:buChar char="•"/>
                        <a:tabLst>
                          <a:tab pos="314105" algn="l"/>
                        </a:tabLst>
                      </a:pPr>
                      <a:r>
                        <a:rPr lang="es-CO" sz="14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¿Funciona en otro navegador?</a:t>
                      </a:r>
                    </a:p>
                    <a:p>
                      <a:pPr marL="342900" indent="-342900" algn="l" defTabSz="1219170" rtl="0" eaLnBrk="1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>
                          <a:srgbClr val="39393A"/>
                        </a:buClr>
                        <a:buFont typeface="Arial"/>
                        <a:buChar char="•"/>
                        <a:tabLst>
                          <a:tab pos="314105" algn="l"/>
                        </a:tabLst>
                      </a:pPr>
                      <a:r>
                        <a:rPr lang="es-CO" sz="14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¿Funciona desde una computadora diferente?</a:t>
                      </a:r>
                    </a:p>
                    <a:p>
                      <a:pPr marL="342900" indent="-342900" algn="l" defTabSz="1219170" rtl="0" eaLnBrk="1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>
                          <a:srgbClr val="39393A"/>
                        </a:buClr>
                        <a:buFont typeface="Arial"/>
                        <a:buChar char="•"/>
                        <a:tabLst>
                          <a:tab pos="314105" algn="l"/>
                        </a:tabLst>
                      </a:pPr>
                      <a:r>
                        <a:rPr lang="es-CO" sz="14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¿Funcionó en el pasado?</a:t>
                      </a:r>
                    </a:p>
                    <a:p>
                      <a:pPr marL="342900" indent="-342900" algn="l" defTabSz="1219170" rtl="0" eaLnBrk="1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>
                          <a:srgbClr val="39393A"/>
                        </a:buClr>
                        <a:buFont typeface="Arial"/>
                        <a:buChar char="•"/>
                        <a:tabLst>
                          <a:tab pos="314105" algn="l"/>
                        </a:tabLst>
                      </a:pPr>
                      <a:r>
                        <a:rPr lang="es-CO" sz="14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¿Puede reproducirlo desde su lado?</a:t>
                      </a:r>
                    </a:p>
                    <a:p>
                      <a:pPr marL="342900" marR="226054" indent="-342900" algn="l" defTabSz="1219170" rtl="0" eaLnBrk="1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>
                          <a:srgbClr val="39393A"/>
                        </a:buClr>
                        <a:buFont typeface="Arial"/>
                        <a:buChar char="•"/>
                        <a:tabLst>
                          <a:tab pos="314105" algn="l"/>
                        </a:tabLst>
                      </a:pPr>
                      <a:r>
                        <a:rPr lang="es-CO" sz="14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Si el problema se presentó en una reunión pasada, ¿podemos reproducirlo ahora en una sesión de prueba?</a:t>
                      </a:r>
                    </a:p>
                    <a:p>
                      <a:pPr marL="342900" indent="-342900" algn="l" defTabSz="1219170" rtl="0" eaLnBrk="1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>
                          <a:srgbClr val="39393A"/>
                        </a:buClr>
                        <a:buFont typeface="Arial"/>
                        <a:buChar char="•"/>
                        <a:tabLst>
                          <a:tab pos="314105" algn="l"/>
                        </a:tabLst>
                      </a:pPr>
                      <a:r>
                        <a:rPr lang="es-CO" sz="14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¿Se puede reproducir el problema </a:t>
                      </a:r>
                      <a:r>
                        <a:rPr lang="es-CO" sz="1400" noProof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fuera de la red de proxy/corporativa?</a:t>
                      </a:r>
                      <a:endParaRPr lang="es-CO" sz="1400" noProof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09160" marR="209160" marT="209160" marB="209160" anchor="ctr">
                    <a:lnL w="1905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:p15="http://schemas.microsoft.com/office/powerpoint/2012/main" xmlns:p14="http://schemas.microsoft.com/office/powerpoint/2010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l" defTabSz="121917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>
                          <a:srgbClr val="39393A"/>
                        </a:buClr>
                        <a:buFont typeface="Wingdings"/>
                        <a:buNone/>
                        <a:tabLst>
                          <a:tab pos="314105" algn="l"/>
                        </a:tabLst>
                      </a:pPr>
                      <a:r>
                        <a:rPr lang="es-CO" sz="1800" b="0" noProof="0" dirty="0" smtClean="0">
                          <a:solidFill>
                            <a:schemeClr val="accent1"/>
                          </a:solidFill>
                          <a:latin typeface="+mn-lt"/>
                          <a:cs typeface="Arial"/>
                        </a:rPr>
                        <a:t>Reproducir</a:t>
                      </a:r>
                      <a:endParaRPr lang="es-CO" sz="1800" b="0" noProof="0" dirty="0">
                        <a:solidFill>
                          <a:schemeClr val="accent1"/>
                        </a:solidFill>
                        <a:latin typeface="+mn-lt"/>
                        <a:cs typeface="Arial"/>
                      </a:endParaRPr>
                    </a:p>
                  </a:txBody>
                  <a:tcPr marL="209160" marR="209160" marT="209160" marB="209160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57150" lvl="1" indent="-342900" defTabSz="121917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Font typeface="+mj-lt"/>
                        <a:buAutoNum type="arabicPeriod"/>
                        <a:tabLst>
                          <a:tab pos="616358" algn="l"/>
                        </a:tabLst>
                      </a:pPr>
                      <a:r>
                        <a:rPr lang="es-CO" sz="1400" noProof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Reunión en vivo</a:t>
                      </a:r>
                    </a:p>
                    <a:p>
                      <a:pPr marL="57150" lvl="1" indent="-342900" defTabSz="121917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Font typeface="+mj-lt"/>
                        <a:buAutoNum type="arabicPeriod"/>
                        <a:tabLst>
                          <a:tab pos="616358" algn="l"/>
                        </a:tabLst>
                      </a:pPr>
                      <a:r>
                        <a:rPr lang="es-CO" sz="1400" noProof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Reunión de prueba</a:t>
                      </a:r>
                      <a:endParaRPr lang="es-CO" sz="1400" noProof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209160" marR="209160" marT="209160" marB="209160" anchor="ctr">
                    <a:lnL w="1905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:p15="http://schemas.microsoft.com/office/powerpoint/2012/main" xmlns:p14="http://schemas.microsoft.com/office/powerpoint/2010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l" defTabSz="121917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>
                          <a:srgbClr val="39393A"/>
                        </a:buClr>
                        <a:buFont typeface="Wingdings"/>
                        <a:buNone/>
                        <a:tabLst>
                          <a:tab pos="314105" algn="l"/>
                        </a:tabLst>
                      </a:pPr>
                      <a:r>
                        <a:rPr lang="es-CO" sz="1800" b="0" noProof="0" dirty="0" smtClean="0">
                          <a:solidFill>
                            <a:schemeClr val="accent1"/>
                          </a:solidFill>
                          <a:latin typeface="+mn-lt"/>
                          <a:cs typeface="Arial"/>
                        </a:rPr>
                        <a:t>Remitir a un nivel superior</a:t>
                      </a:r>
                      <a:endParaRPr lang="es-CO" sz="1800" b="0" noProof="0" dirty="0">
                        <a:solidFill>
                          <a:schemeClr val="accent1"/>
                        </a:solidFill>
                        <a:latin typeface="+mn-lt"/>
                        <a:cs typeface="Arial"/>
                      </a:endParaRPr>
                    </a:p>
                  </a:txBody>
                  <a:tcPr marL="209160" marR="209160" marT="209160" marB="209160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6038" lvl="1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+mj-lt"/>
                        <a:buNone/>
                        <a:tabLst>
                          <a:tab pos="616358" algn="l"/>
                        </a:tabLst>
                        <a:defRPr/>
                      </a:pPr>
                      <a:r>
                        <a:rPr lang="es-CO" sz="14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Ejecutar herramientas, recopilar registros</a:t>
                      </a:r>
                      <a:endParaRPr lang="es-CO" sz="1400" noProof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209160" marR="209160" marT="209160" marB="209160" anchor="ctr">
                    <a:lnL w="1905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:p15="http://schemas.microsoft.com/office/powerpoint/2012/main" xmlns:p14="http://schemas.microsoft.com/office/powerpoint/2010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193700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685800" y="1700213"/>
            <a:ext cx="10820400" cy="4395787"/>
          </a:xfrm>
          <a:prstGeom prst="roundRect">
            <a:avLst>
              <a:gd name="adj" fmla="val 939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DFF0F1F0-9EE3-E040-81D8-6D9899610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Acceda </a:t>
            </a:r>
            <a:r>
              <a:rPr lang="es-ES_tradnl" dirty="0" smtClean="0"/>
              <a:t>a las herramientas de soporte</a:t>
            </a:r>
            <a:endParaRPr lang="es-ES_tradnl" dirty="0"/>
          </a:p>
        </p:txBody>
      </p:sp>
      <p:sp>
        <p:nvSpPr>
          <p:cNvPr id="4" name="object 8"/>
          <p:cNvSpPr txBox="1"/>
          <p:nvPr/>
        </p:nvSpPr>
        <p:spPr>
          <a:xfrm>
            <a:off x="1325372" y="2479160"/>
            <a:ext cx="9983030" cy="8542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spcAft>
                <a:spcPts val="1200"/>
              </a:spcAft>
              <a:tabLst>
                <a:tab pos="314105" algn="l"/>
              </a:tabLst>
            </a:pPr>
            <a:r>
              <a:rPr lang="es-ES_tradnl" sz="2800" dirty="0">
                <a:latin typeface="+mj-lt"/>
              </a:rPr>
              <a:t>Lleve </a:t>
            </a:r>
            <a:r>
              <a:rPr lang="es-ES_tradnl" sz="2800" dirty="0" smtClean="0">
                <a:latin typeface="+mj-lt"/>
                <a:cs typeface="Arial"/>
              </a:rPr>
              <a:t>a cabo la recopilación de registros</a:t>
            </a:r>
          </a:p>
          <a:p>
            <a:pPr>
              <a:spcAft>
                <a:spcPts val="1200"/>
              </a:spcAft>
              <a:tabLst>
                <a:tab pos="314105" algn="l"/>
              </a:tabLst>
            </a:pPr>
            <a:r>
              <a:rPr lang="es-ES_tradnl" dirty="0">
                <a:latin typeface="+mj-lt"/>
              </a:rPr>
              <a:t>Use </a:t>
            </a:r>
            <a:r>
              <a:rPr lang="es-ES_tradnl" dirty="0" smtClean="0">
                <a:latin typeface="+mj-lt"/>
                <a:cs typeface="Arial"/>
              </a:rPr>
              <a:t>los análisis del Control </a:t>
            </a:r>
            <a:r>
              <a:rPr lang="es-ES_tradnl" dirty="0" err="1" smtClean="0">
                <a:latin typeface="+mj-lt"/>
                <a:cs typeface="Arial"/>
              </a:rPr>
              <a:t>Hub</a:t>
            </a:r>
            <a:r>
              <a:rPr lang="es-ES_tradnl" dirty="0" smtClean="0">
                <a:latin typeface="+mj-lt"/>
                <a:cs typeface="Arial"/>
              </a:rPr>
              <a:t> para reunir datos.</a:t>
            </a:r>
            <a:endParaRPr lang="es-ES_tradnl" dirty="0">
              <a:latin typeface="+mj-lt"/>
              <a:cs typeface="Arial"/>
            </a:endParaRPr>
          </a:p>
        </p:txBody>
      </p:sp>
      <p:sp>
        <p:nvSpPr>
          <p:cNvPr id="3" name="Rounded Rectangle 2">
            <a:hlinkClick r:id="rId2"/>
          </p:cNvPr>
          <p:cNvSpPr/>
          <p:nvPr/>
        </p:nvSpPr>
        <p:spPr>
          <a:xfrm>
            <a:off x="1325372" y="3596399"/>
            <a:ext cx="3106928" cy="56088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Rectangle 6"/>
          <p:cNvSpPr/>
          <p:nvPr/>
        </p:nvSpPr>
        <p:spPr>
          <a:xfrm>
            <a:off x="1583212" y="3642023"/>
            <a:ext cx="2582154" cy="4093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933">
              <a:lnSpc>
                <a:spcPts val="2500"/>
              </a:lnSpc>
              <a:tabLst>
                <a:tab pos="314105" algn="l"/>
              </a:tabLst>
            </a:pPr>
            <a:r>
              <a:rPr lang="es-ES_tradnl" dirty="0" smtClean="0">
                <a:solidFill>
                  <a:schemeClr val="bg1"/>
                </a:solidFill>
                <a:latin typeface="+mj-lt"/>
                <a:cs typeface="Arial"/>
              </a:rPr>
              <a:t>Obtenga más información</a:t>
            </a:r>
            <a:endParaRPr lang="es-ES_tradnl" dirty="0">
              <a:solidFill>
                <a:schemeClr val="bg1"/>
              </a:solidFill>
              <a:latin typeface="+mj-lt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93401816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685800" y="1700213"/>
            <a:ext cx="10820400" cy="4395787"/>
          </a:xfrm>
          <a:prstGeom prst="roundRect">
            <a:avLst>
              <a:gd name="adj" fmla="val 939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DFF0F1F0-9EE3-E040-81D8-6D9899610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Requisitos estándar de remisión a un nivel superior</a:t>
            </a:r>
            <a:endParaRPr lang="es-ES_tradnl"/>
          </a:p>
        </p:txBody>
      </p:sp>
      <p:sp>
        <p:nvSpPr>
          <p:cNvPr id="4" name="object 8"/>
          <p:cNvSpPr txBox="1"/>
          <p:nvPr/>
        </p:nvSpPr>
        <p:spPr>
          <a:xfrm>
            <a:off x="1325372" y="1954621"/>
            <a:ext cx="9983030" cy="37222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spcAft>
                <a:spcPts val="1200"/>
              </a:spcAft>
              <a:tabLst>
                <a:tab pos="314105" algn="l"/>
              </a:tabLst>
            </a:pPr>
            <a:r>
              <a:rPr lang="es-ES_tradnl" sz="2800" dirty="0" smtClean="0">
                <a:latin typeface="+mj-lt"/>
                <a:cs typeface="Arial"/>
              </a:rPr>
              <a:t>Documente esta información antes de llamar a Cisco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  <a:tabLst>
                <a:tab pos="314105" algn="l"/>
              </a:tabLst>
            </a:pPr>
            <a:r>
              <a:rPr lang="es-ES_tradnl" sz="1400" dirty="0" smtClean="0">
                <a:latin typeface="+mj-lt"/>
                <a:cs typeface="Arial"/>
              </a:rPr>
              <a:t>URL/dominio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  <a:tabLst>
                <a:tab pos="314105" algn="l"/>
              </a:tabLst>
            </a:pPr>
            <a:r>
              <a:rPr lang="es-ES_tradnl" sz="1400" dirty="0" smtClean="0">
                <a:latin typeface="+mj-lt"/>
                <a:cs typeface="Arial"/>
              </a:rPr>
              <a:t>Descripción del problema con efectos específicos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  <a:tabLst>
                <a:tab pos="314105" algn="l"/>
              </a:tabLst>
            </a:pPr>
            <a:r>
              <a:rPr lang="es-ES_tradnl" sz="1400" dirty="0" smtClean="0">
                <a:latin typeface="+mj-lt"/>
                <a:cs typeface="Arial"/>
              </a:rPr>
              <a:t>La fecha y la hora en que se produjo el problema. Número de reunión si el problema se produjo en la reunión.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  <a:tabLst>
                <a:tab pos="314105" algn="l"/>
              </a:tabLst>
            </a:pPr>
            <a:r>
              <a:rPr lang="es-ES_tradnl" sz="1400" dirty="0" smtClean="0">
                <a:latin typeface="+mj-lt"/>
                <a:cs typeface="Arial"/>
              </a:rPr>
              <a:t>¿Ya funcionó antes? Si es así, ¿cuándo dejó de funcionar?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  <a:tabLst>
                <a:tab pos="314105" algn="l"/>
              </a:tabLst>
            </a:pPr>
            <a:r>
              <a:rPr lang="es-ES_tradnl" sz="1400" dirty="0" smtClean="0">
                <a:latin typeface="+mj-lt"/>
                <a:cs typeface="Arial"/>
              </a:rPr>
              <a:t>Entorno, urgencia y cantidad de personas afectadas: ¿Hogar/oficina? ¿VPN? ¿</a:t>
            </a:r>
            <a:r>
              <a:rPr lang="es-ES_tradnl" sz="1400" dirty="0" err="1" smtClean="0">
                <a:latin typeface="+mj-lt"/>
                <a:cs typeface="Arial"/>
              </a:rPr>
              <a:t>Wi</a:t>
            </a:r>
            <a:r>
              <a:rPr lang="es-ES_tradnl" sz="1400" dirty="0" smtClean="0">
                <a:latin typeface="+mj-lt"/>
                <a:cs typeface="Arial"/>
              </a:rPr>
              <a:t>-Fi?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  <a:tabLst>
                <a:tab pos="314105" algn="l"/>
              </a:tabLst>
            </a:pPr>
            <a:r>
              <a:rPr lang="es-ES_tradnl" sz="1400" dirty="0" smtClean="0">
                <a:latin typeface="+mj-lt"/>
                <a:cs typeface="Arial"/>
              </a:rPr>
              <a:t>Sistema operativo y versión, navegador, tipo de conexión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  <a:tabLst>
                <a:tab pos="314105" algn="l"/>
              </a:tabLst>
            </a:pPr>
            <a:r>
              <a:rPr lang="es-ES_tradnl" sz="1400" dirty="0" smtClean="0">
                <a:latin typeface="+mj-lt"/>
                <a:cs typeface="Arial"/>
              </a:rPr>
              <a:t>Registro de trabajo que detalla los pasos que ha dado, que identifique la finalidad de cualquier archivo o captura de pantalla adjuntos.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  <a:tabLst>
                <a:tab pos="314105" algn="l"/>
              </a:tabLst>
            </a:pPr>
            <a:r>
              <a:rPr lang="es-ES_tradnl" sz="1400" dirty="0" smtClean="0">
                <a:latin typeface="+mj-lt"/>
                <a:cs typeface="Arial"/>
              </a:rPr>
              <a:t>Pasos que tomó para la reproducción (si corresponde)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  <a:tabLst>
                <a:tab pos="314105" algn="l"/>
              </a:tabLst>
            </a:pPr>
            <a:r>
              <a:rPr lang="es-ES_tradnl" sz="1400" dirty="0" smtClean="0">
                <a:latin typeface="+mj-lt"/>
                <a:cs typeface="Arial"/>
              </a:rPr>
              <a:t>Registros de herramientas de soporte: WBX </a:t>
            </a:r>
            <a:r>
              <a:rPr lang="es-ES_tradnl" sz="1400" dirty="0" err="1" smtClean="0">
                <a:latin typeface="+mj-lt"/>
                <a:cs typeface="Arial"/>
              </a:rPr>
              <a:t>Tracer</a:t>
            </a:r>
            <a:r>
              <a:rPr lang="es-ES_tradnl" sz="1400" dirty="0" smtClean="0">
                <a:latin typeface="+mj-lt"/>
                <a:cs typeface="Arial"/>
              </a:rPr>
              <a:t>, etc. (si corresponde)</a:t>
            </a:r>
            <a:endParaRPr lang="es-ES_tradnl" sz="1400" dirty="0">
              <a:latin typeface="+mj-lt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71261540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685800" y="1362756"/>
            <a:ext cx="10820400" cy="4863873"/>
          </a:xfrm>
          <a:prstGeom prst="roundRect">
            <a:avLst>
              <a:gd name="adj" fmla="val 939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DFF0F1F0-9EE3-E040-81D8-6D9899610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Recursos de soporte</a:t>
            </a:r>
            <a:endParaRPr lang="es-ES_tradnl"/>
          </a:p>
        </p:txBody>
      </p:sp>
      <p:sp>
        <p:nvSpPr>
          <p:cNvPr id="6" name="object 5"/>
          <p:cNvSpPr txBox="1"/>
          <p:nvPr/>
        </p:nvSpPr>
        <p:spPr>
          <a:xfrm>
            <a:off x="1313693" y="1415139"/>
            <a:ext cx="11228567" cy="44627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933">
              <a:spcAft>
                <a:spcPts val="1200"/>
              </a:spcAft>
            </a:pPr>
            <a:r>
              <a:rPr lang="es-ES_tradnl" sz="2800" dirty="0" smtClean="0">
                <a:solidFill>
                  <a:srgbClr val="39393A"/>
                </a:solidFill>
                <a:latin typeface="+mj-lt"/>
                <a:cs typeface="Arial"/>
              </a:rPr>
              <a:t>Ponga estos sitios en sus favoritos y compártalos con los demás.</a:t>
            </a:r>
            <a:endParaRPr lang="es-ES_tradnl" sz="1200" dirty="0" smtClean="0">
              <a:latin typeface="+mj-lt"/>
              <a:cs typeface="Times New Roman"/>
            </a:endParaRPr>
          </a:p>
          <a:p>
            <a:pPr>
              <a:tabLst>
                <a:tab pos="607045" algn="l"/>
              </a:tabLst>
            </a:pPr>
            <a:r>
              <a:rPr lang="es-ES_tradnl" sz="1400" dirty="0" smtClean="0">
                <a:cs typeface="Arial"/>
              </a:rPr>
              <a:t>Portal de ayuda: </a:t>
            </a:r>
            <a:r>
              <a:rPr lang="es-ES_tradnl" sz="1400" dirty="0" smtClean="0">
                <a:hlinkClick r:id="rId2"/>
              </a:rPr>
              <a:t>https://help.webex.com/</a:t>
            </a:r>
            <a:endParaRPr lang="es-ES_tradnl" sz="1400" dirty="0" smtClean="0"/>
          </a:p>
          <a:p>
            <a:pPr marL="171450" indent="-171450">
              <a:buFont typeface="Arial"/>
              <a:buChar char="•"/>
              <a:tabLst>
                <a:tab pos="607045" algn="l"/>
              </a:tabLst>
            </a:pPr>
            <a:r>
              <a:rPr lang="es-ES_tradnl" sz="1200" dirty="0" smtClean="0">
                <a:cs typeface="Arial"/>
              </a:rPr>
              <a:t>Resolución de problemas comunes</a:t>
            </a:r>
          </a:p>
          <a:p>
            <a:pPr marL="0" lvl="1" indent="-171450">
              <a:buFont typeface="Arial"/>
              <a:buChar char="•"/>
              <a:tabLst>
                <a:tab pos="607045" algn="l"/>
              </a:tabLst>
            </a:pPr>
            <a:r>
              <a:rPr lang="es-ES_tradnl" sz="1200" dirty="0" smtClean="0">
                <a:cs typeface="Arial"/>
              </a:rPr>
              <a:t>Notas de la versión</a:t>
            </a:r>
          </a:p>
          <a:p>
            <a:pPr marL="0" lvl="1" indent="-171450">
              <a:spcAft>
                <a:spcPts val="1800"/>
              </a:spcAft>
              <a:buFont typeface="Arial"/>
              <a:buChar char="•"/>
              <a:tabLst>
                <a:tab pos="607045" algn="l"/>
              </a:tabLst>
            </a:pPr>
            <a:r>
              <a:rPr lang="es-ES_tradnl" sz="1200" dirty="0" smtClean="0">
                <a:cs typeface="Arial"/>
              </a:rPr>
              <a:t>Portal de ayuda de </a:t>
            </a:r>
            <a:r>
              <a:rPr lang="es-ES_tradnl" sz="1200" dirty="0" err="1" smtClean="0">
                <a:cs typeface="Arial"/>
              </a:rPr>
              <a:t>Webex</a:t>
            </a:r>
            <a:r>
              <a:rPr lang="es-ES_tradnl" sz="1200" dirty="0" smtClean="0">
                <a:cs typeface="Arial"/>
              </a:rPr>
              <a:t> </a:t>
            </a:r>
            <a:r>
              <a:rPr lang="es-ES_tradnl" sz="1200" dirty="0" err="1" smtClean="0">
                <a:cs typeface="Arial"/>
              </a:rPr>
              <a:t>Calling</a:t>
            </a:r>
            <a:r>
              <a:rPr lang="es-ES_tradnl" sz="1200" dirty="0" smtClean="0">
                <a:cs typeface="Arial"/>
              </a:rPr>
              <a:t>: </a:t>
            </a:r>
            <a:r>
              <a:rPr lang="es-ES_tradnl" sz="1200" dirty="0" smtClean="0">
                <a:hlinkClick r:id="rId3"/>
              </a:rPr>
              <a:t>callinghelp.cisco.com</a:t>
            </a:r>
            <a:endParaRPr lang="es-ES_tradnl" sz="1200" dirty="0" smtClean="0">
              <a:cs typeface="Arial"/>
            </a:endParaRPr>
          </a:p>
          <a:p>
            <a:pPr>
              <a:tabLst>
                <a:tab pos="607045" algn="l"/>
              </a:tabLst>
            </a:pPr>
            <a:r>
              <a:rPr lang="es-ES_tradnl" sz="1400" dirty="0" smtClean="0">
                <a:cs typeface="Arial"/>
              </a:rPr>
              <a:t>Páginas de estado en tiempo real:</a:t>
            </a:r>
          </a:p>
          <a:p>
            <a:pPr marL="0" lvl="1" indent="-171450">
              <a:buFont typeface="Arial"/>
              <a:buChar char="•"/>
              <a:tabLst>
                <a:tab pos="910144" algn="l"/>
              </a:tabLst>
            </a:pPr>
            <a:r>
              <a:rPr lang="es-ES_tradnl" sz="1200" dirty="0" err="1" smtClean="0">
                <a:cs typeface="Arial"/>
              </a:rPr>
              <a:t>Webex</a:t>
            </a:r>
            <a:r>
              <a:rPr lang="es-ES_tradnl" sz="1200" dirty="0" smtClean="0">
                <a:cs typeface="Arial"/>
              </a:rPr>
              <a:t>: </a:t>
            </a:r>
            <a:r>
              <a:rPr lang="es-ES_tradnl" sz="1200" u="sng" dirty="0" smtClean="0">
                <a:cs typeface="Arial"/>
                <a:hlinkClick r:id="rId4"/>
              </a:rPr>
              <a:t>https://status.webex.com</a:t>
            </a:r>
            <a:endParaRPr lang="es-ES_tradnl" sz="1400" dirty="0" smtClean="0">
              <a:cs typeface="Arial"/>
            </a:endParaRPr>
          </a:p>
          <a:p>
            <a:pPr marR="1189537">
              <a:spcAft>
                <a:spcPts val="1800"/>
              </a:spcAft>
              <a:tabLst>
                <a:tab pos="607045" algn="l"/>
              </a:tabLst>
            </a:pPr>
            <a:endParaRPr lang="es-ES_tradnl" sz="1400" dirty="0" smtClean="0">
              <a:cs typeface="Arial"/>
            </a:endParaRPr>
          </a:p>
          <a:p>
            <a:pPr marR="1189537">
              <a:spcAft>
                <a:spcPts val="1800"/>
              </a:spcAft>
              <a:tabLst>
                <a:tab pos="607045" algn="l"/>
              </a:tabLst>
            </a:pPr>
            <a:r>
              <a:rPr lang="es-ES_tradnl" sz="1400" dirty="0" smtClean="0">
                <a:cs typeface="Arial"/>
              </a:rPr>
              <a:t>Notas de la versión</a:t>
            </a:r>
            <a:br>
              <a:rPr lang="es-ES_tradnl" sz="1400" dirty="0" smtClean="0">
                <a:cs typeface="Arial"/>
              </a:rPr>
            </a:br>
            <a:r>
              <a:rPr lang="es-ES_tradnl" sz="1200" u="sng" dirty="0" smtClean="0">
                <a:solidFill>
                  <a:schemeClr val="accent2"/>
                </a:solidFill>
                <a:cs typeface="Arial"/>
                <a:hlinkClick r:id="rId5"/>
              </a:rPr>
              <a:t>https://help.webex.com/es-co/mqkve8/Cisco-Webex-Teams-Release-Notes</a:t>
            </a:r>
            <a:r>
              <a:rPr lang="es-ES_tradnl" sz="1200" u="sng" dirty="0" smtClean="0">
                <a:solidFill>
                  <a:schemeClr val="accent2"/>
                </a:solidFill>
              </a:rPr>
              <a:t/>
            </a:r>
            <a:br>
              <a:rPr lang="es-ES_tradnl" sz="1200" u="sng" dirty="0" smtClean="0">
                <a:solidFill>
                  <a:schemeClr val="accent2"/>
                </a:solidFill>
              </a:rPr>
            </a:br>
            <a:r>
              <a:rPr lang="es-ES_tradnl" sz="1200" u="sng" dirty="0" smtClean="0">
                <a:solidFill>
                  <a:schemeClr val="accent2"/>
                </a:solidFill>
              </a:rPr>
              <a:t>https://</a:t>
            </a:r>
            <a:r>
              <a:rPr lang="es-ES_tradnl" sz="1200" u="sng" dirty="0">
                <a:solidFill>
                  <a:schemeClr val="accent2"/>
                </a:solidFill>
                <a:hlinkClick r:id="rId6"/>
              </a:rPr>
              <a:t>help.webex.com/es-co/ncp9h8c/Cisco-Webex-Meetings-Release-Notes-WBS39</a:t>
            </a:r>
            <a:endParaRPr lang="es-ES_tradnl" sz="1200" u="sng" dirty="0" smtClean="0">
              <a:solidFill>
                <a:schemeClr val="accent2"/>
              </a:solidFill>
              <a:cs typeface="Arial"/>
            </a:endParaRPr>
          </a:p>
          <a:p>
            <a:pPr marR="1189537">
              <a:spcAft>
                <a:spcPts val="1800"/>
              </a:spcAft>
              <a:tabLst>
                <a:tab pos="607045" algn="l"/>
              </a:tabLst>
            </a:pPr>
            <a:r>
              <a:rPr lang="es-ES_tradnl" sz="1400" dirty="0" smtClean="0">
                <a:cs typeface="Arial"/>
              </a:rPr>
              <a:t>Consejos para la resolución de problemas: </a:t>
            </a:r>
            <a:r>
              <a:rPr lang="es-ES_tradnl" sz="1200" dirty="0" smtClean="0">
                <a:cs typeface="Arial"/>
              </a:rPr>
              <a:t/>
            </a:r>
            <a:br>
              <a:rPr lang="es-ES_tradnl" sz="1200" dirty="0" smtClean="0">
                <a:cs typeface="Arial"/>
              </a:rPr>
            </a:br>
            <a:r>
              <a:rPr lang="es-ES_tradnl" sz="1200" u="sng" dirty="0" smtClean="0">
                <a:solidFill>
                  <a:schemeClr val="accent2"/>
                </a:solidFill>
                <a:cs typeface="Arial"/>
                <a:hlinkClick r:id="rId7"/>
              </a:rPr>
              <a:t>https://help.webex.com/es-co/WBX000029055/Webex-Meetings-Help-Articles</a:t>
            </a:r>
            <a:r>
              <a:rPr lang="es-ES_tradnl" sz="1200" u="sng" dirty="0" smtClean="0">
                <a:solidFill>
                  <a:schemeClr val="accent2"/>
                </a:solidFill>
                <a:cs typeface="Arial"/>
              </a:rPr>
              <a:t> </a:t>
            </a:r>
            <a:r>
              <a:rPr lang="es-ES_tradnl" sz="1200" u="sng" dirty="0" smtClean="0">
                <a:solidFill>
                  <a:schemeClr val="accent2"/>
                </a:solidFill>
                <a:cs typeface="Arial"/>
                <a:hlinkClick r:id="rId8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="" val="tx"/>
                    </a:ext>
                  </a:extLst>
                </a:hlinkClick>
              </a:rPr>
              <a:t/>
            </a:r>
            <a:br>
              <a:rPr lang="es-ES_tradnl" sz="1200" u="sng" dirty="0" smtClean="0">
                <a:solidFill>
                  <a:schemeClr val="accent2"/>
                </a:solidFill>
                <a:cs typeface="Arial"/>
                <a:hlinkClick r:id="rId8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="" val="tx"/>
                    </a:ext>
                  </a:extLst>
                </a:hlinkClick>
              </a:rPr>
            </a:br>
            <a:r>
              <a:rPr lang="es-ES_tradnl" sz="1200" dirty="0" smtClean="0">
                <a:hlinkClick r:id="rId9"/>
              </a:rPr>
              <a:t>https://help.webex.com/es-co/ni3wlvw/Troubleshoot-Cisco-Webex-Meetings-in-Cisco-Webex-Control-Hub</a:t>
            </a:r>
            <a:endParaRPr lang="es-ES_tradnl" sz="1200" u="sng" dirty="0" smtClean="0">
              <a:solidFill>
                <a:schemeClr val="accent2"/>
              </a:solidFill>
              <a:cs typeface="Arial"/>
            </a:endParaRPr>
          </a:p>
          <a:p>
            <a:pPr marR="1189537">
              <a:spcAft>
                <a:spcPts val="1800"/>
              </a:spcAft>
              <a:tabLst>
                <a:tab pos="607045" algn="l"/>
              </a:tabLst>
            </a:pPr>
            <a:r>
              <a:rPr lang="es-ES_tradnl" sz="1400" dirty="0" smtClean="0">
                <a:cs typeface="Arial"/>
              </a:rPr>
              <a:t>Herramientas de soporte (para recoger los registros antes de la remisión a un nivel superior):</a:t>
            </a:r>
            <a:r>
              <a:rPr lang="es-ES_tradnl" sz="1200" dirty="0" smtClean="0">
                <a:cs typeface="Arial"/>
              </a:rPr>
              <a:t/>
            </a:r>
            <a:br>
              <a:rPr lang="es-ES_tradnl" sz="1200" dirty="0" smtClean="0">
                <a:cs typeface="Arial"/>
              </a:rPr>
            </a:br>
            <a:r>
              <a:rPr lang="es-ES_tradnl" sz="1200" u="sng" dirty="0" smtClean="0">
                <a:solidFill>
                  <a:schemeClr val="accent2"/>
                </a:solidFill>
                <a:cs typeface="Arial"/>
                <a:hlinkClick r:id="rId10"/>
              </a:rPr>
              <a:t>https://</a:t>
            </a:r>
            <a:r>
              <a:rPr lang="es-ES_tradnl" sz="1200" u="sng" dirty="0">
                <a:solidFill>
                  <a:schemeClr val="accent2"/>
                </a:solidFill>
                <a:hlinkClick r:id="rId10"/>
              </a:rPr>
              <a:t>help.webex.com/es-co/WBX000026396/Cisco-Webex-and-3rd-Party-Support-Utilities</a:t>
            </a:r>
            <a:endParaRPr lang="es-ES_tradnl" sz="1200" dirty="0">
              <a:solidFill>
                <a:schemeClr val="accent2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4532684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685800" y="1700213"/>
            <a:ext cx="10820400" cy="4395787"/>
          </a:xfrm>
          <a:prstGeom prst="roundRect">
            <a:avLst>
              <a:gd name="adj" fmla="val 939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DFF0F1F0-9EE3-E040-81D8-6D9899610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Recursos para el usuario final</a:t>
            </a:r>
            <a:endParaRPr lang="es-ES_tradnl"/>
          </a:p>
        </p:txBody>
      </p:sp>
      <p:sp>
        <p:nvSpPr>
          <p:cNvPr id="6" name="object 5"/>
          <p:cNvSpPr txBox="1"/>
          <p:nvPr/>
        </p:nvSpPr>
        <p:spPr>
          <a:xfrm>
            <a:off x="1313693" y="2057400"/>
            <a:ext cx="11217349" cy="17848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933">
              <a:spcAft>
                <a:spcPts val="1200"/>
              </a:spcAft>
            </a:pPr>
            <a:r>
              <a:rPr lang="es-ES_tradnl" sz="2800" dirty="0" smtClean="0">
                <a:solidFill>
                  <a:srgbClr val="39393A"/>
                </a:solidFill>
                <a:latin typeface="+mj-lt"/>
                <a:cs typeface="Arial"/>
              </a:rPr>
              <a:t>Ponga estos sitios en sus favoritos y compártalos con los demás.</a:t>
            </a:r>
            <a:endParaRPr lang="es-ES_tradnl" sz="1200" dirty="0" smtClean="0">
              <a:latin typeface="+mj-lt"/>
              <a:cs typeface="Times New Roman"/>
            </a:endParaRPr>
          </a:p>
          <a:p>
            <a:pPr>
              <a:tabLst>
                <a:tab pos="607045" algn="l"/>
              </a:tabLst>
            </a:pPr>
            <a:r>
              <a:rPr lang="es-ES_tradnl" sz="1400" dirty="0" smtClean="0">
                <a:cs typeface="Arial"/>
              </a:rPr>
              <a:t>Portal de ayuda: </a:t>
            </a:r>
            <a:r>
              <a:rPr lang="es-ES_tradnl" sz="1400" dirty="0" smtClean="0">
                <a:hlinkClick r:id="rId2"/>
              </a:rPr>
              <a:t>https://help.webex.com/</a:t>
            </a:r>
            <a:endParaRPr lang="es-ES_tradnl" sz="1400" dirty="0" smtClean="0"/>
          </a:p>
          <a:p>
            <a:pPr marL="171450" indent="-171450">
              <a:buFont typeface="Arial"/>
              <a:buChar char="•"/>
              <a:tabLst>
                <a:tab pos="607045" algn="l"/>
              </a:tabLst>
            </a:pPr>
            <a:r>
              <a:rPr lang="es-ES_tradnl" sz="1200" dirty="0" smtClean="0">
                <a:cs typeface="Arial"/>
              </a:rPr>
              <a:t>Artículos de autoayuda para el usuario final, ”¿Cómo puedo...?”</a:t>
            </a:r>
          </a:p>
          <a:p>
            <a:pPr marL="0" lvl="1" indent="-171450">
              <a:spcAft>
                <a:spcPts val="1800"/>
              </a:spcAft>
              <a:buFont typeface="Arial"/>
              <a:buChar char="•"/>
              <a:tabLst>
                <a:tab pos="607045" algn="l"/>
              </a:tabLst>
            </a:pPr>
            <a:r>
              <a:rPr lang="es-ES_tradnl" sz="1200" dirty="0" smtClean="0">
                <a:cs typeface="Arial"/>
              </a:rPr>
              <a:t>Portal de ayuda de </a:t>
            </a:r>
            <a:r>
              <a:rPr lang="es-ES_tradnl" sz="1200" dirty="0" err="1" smtClean="0">
                <a:cs typeface="Arial"/>
              </a:rPr>
              <a:t>Webex</a:t>
            </a:r>
            <a:r>
              <a:rPr lang="es-ES_tradnl" sz="1200" dirty="0" smtClean="0">
                <a:cs typeface="Arial"/>
              </a:rPr>
              <a:t> </a:t>
            </a:r>
            <a:r>
              <a:rPr lang="es-ES_tradnl" sz="1200" dirty="0" err="1" smtClean="0">
                <a:cs typeface="Arial"/>
              </a:rPr>
              <a:t>Calling</a:t>
            </a:r>
            <a:r>
              <a:rPr lang="es-ES_tradnl" sz="1200" dirty="0" smtClean="0">
                <a:cs typeface="Arial"/>
              </a:rPr>
              <a:t>: </a:t>
            </a:r>
            <a:r>
              <a:rPr lang="es-ES_tradnl" sz="1200" dirty="0" smtClean="0">
                <a:hlinkClick r:id="rId3"/>
              </a:rPr>
              <a:t>callinghelp.cisco.com</a:t>
            </a:r>
            <a:endParaRPr lang="es-ES_tradnl" sz="1200" dirty="0" smtClean="0">
              <a:cs typeface="Arial"/>
            </a:endParaRPr>
          </a:p>
          <a:p>
            <a:pPr>
              <a:tabLst>
                <a:tab pos="607045" algn="l"/>
              </a:tabLst>
            </a:pPr>
            <a:r>
              <a:rPr lang="es-ES_tradnl" sz="1400" dirty="0" smtClean="0">
                <a:cs typeface="Arial"/>
              </a:rPr>
              <a:t>Clases en línea en vivo y grabadas</a:t>
            </a:r>
            <a:r>
              <a:rPr lang="es-ES_tradnl" sz="1200" dirty="0" smtClean="0">
                <a:cs typeface="Arial"/>
              </a:rPr>
              <a:t/>
            </a:r>
            <a:br>
              <a:rPr lang="es-ES_tradnl" sz="1200" dirty="0" smtClean="0">
                <a:cs typeface="Arial"/>
              </a:rPr>
            </a:br>
            <a:r>
              <a:rPr lang="es-ES_tradnl" sz="1200" u="sng" dirty="0" smtClean="0">
                <a:solidFill>
                  <a:schemeClr val="accent2"/>
                </a:solidFill>
                <a:cs typeface="Arial"/>
                <a:hlinkClick r:id="rId4"/>
              </a:rPr>
              <a:t>https://help.webex.com/landing/onlineclasses</a:t>
            </a:r>
            <a:endParaRPr lang="es-ES_tradnl" sz="1200" u="sng" dirty="0">
              <a:solidFill>
                <a:schemeClr val="accent2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46638971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BCE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_tradnl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Calibri"/>
              <a:ea typeface="Arial"/>
              <a:cs typeface="Arial"/>
            </a:endParaRPr>
          </a:p>
        </p:txBody>
      </p:sp>
      <p:sp>
        <p:nvSpPr>
          <p:cNvPr id="8" name="Freeform 7"/>
          <p:cNvSpPr>
            <a:spLocks noChangeAspect="1" noEditPoints="1"/>
          </p:cNvSpPr>
          <p:nvPr/>
        </p:nvSpPr>
        <p:spPr bwMode="auto">
          <a:xfrm>
            <a:off x="4448336" y="2553677"/>
            <a:ext cx="3295329" cy="1750647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_tradnl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06245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18B4CD50-0042-D64E-9D1E-0511106CC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799" y="685800"/>
            <a:ext cx="11201401" cy="690563"/>
          </a:xfrm>
        </p:spPr>
        <p:txBody>
          <a:bodyPr>
            <a:noAutofit/>
          </a:bodyPr>
          <a:lstStyle/>
          <a:p>
            <a:pPr fontAlgn="base"/>
            <a:r>
              <a:rPr lang="es-ES_tradnl" smtClean="0"/>
              <a:t>Descripción general</a:t>
            </a:r>
            <a:endParaRPr lang="es-ES_tradnl"/>
          </a:p>
        </p:txBody>
      </p:sp>
      <p:sp>
        <p:nvSpPr>
          <p:cNvPr id="31" name="Freeform 30"/>
          <p:cNvSpPr>
            <a:spLocks noChangeAspect="1" noEditPoints="1"/>
          </p:cNvSpPr>
          <p:nvPr/>
        </p:nvSpPr>
        <p:spPr bwMode="auto">
          <a:xfrm>
            <a:off x="10820400" y="6294834"/>
            <a:ext cx="685800" cy="36433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_tradnl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1FB353AA-A4A9-2C41-816D-4BB5D2ECC2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03613" y="2528888"/>
            <a:ext cx="6569075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None/>
            </a:pPr>
            <a:r>
              <a:rPr lang="es-ES_tradnl" sz="1800" dirty="0" smtClean="0">
                <a:solidFill>
                  <a:schemeClr val="tx1"/>
                </a:solidFill>
                <a:latin typeface="+mj-lt"/>
              </a:rPr>
              <a:t>Esta guía puede ser útil para informar y preparar a su servicio de asistencia informática y a los equipos de TI locales para la implementación de Cisco </a:t>
            </a:r>
            <a:r>
              <a:rPr lang="es-ES_tradnl" sz="1800" dirty="0" err="1" smtClean="0">
                <a:solidFill>
                  <a:schemeClr val="tx1"/>
                </a:solidFill>
                <a:latin typeface="+mj-lt"/>
              </a:rPr>
              <a:t>Webex</a:t>
            </a:r>
            <a:r>
              <a:rPr lang="es-ES_tradnl" sz="18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s-ES_tradnl" sz="1800" dirty="0" err="1" smtClean="0">
                <a:solidFill>
                  <a:schemeClr val="tx1"/>
                </a:solidFill>
                <a:latin typeface="+mj-lt"/>
              </a:rPr>
              <a:t>Services</a:t>
            </a:r>
            <a:r>
              <a:rPr lang="es-ES_tradnl" sz="1800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None/>
            </a:pPr>
            <a:r>
              <a:rPr lang="es-ES_tradnl" sz="1800" dirty="0" smtClean="0">
                <a:solidFill>
                  <a:schemeClr val="tx1"/>
                </a:solidFill>
                <a:latin typeface="+mj-lt"/>
              </a:rPr>
              <a:t>La preparación de estos equipos de soporte de TI debería constituir </a:t>
            </a:r>
            <a:br>
              <a:rPr lang="es-ES_tradnl" sz="1800" dirty="0" smtClean="0">
                <a:solidFill>
                  <a:schemeClr val="tx1"/>
                </a:solidFill>
                <a:latin typeface="+mj-lt"/>
              </a:rPr>
            </a:br>
            <a:r>
              <a:rPr lang="es-ES_tradnl" sz="1800" dirty="0" smtClean="0">
                <a:solidFill>
                  <a:schemeClr val="tx1"/>
                </a:solidFill>
                <a:latin typeface="+mj-lt"/>
              </a:rPr>
              <a:t>un elemento de su proyecto de adopción general y tener lugar con suficiente antelación antes de que incorpore </a:t>
            </a:r>
            <a:r>
              <a:rPr lang="es-ES_tradnl" sz="1800" dirty="0" err="1" smtClean="0">
                <a:solidFill>
                  <a:schemeClr val="tx1"/>
                </a:solidFill>
                <a:latin typeface="+mj-lt"/>
              </a:rPr>
              <a:t>Webex</a:t>
            </a:r>
            <a:r>
              <a:rPr lang="es-ES_tradnl" sz="1800" dirty="0" smtClean="0">
                <a:solidFill>
                  <a:schemeClr val="tx1"/>
                </a:solidFill>
                <a:latin typeface="+mj-lt"/>
              </a:rPr>
              <a:t> a su negocio.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None/>
            </a:pPr>
            <a:r>
              <a:rPr lang="es-ES_tradnl" sz="1800" dirty="0" smtClean="0">
                <a:solidFill>
                  <a:schemeClr val="tx1"/>
                </a:solidFill>
                <a:latin typeface="+mj-lt"/>
              </a:rPr>
              <a:t>El tamaño de su empresa determinará si resultan aplicables todas las recomendaciones de esta guía, pero los principios seguirán siendo los mismos. Adapte sus iniciativas a sus necesidades.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None/>
            </a:pPr>
            <a:endParaRPr lang="es-ES_tradnl" sz="1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685800" y="1700213"/>
            <a:ext cx="10820400" cy="4395787"/>
          </a:xfrm>
          <a:prstGeom prst="roundRect">
            <a:avLst>
              <a:gd name="adj" fmla="val 9394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6A9CFBD8-B347-4EC9-9134-C6DCA2ED2E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4645" y="2528888"/>
            <a:ext cx="1887168" cy="1887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286900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E5020BA4-8D8E-9144-AF43-AB75EE01A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smtClean="0"/>
              <a:t>La importancia de la preparación de su servicio de asistencia informática</a:t>
            </a:r>
            <a:endParaRPr lang="es-ES_trad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35731B67-FAA1-4445-831D-1D2ACF7FD4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03613" y="2534980"/>
            <a:ext cx="5616575" cy="394431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None/>
            </a:pPr>
            <a:r>
              <a:rPr lang="es-ES_tradnl" sz="1800" dirty="0" smtClean="0">
                <a:solidFill>
                  <a:schemeClr val="tx1"/>
                </a:solidFill>
                <a:latin typeface="+mj-lt"/>
              </a:rPr>
              <a:t>Su servicio de asistencia informática es la primera línea de soporte para los empleados.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None/>
            </a:pPr>
            <a:r>
              <a:rPr lang="es-ES_tradnl" sz="1800" dirty="0" smtClean="0">
                <a:solidFill>
                  <a:schemeClr val="tx1"/>
                </a:solidFill>
                <a:latin typeface="+mj-lt"/>
              </a:rPr>
              <a:t>El personal de dicho servicio necesita conocer sus planes </a:t>
            </a:r>
            <a:r>
              <a:rPr lang="es-ES_tradnl" sz="1800" dirty="0" err="1" smtClean="0">
                <a:solidFill>
                  <a:schemeClr val="tx1"/>
                </a:solidFill>
                <a:latin typeface="+mj-lt"/>
              </a:rPr>
              <a:t>Webex</a:t>
            </a:r>
            <a:r>
              <a:rPr lang="es-ES_tradnl" sz="1800" dirty="0" smtClean="0">
                <a:solidFill>
                  <a:schemeClr val="tx1"/>
                </a:solidFill>
                <a:latin typeface="+mj-lt"/>
              </a:rPr>
              <a:t> y comprender cómo funcionan los servicios para poder resolver los problemas, buscar soluciones y elevar </a:t>
            </a:r>
            <a:br>
              <a:rPr lang="es-ES_tradnl" sz="1800" dirty="0" smtClean="0">
                <a:solidFill>
                  <a:schemeClr val="tx1"/>
                </a:solidFill>
                <a:latin typeface="+mj-lt"/>
              </a:rPr>
            </a:br>
            <a:r>
              <a:rPr lang="es-ES_tradnl" sz="1800" dirty="0" smtClean="0">
                <a:solidFill>
                  <a:schemeClr val="tx1"/>
                </a:solidFill>
                <a:latin typeface="+mj-lt"/>
              </a:rPr>
              <a:t>los problemas más complejos al nivel correspondiente.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None/>
            </a:pPr>
            <a:r>
              <a:rPr lang="es-ES_tradnl" sz="1800" dirty="0" smtClean="0">
                <a:solidFill>
                  <a:schemeClr val="tx1"/>
                </a:solidFill>
                <a:latin typeface="+mj-lt"/>
              </a:rPr>
              <a:t>Si el servicio de asistencia informática no está bien preparado con respecto a </a:t>
            </a:r>
            <a:r>
              <a:rPr lang="es-ES_tradnl" sz="1800" dirty="0" err="1" smtClean="0">
                <a:solidFill>
                  <a:schemeClr val="tx1"/>
                </a:solidFill>
                <a:latin typeface="+mj-lt"/>
              </a:rPr>
              <a:t>Webex</a:t>
            </a:r>
            <a:r>
              <a:rPr lang="es-ES_tradnl" sz="1800" dirty="0" smtClean="0">
                <a:solidFill>
                  <a:schemeClr val="tx1"/>
                </a:solidFill>
                <a:latin typeface="+mj-lt"/>
              </a:rPr>
              <a:t>, no ofrecerán el soporte suficiente y perderán la confianza de los empleados.</a:t>
            </a:r>
            <a:endParaRPr lang="es-ES_tradnl" sz="1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685800" y="1700213"/>
            <a:ext cx="10820400" cy="4395787"/>
          </a:xfrm>
          <a:prstGeom prst="roundRect">
            <a:avLst>
              <a:gd name="adj" fmla="val 9394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A61F886B-0AD5-4C89-8663-8ABC265B10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645" y="2528888"/>
            <a:ext cx="1890879" cy="1890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995814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0FEA8FEA-CC11-CA44-AA96-E44365848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La importancia de la preparación de su personal de TI local</a:t>
            </a:r>
            <a:endParaRPr lang="es-ES_trad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6B60E8B9-EB2C-6E4E-8946-6E60E38B22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94087" y="2505407"/>
            <a:ext cx="7273149" cy="3828717"/>
          </a:xfrm>
        </p:spPr>
        <p:txBody>
          <a:bodyPr>
            <a:noAutofit/>
          </a:bodyPr>
          <a:lstStyle/>
          <a:p>
            <a:pPr marL="0" indent="0">
              <a:spcBef>
                <a:spcPct val="0"/>
              </a:spcBef>
              <a:spcAft>
                <a:spcPts val="1800"/>
              </a:spcAft>
              <a:buNone/>
            </a:pPr>
            <a:r>
              <a:rPr lang="es-ES_tradnl" sz="1800" dirty="0" smtClean="0">
                <a:solidFill>
                  <a:schemeClr val="tx1"/>
                </a:solidFill>
                <a:latin typeface="+mj-lt"/>
              </a:rPr>
              <a:t>Los equipos de TI locales se encargan de mantener el hardware y los sistemas de TI, y brindan un servicio personal y práctico a los empleados. </a:t>
            </a:r>
          </a:p>
          <a:p>
            <a:pPr marL="0" indent="0">
              <a:spcBef>
                <a:spcPct val="0"/>
              </a:spcBef>
              <a:spcAft>
                <a:spcPts val="1800"/>
              </a:spcAft>
              <a:buNone/>
            </a:pPr>
            <a:r>
              <a:rPr lang="es-ES_tradnl" sz="1800" dirty="0" smtClean="0">
                <a:solidFill>
                  <a:schemeClr val="tx1"/>
                </a:solidFill>
                <a:latin typeface="+mj-lt"/>
              </a:rPr>
              <a:t>Los integrantes de dichos equipos necesitan conocer sus planes </a:t>
            </a:r>
            <a:r>
              <a:rPr lang="es-ES_tradnl" sz="1800" dirty="0" err="1" smtClean="0">
                <a:solidFill>
                  <a:schemeClr val="tx1"/>
                </a:solidFill>
                <a:latin typeface="+mj-lt"/>
              </a:rPr>
              <a:t>Webex</a:t>
            </a:r>
            <a:r>
              <a:rPr lang="es-ES_tradnl" sz="1800" dirty="0" smtClean="0">
                <a:solidFill>
                  <a:schemeClr val="tx1"/>
                </a:solidFill>
                <a:latin typeface="+mj-lt"/>
              </a:rPr>
              <a:t> y entender cómo funcionan los servicios para poder asegurarse de que las computadoras y el equipo de la sala estén configurados correctamente para facilitar el uso diario.</a:t>
            </a:r>
          </a:p>
          <a:p>
            <a:pPr marL="0" indent="0">
              <a:spcBef>
                <a:spcPct val="0"/>
              </a:spcBef>
              <a:spcAft>
                <a:spcPts val="1800"/>
              </a:spcAft>
              <a:buNone/>
            </a:pPr>
            <a:r>
              <a:rPr lang="es-ES_tradnl" sz="1800" dirty="0" smtClean="0">
                <a:solidFill>
                  <a:schemeClr val="tx1"/>
                </a:solidFill>
                <a:latin typeface="+mj-lt"/>
              </a:rPr>
              <a:t>A menudo se recurre a ellos en el momento para resolver problemas y hacer que el equipo funcione.</a:t>
            </a:r>
          </a:p>
          <a:p>
            <a:pPr marL="0" indent="0">
              <a:spcBef>
                <a:spcPct val="0"/>
              </a:spcBef>
              <a:spcAft>
                <a:spcPts val="1800"/>
              </a:spcAft>
              <a:buNone/>
            </a:pPr>
            <a:r>
              <a:rPr lang="es-ES_tradnl" sz="1800" dirty="0" smtClean="0">
                <a:solidFill>
                  <a:schemeClr val="tx1"/>
                </a:solidFill>
                <a:latin typeface="+mj-lt"/>
              </a:rPr>
              <a:t>Si los equipos de TI locales no están bien preparados en cuanto a </a:t>
            </a:r>
            <a:r>
              <a:rPr lang="es-ES_tradnl" sz="1800" dirty="0" err="1" smtClean="0">
                <a:solidFill>
                  <a:schemeClr val="tx1"/>
                </a:solidFill>
                <a:latin typeface="+mj-lt"/>
              </a:rPr>
              <a:t>Webex</a:t>
            </a:r>
            <a:r>
              <a:rPr lang="es-ES_tradnl" sz="1800" dirty="0" smtClean="0">
                <a:solidFill>
                  <a:schemeClr val="tx1"/>
                </a:solidFill>
                <a:latin typeface="+mj-lt"/>
              </a:rPr>
              <a:t>, </a:t>
            </a:r>
            <a:br>
              <a:rPr lang="es-ES_tradnl" sz="1800" dirty="0" smtClean="0">
                <a:solidFill>
                  <a:schemeClr val="tx1"/>
                </a:solidFill>
                <a:latin typeface="+mj-lt"/>
              </a:rPr>
            </a:br>
            <a:r>
              <a:rPr lang="es-ES_tradnl" sz="1800" dirty="0" smtClean="0">
                <a:solidFill>
                  <a:schemeClr val="tx1"/>
                </a:solidFill>
                <a:latin typeface="+mj-lt"/>
              </a:rPr>
              <a:t>no podrán ayudar a los empleados cuando más lo necesiten, y todos </a:t>
            </a:r>
            <a:br>
              <a:rPr lang="es-ES_tradnl" sz="1800" dirty="0" smtClean="0">
                <a:solidFill>
                  <a:schemeClr val="tx1"/>
                </a:solidFill>
                <a:latin typeface="+mj-lt"/>
              </a:rPr>
            </a:br>
            <a:r>
              <a:rPr lang="es-ES_tradnl" sz="1800" dirty="0" smtClean="0">
                <a:solidFill>
                  <a:schemeClr val="tx1"/>
                </a:solidFill>
                <a:latin typeface="+mj-lt"/>
              </a:rPr>
              <a:t>perderán la confianza en el servicio.</a:t>
            </a:r>
            <a:endParaRPr lang="es-ES_tradnl" sz="1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685800" y="1700213"/>
            <a:ext cx="10820400" cy="4395787"/>
          </a:xfrm>
          <a:prstGeom prst="roundRect">
            <a:avLst>
              <a:gd name="adj" fmla="val 9394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16FE6867-AA0F-427C-8B2B-441603AB39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4645" y="2528888"/>
            <a:ext cx="1890879" cy="1890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216494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85800" y="2836333"/>
            <a:ext cx="8434388" cy="3259667"/>
          </a:xfrm>
          <a:prstGeom prst="roundRect">
            <a:avLst>
              <a:gd name="adj" fmla="val 9394"/>
            </a:avLst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0FEA8FEA-CC11-CA44-AA96-E44365848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Seis pasos para preparar los equipos de soporte de TI</a:t>
            </a:r>
            <a:endParaRPr lang="es-ES_tradnl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A3F86135-854D-4941-BCBB-0CE11C3DBC2C}"/>
              </a:ext>
            </a:extLst>
          </p:cNvPr>
          <p:cNvSpPr/>
          <p:nvPr/>
        </p:nvSpPr>
        <p:spPr>
          <a:xfrm>
            <a:off x="1193798" y="3220781"/>
            <a:ext cx="7288616" cy="271920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Aft>
                <a:spcPts val="1200"/>
              </a:spcAft>
            </a:pPr>
            <a:r>
              <a:rPr lang="es-ES_tradnl" dirty="0" smtClean="0"/>
              <a:t>Identifique los contactos clave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s-ES_tradnl" sz="1300" dirty="0" smtClean="0">
                <a:latin typeface="+mj-lt"/>
              </a:rPr>
              <a:t>Antes de ponerse en contacto con el servicio de asistencia técnica y el personal de TI local, primero coordine con los contactos clave de esos equipos para hablar sobre sus planes e incorporar sus comentarios y consejos. Estos equipos brindan apoyo a los empleados todos los días y querrán sentirse incluidos en la planificación en lugar de que simplemente se les diga lo que tienen que hacer.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s-ES_tradnl" sz="1300" dirty="0" smtClean="0">
                <a:latin typeface="+mj-lt"/>
              </a:rPr>
              <a:t>Ya que cuentan con un conocimiento exhaustivo del entorno informático y operativo, serán críticos de gran valor para sus planes y podrán ayudarle a no cometer costosos errores. Si los hace participar desde el principio y actúa en base a sus comentarios, se convertirán en sus defensores y harán que el resto de sus equipos se sumen a la causa.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s-ES_tradnl" sz="1300" dirty="0" smtClean="0">
                <a:latin typeface="+mj-lt"/>
              </a:rPr>
              <a:t>Pida a las principales partes interesadas y a los propietarios de los servicios de TI que le recomienden quiénes son estos contactos clave. Pueden ser gerentes del servicio de asistencia informática y de los equipos locales de TI, o pueden delegar responsabilidades en personal de menor jerarquía, pero con experiencia.</a:t>
            </a:r>
            <a:endParaRPr lang="es-ES_tradnl" sz="1300" dirty="0">
              <a:latin typeface="+mj-lt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685800" y="1416335"/>
            <a:ext cx="10820400" cy="1282130"/>
            <a:chOff x="685800" y="1416335"/>
            <a:chExt cx="10820400" cy="1282130"/>
          </a:xfrm>
          <a:solidFill>
            <a:schemeClr val="bg1">
              <a:lumMod val="85000"/>
            </a:schemeClr>
          </a:solidFill>
        </p:grpSpPr>
        <p:sp>
          <p:nvSpPr>
            <p:cNvPr id="23" name="Freeform 5"/>
            <p:cNvSpPr>
              <a:spLocks noEditPoints="1"/>
            </p:cNvSpPr>
            <p:nvPr/>
          </p:nvSpPr>
          <p:spPr bwMode="auto">
            <a:xfrm>
              <a:off x="685800" y="1897135"/>
              <a:ext cx="10800991" cy="320533"/>
            </a:xfrm>
            <a:custGeom>
              <a:avLst/>
              <a:gdLst>
                <a:gd name="T0" fmla="*/ 2356 w 2366"/>
                <a:gd name="T1" fmla="*/ 60 h 71"/>
                <a:gd name="T2" fmla="*/ 2355 w 2366"/>
                <a:gd name="T3" fmla="*/ 60 h 71"/>
                <a:gd name="T4" fmla="*/ 2355 w 2366"/>
                <a:gd name="T5" fmla="*/ 60 h 71"/>
                <a:gd name="T6" fmla="*/ 2356 w 2366"/>
                <a:gd name="T7" fmla="*/ 60 h 71"/>
                <a:gd name="T8" fmla="*/ 2356 w 2366"/>
                <a:gd name="T9" fmla="*/ 60 h 71"/>
                <a:gd name="T10" fmla="*/ 2356 w 2366"/>
                <a:gd name="T11" fmla="*/ 60 h 71"/>
                <a:gd name="T12" fmla="*/ 2356 w 2366"/>
                <a:gd name="T13" fmla="*/ 60 h 71"/>
                <a:gd name="T14" fmla="*/ 2356 w 2366"/>
                <a:gd name="T15" fmla="*/ 60 h 71"/>
                <a:gd name="T16" fmla="*/ 2356 w 2366"/>
                <a:gd name="T17" fmla="*/ 60 h 71"/>
                <a:gd name="T18" fmla="*/ 2356 w 2366"/>
                <a:gd name="T19" fmla="*/ 60 h 71"/>
                <a:gd name="T20" fmla="*/ 2356 w 2366"/>
                <a:gd name="T21" fmla="*/ 60 h 71"/>
                <a:gd name="T22" fmla="*/ 2356 w 2366"/>
                <a:gd name="T23" fmla="*/ 60 h 71"/>
                <a:gd name="T24" fmla="*/ 2356 w 2366"/>
                <a:gd name="T25" fmla="*/ 60 h 71"/>
                <a:gd name="T26" fmla="*/ 2363 w 2366"/>
                <a:gd name="T27" fmla="*/ 50 h 71"/>
                <a:gd name="T28" fmla="*/ 2363 w 2366"/>
                <a:gd name="T29" fmla="*/ 50 h 71"/>
                <a:gd name="T30" fmla="*/ 2363 w 2366"/>
                <a:gd name="T31" fmla="*/ 50 h 71"/>
                <a:gd name="T32" fmla="*/ 2363 w 2366"/>
                <a:gd name="T33" fmla="*/ 49 h 71"/>
                <a:gd name="T34" fmla="*/ 2363 w 2366"/>
                <a:gd name="T35" fmla="*/ 50 h 71"/>
                <a:gd name="T36" fmla="*/ 2363 w 2366"/>
                <a:gd name="T37" fmla="*/ 49 h 71"/>
                <a:gd name="T38" fmla="*/ 2363 w 2366"/>
                <a:gd name="T39" fmla="*/ 21 h 71"/>
                <a:gd name="T40" fmla="*/ 2366 w 2366"/>
                <a:gd name="T41" fmla="*/ 35 h 71"/>
                <a:gd name="T42" fmla="*/ 2363 w 2366"/>
                <a:gd name="T43" fmla="*/ 49 h 71"/>
                <a:gd name="T44" fmla="*/ 2366 w 2366"/>
                <a:gd name="T45" fmla="*/ 35 h 71"/>
                <a:gd name="T46" fmla="*/ 2363 w 2366"/>
                <a:gd name="T47" fmla="*/ 21 h 71"/>
                <a:gd name="T48" fmla="*/ 2362 w 2366"/>
                <a:gd name="T49" fmla="*/ 21 h 71"/>
                <a:gd name="T50" fmla="*/ 2362 w 2366"/>
                <a:gd name="T51" fmla="*/ 21 h 71"/>
                <a:gd name="T52" fmla="*/ 2362 w 2366"/>
                <a:gd name="T53" fmla="*/ 21 h 71"/>
                <a:gd name="T54" fmla="*/ 2245 w 2366"/>
                <a:gd name="T55" fmla="*/ 0 h 71"/>
                <a:gd name="T56" fmla="*/ 36 w 2366"/>
                <a:gd name="T57" fmla="*/ 0 h 71"/>
                <a:gd name="T58" fmla="*/ 0 w 2366"/>
                <a:gd name="T59" fmla="*/ 35 h 71"/>
                <a:gd name="T60" fmla="*/ 36 w 2366"/>
                <a:gd name="T61" fmla="*/ 71 h 71"/>
                <a:gd name="T62" fmla="*/ 2245 w 2366"/>
                <a:gd name="T63" fmla="*/ 71 h 71"/>
                <a:gd name="T64" fmla="*/ 2280 w 2366"/>
                <a:gd name="T65" fmla="*/ 35 h 71"/>
                <a:gd name="T66" fmla="*/ 2245 w 2366"/>
                <a:gd name="T6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66" h="71">
                  <a:moveTo>
                    <a:pt x="2356" y="60"/>
                  </a:moveTo>
                  <a:cubicBezTo>
                    <a:pt x="2355" y="60"/>
                    <a:pt x="2355" y="60"/>
                    <a:pt x="2355" y="60"/>
                  </a:cubicBezTo>
                  <a:cubicBezTo>
                    <a:pt x="2355" y="60"/>
                    <a:pt x="2355" y="60"/>
                    <a:pt x="2355" y="60"/>
                  </a:cubicBezTo>
                  <a:cubicBezTo>
                    <a:pt x="2355" y="60"/>
                    <a:pt x="2355" y="60"/>
                    <a:pt x="2356" y="60"/>
                  </a:cubicBezTo>
                  <a:moveTo>
                    <a:pt x="2356" y="60"/>
                  </a:moveTo>
                  <a:cubicBezTo>
                    <a:pt x="2356" y="60"/>
                    <a:pt x="2356" y="60"/>
                    <a:pt x="2356" y="60"/>
                  </a:cubicBezTo>
                  <a:cubicBezTo>
                    <a:pt x="2356" y="60"/>
                    <a:pt x="2356" y="60"/>
                    <a:pt x="2356" y="60"/>
                  </a:cubicBezTo>
                  <a:moveTo>
                    <a:pt x="2356" y="60"/>
                  </a:moveTo>
                  <a:cubicBezTo>
                    <a:pt x="2356" y="60"/>
                    <a:pt x="2356" y="60"/>
                    <a:pt x="2356" y="60"/>
                  </a:cubicBezTo>
                  <a:cubicBezTo>
                    <a:pt x="2356" y="60"/>
                    <a:pt x="2356" y="60"/>
                    <a:pt x="2356" y="60"/>
                  </a:cubicBezTo>
                  <a:moveTo>
                    <a:pt x="2356" y="60"/>
                  </a:moveTo>
                  <a:cubicBezTo>
                    <a:pt x="2356" y="60"/>
                    <a:pt x="2356" y="60"/>
                    <a:pt x="2356" y="60"/>
                  </a:cubicBezTo>
                  <a:cubicBezTo>
                    <a:pt x="2356" y="60"/>
                    <a:pt x="2356" y="60"/>
                    <a:pt x="2356" y="60"/>
                  </a:cubicBezTo>
                  <a:moveTo>
                    <a:pt x="2363" y="50"/>
                  </a:moveTo>
                  <a:cubicBezTo>
                    <a:pt x="2363" y="50"/>
                    <a:pt x="2363" y="50"/>
                    <a:pt x="2363" y="50"/>
                  </a:cubicBezTo>
                  <a:cubicBezTo>
                    <a:pt x="2363" y="50"/>
                    <a:pt x="2363" y="50"/>
                    <a:pt x="2363" y="50"/>
                  </a:cubicBezTo>
                  <a:moveTo>
                    <a:pt x="2363" y="49"/>
                  </a:moveTo>
                  <a:cubicBezTo>
                    <a:pt x="2363" y="49"/>
                    <a:pt x="2363" y="49"/>
                    <a:pt x="2363" y="50"/>
                  </a:cubicBezTo>
                  <a:cubicBezTo>
                    <a:pt x="2363" y="49"/>
                    <a:pt x="2363" y="49"/>
                    <a:pt x="2363" y="49"/>
                  </a:cubicBezTo>
                  <a:moveTo>
                    <a:pt x="2363" y="21"/>
                  </a:moveTo>
                  <a:cubicBezTo>
                    <a:pt x="2365" y="25"/>
                    <a:pt x="2366" y="30"/>
                    <a:pt x="2366" y="35"/>
                  </a:cubicBezTo>
                  <a:cubicBezTo>
                    <a:pt x="2366" y="40"/>
                    <a:pt x="2365" y="45"/>
                    <a:pt x="2363" y="49"/>
                  </a:cubicBezTo>
                  <a:cubicBezTo>
                    <a:pt x="2365" y="45"/>
                    <a:pt x="2366" y="40"/>
                    <a:pt x="2366" y="35"/>
                  </a:cubicBezTo>
                  <a:cubicBezTo>
                    <a:pt x="2366" y="30"/>
                    <a:pt x="2365" y="25"/>
                    <a:pt x="2363" y="21"/>
                  </a:cubicBezTo>
                  <a:moveTo>
                    <a:pt x="2362" y="21"/>
                  </a:moveTo>
                  <a:cubicBezTo>
                    <a:pt x="2362" y="21"/>
                    <a:pt x="2362" y="21"/>
                    <a:pt x="2362" y="21"/>
                  </a:cubicBezTo>
                  <a:cubicBezTo>
                    <a:pt x="2362" y="21"/>
                    <a:pt x="2362" y="21"/>
                    <a:pt x="2362" y="21"/>
                  </a:cubicBezTo>
                  <a:moveTo>
                    <a:pt x="2245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6"/>
                    <a:pt x="0" y="35"/>
                  </a:cubicBezTo>
                  <a:cubicBezTo>
                    <a:pt x="0" y="55"/>
                    <a:pt x="16" y="71"/>
                    <a:pt x="36" y="71"/>
                  </a:cubicBezTo>
                  <a:cubicBezTo>
                    <a:pt x="2245" y="71"/>
                    <a:pt x="2245" y="71"/>
                    <a:pt x="2245" y="71"/>
                  </a:cubicBezTo>
                  <a:cubicBezTo>
                    <a:pt x="2280" y="35"/>
                    <a:pt x="2280" y="35"/>
                    <a:pt x="2280" y="35"/>
                  </a:cubicBezTo>
                  <a:cubicBezTo>
                    <a:pt x="2245" y="0"/>
                    <a:pt x="2245" y="0"/>
                    <a:pt x="2245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4" name="Freeform 6"/>
            <p:cNvSpPr/>
            <p:nvPr/>
          </p:nvSpPr>
          <p:spPr bwMode="auto">
            <a:xfrm>
              <a:off x="10666148" y="1416335"/>
              <a:ext cx="770907" cy="526002"/>
            </a:xfrm>
            <a:custGeom>
              <a:avLst/>
              <a:gdLst>
                <a:gd name="T0" fmla="*/ 38 w 169"/>
                <a:gd name="T1" fmla="*/ 0 h 116"/>
                <a:gd name="T2" fmla="*/ 13 w 169"/>
                <a:gd name="T3" fmla="*/ 10 h 116"/>
                <a:gd name="T4" fmla="*/ 13 w 169"/>
                <a:gd name="T5" fmla="*/ 60 h 116"/>
                <a:gd name="T6" fmla="*/ 59 w 169"/>
                <a:gd name="T7" fmla="*/ 106 h 116"/>
                <a:gd name="T8" fmla="*/ 144 w 169"/>
                <a:gd name="T9" fmla="*/ 106 h 116"/>
                <a:gd name="T10" fmla="*/ 144 w 169"/>
                <a:gd name="T11" fmla="*/ 106 h 116"/>
                <a:gd name="T12" fmla="*/ 148 w 169"/>
                <a:gd name="T13" fmla="*/ 106 h 116"/>
                <a:gd name="T14" fmla="*/ 156 w 169"/>
                <a:gd name="T15" fmla="*/ 108 h 116"/>
                <a:gd name="T16" fmla="*/ 156 w 169"/>
                <a:gd name="T17" fmla="*/ 108 h 116"/>
                <a:gd name="T18" fmla="*/ 156 w 169"/>
                <a:gd name="T19" fmla="*/ 108 h 116"/>
                <a:gd name="T20" fmla="*/ 157 w 169"/>
                <a:gd name="T21" fmla="*/ 108 h 116"/>
                <a:gd name="T22" fmla="*/ 157 w 169"/>
                <a:gd name="T23" fmla="*/ 108 h 116"/>
                <a:gd name="T24" fmla="*/ 169 w 169"/>
                <a:gd name="T25" fmla="*/ 116 h 116"/>
                <a:gd name="T26" fmla="*/ 63 w 169"/>
                <a:gd name="T27" fmla="*/ 10 h 116"/>
                <a:gd name="T28" fmla="*/ 38 w 169"/>
                <a:gd name="T2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9" h="115">
                  <a:moveTo>
                    <a:pt x="38" y="0"/>
                  </a:moveTo>
                  <a:cubicBezTo>
                    <a:pt x="29" y="0"/>
                    <a:pt x="20" y="4"/>
                    <a:pt x="13" y="10"/>
                  </a:cubicBezTo>
                  <a:cubicBezTo>
                    <a:pt x="0" y="24"/>
                    <a:pt x="0" y="47"/>
                    <a:pt x="13" y="60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146" y="106"/>
                    <a:pt x="147" y="106"/>
                    <a:pt x="148" y="106"/>
                  </a:cubicBezTo>
                  <a:cubicBezTo>
                    <a:pt x="151" y="106"/>
                    <a:pt x="154" y="107"/>
                    <a:pt x="156" y="108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6" y="108"/>
                    <a:pt x="156" y="108"/>
                    <a:pt x="157" y="108"/>
                  </a:cubicBezTo>
                  <a:cubicBezTo>
                    <a:pt x="157" y="108"/>
                    <a:pt x="157" y="108"/>
                    <a:pt x="157" y="108"/>
                  </a:cubicBezTo>
                  <a:cubicBezTo>
                    <a:pt x="161" y="110"/>
                    <a:pt x="166" y="113"/>
                    <a:pt x="169" y="116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57" y="4"/>
                    <a:pt x="48" y="0"/>
                    <a:pt x="38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5" name="Freeform 7"/>
            <p:cNvSpPr>
              <a:spLocks noEditPoints="1"/>
            </p:cNvSpPr>
            <p:nvPr/>
          </p:nvSpPr>
          <p:spPr bwMode="auto">
            <a:xfrm>
              <a:off x="10935550" y="1897135"/>
              <a:ext cx="447624" cy="160265"/>
            </a:xfrm>
            <a:custGeom>
              <a:avLst/>
              <a:gdLst>
                <a:gd name="T0" fmla="*/ 98 w 98"/>
                <a:gd name="T1" fmla="*/ 2 h 35"/>
                <a:gd name="T2" fmla="*/ 98 w 98"/>
                <a:gd name="T3" fmla="*/ 2 h 35"/>
                <a:gd name="T4" fmla="*/ 98 w 98"/>
                <a:gd name="T5" fmla="*/ 2 h 35"/>
                <a:gd name="T6" fmla="*/ 97 w 98"/>
                <a:gd name="T7" fmla="*/ 2 h 35"/>
                <a:gd name="T8" fmla="*/ 97 w 98"/>
                <a:gd name="T9" fmla="*/ 2 h 35"/>
                <a:gd name="T10" fmla="*/ 97 w 98"/>
                <a:gd name="T11" fmla="*/ 2 h 35"/>
                <a:gd name="T12" fmla="*/ 89 w 98"/>
                <a:gd name="T13" fmla="*/ 0 h 35"/>
                <a:gd name="T14" fmla="*/ 97 w 98"/>
                <a:gd name="T15" fmla="*/ 2 h 35"/>
                <a:gd name="T16" fmla="*/ 89 w 98"/>
                <a:gd name="T17" fmla="*/ 0 h 35"/>
                <a:gd name="T18" fmla="*/ 85 w 98"/>
                <a:gd name="T19" fmla="*/ 0 h 35"/>
                <a:gd name="T20" fmla="*/ 0 w 98"/>
                <a:gd name="T21" fmla="*/ 0 h 35"/>
                <a:gd name="T22" fmla="*/ 35 w 98"/>
                <a:gd name="T23" fmla="*/ 35 h 35"/>
                <a:gd name="T24" fmla="*/ 60 w 98"/>
                <a:gd name="T25" fmla="*/ 10 h 35"/>
                <a:gd name="T26" fmla="*/ 85 w 98"/>
                <a:gd name="T2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35">
                  <a:moveTo>
                    <a:pt x="98" y="2"/>
                  </a:move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moveTo>
                    <a:pt x="97" y="2"/>
                  </a:moveTo>
                  <a:cubicBezTo>
                    <a:pt x="97" y="2"/>
                    <a:pt x="97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moveTo>
                    <a:pt x="89" y="0"/>
                  </a:moveTo>
                  <a:cubicBezTo>
                    <a:pt x="92" y="0"/>
                    <a:pt x="94" y="1"/>
                    <a:pt x="97" y="2"/>
                  </a:cubicBezTo>
                  <a:cubicBezTo>
                    <a:pt x="95" y="1"/>
                    <a:pt x="92" y="0"/>
                    <a:pt x="89" y="0"/>
                  </a:cubicBezTo>
                  <a:moveTo>
                    <a:pt x="8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7" y="3"/>
                    <a:pt x="76" y="0"/>
                    <a:pt x="85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6" name="Freeform 8"/>
            <p:cNvSpPr/>
            <p:nvPr/>
          </p:nvSpPr>
          <p:spPr bwMode="auto">
            <a:xfrm>
              <a:off x="10666148" y="2168355"/>
              <a:ext cx="770907" cy="530110"/>
            </a:xfrm>
            <a:custGeom>
              <a:avLst/>
              <a:gdLst>
                <a:gd name="T0" fmla="*/ 169 w 169"/>
                <a:gd name="T1" fmla="*/ 0 h 117"/>
                <a:gd name="T2" fmla="*/ 169 w 169"/>
                <a:gd name="T3" fmla="*/ 0 h 117"/>
                <a:gd name="T4" fmla="*/ 169 w 169"/>
                <a:gd name="T5" fmla="*/ 0 h 117"/>
                <a:gd name="T6" fmla="*/ 169 w 169"/>
                <a:gd name="T7" fmla="*/ 1 h 117"/>
                <a:gd name="T8" fmla="*/ 169 w 169"/>
                <a:gd name="T9" fmla="*/ 1 h 117"/>
                <a:gd name="T10" fmla="*/ 169 w 169"/>
                <a:gd name="T11" fmla="*/ 1 h 117"/>
                <a:gd name="T12" fmla="*/ 169 w 169"/>
                <a:gd name="T13" fmla="*/ 1 h 117"/>
                <a:gd name="T14" fmla="*/ 169 w 169"/>
                <a:gd name="T15" fmla="*/ 1 h 117"/>
                <a:gd name="T16" fmla="*/ 158 w 169"/>
                <a:gd name="T17" fmla="*/ 8 h 117"/>
                <a:gd name="T18" fmla="*/ 158 w 169"/>
                <a:gd name="T19" fmla="*/ 8 h 117"/>
                <a:gd name="T20" fmla="*/ 157 w 169"/>
                <a:gd name="T21" fmla="*/ 8 h 117"/>
                <a:gd name="T22" fmla="*/ 157 w 169"/>
                <a:gd name="T23" fmla="*/ 8 h 117"/>
                <a:gd name="T24" fmla="*/ 157 w 169"/>
                <a:gd name="T25" fmla="*/ 8 h 117"/>
                <a:gd name="T26" fmla="*/ 147 w 169"/>
                <a:gd name="T27" fmla="*/ 11 h 117"/>
                <a:gd name="T28" fmla="*/ 147 w 169"/>
                <a:gd name="T29" fmla="*/ 11 h 117"/>
                <a:gd name="T30" fmla="*/ 147 w 169"/>
                <a:gd name="T31" fmla="*/ 11 h 117"/>
                <a:gd name="T32" fmla="*/ 146 w 169"/>
                <a:gd name="T33" fmla="*/ 11 h 117"/>
                <a:gd name="T34" fmla="*/ 146 w 169"/>
                <a:gd name="T35" fmla="*/ 11 h 117"/>
                <a:gd name="T36" fmla="*/ 144 w 169"/>
                <a:gd name="T37" fmla="*/ 11 h 117"/>
                <a:gd name="T38" fmla="*/ 144 w 169"/>
                <a:gd name="T39" fmla="*/ 11 h 117"/>
                <a:gd name="T40" fmla="*/ 59 w 169"/>
                <a:gd name="T41" fmla="*/ 11 h 117"/>
                <a:gd name="T42" fmla="*/ 13 w 169"/>
                <a:gd name="T43" fmla="*/ 56 h 117"/>
                <a:gd name="T44" fmla="*/ 13 w 169"/>
                <a:gd name="T45" fmla="*/ 106 h 117"/>
                <a:gd name="T46" fmla="*/ 38 w 169"/>
                <a:gd name="T47" fmla="*/ 117 h 117"/>
                <a:gd name="T48" fmla="*/ 63 w 169"/>
                <a:gd name="T49" fmla="*/ 106 h 117"/>
                <a:gd name="T50" fmla="*/ 169 w 169"/>
                <a:gd name="T5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9" h="117">
                  <a:moveTo>
                    <a:pt x="169" y="0"/>
                  </a:moveTo>
                  <a:cubicBezTo>
                    <a:pt x="169" y="0"/>
                    <a:pt x="169" y="0"/>
                    <a:pt x="169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5" y="4"/>
                    <a:pt x="162" y="6"/>
                    <a:pt x="158" y="8"/>
                  </a:cubicBezTo>
                  <a:cubicBezTo>
                    <a:pt x="158" y="8"/>
                    <a:pt x="158" y="8"/>
                    <a:pt x="158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4" y="9"/>
                    <a:pt x="150" y="10"/>
                    <a:pt x="147" y="11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47" y="11"/>
                    <a:pt x="146" y="11"/>
                    <a:pt x="146" y="11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6" y="11"/>
                    <a:pt x="145" y="11"/>
                    <a:pt x="144" y="11"/>
                  </a:cubicBezTo>
                  <a:cubicBezTo>
                    <a:pt x="144" y="11"/>
                    <a:pt x="144" y="11"/>
                    <a:pt x="144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0" y="70"/>
                    <a:pt x="0" y="92"/>
                    <a:pt x="13" y="106"/>
                  </a:cubicBezTo>
                  <a:cubicBezTo>
                    <a:pt x="20" y="113"/>
                    <a:pt x="29" y="117"/>
                    <a:pt x="38" y="117"/>
                  </a:cubicBezTo>
                  <a:cubicBezTo>
                    <a:pt x="48" y="117"/>
                    <a:pt x="57" y="113"/>
                    <a:pt x="63" y="106"/>
                  </a:cubicBezTo>
                  <a:cubicBezTo>
                    <a:pt x="169" y="0"/>
                    <a:pt x="169" y="0"/>
                    <a:pt x="169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7" name="Freeform 9"/>
            <p:cNvSpPr>
              <a:spLocks noEditPoints="1"/>
            </p:cNvSpPr>
            <p:nvPr/>
          </p:nvSpPr>
          <p:spPr bwMode="auto">
            <a:xfrm>
              <a:off x="10935550" y="2057400"/>
              <a:ext cx="501506" cy="160265"/>
            </a:xfrm>
            <a:custGeom>
              <a:avLst/>
              <a:gdLst>
                <a:gd name="T0" fmla="*/ 87 w 110"/>
                <a:gd name="T1" fmla="*/ 36 h 36"/>
                <a:gd name="T2" fmla="*/ 87 w 110"/>
                <a:gd name="T3" fmla="*/ 36 h 36"/>
                <a:gd name="T4" fmla="*/ 87 w 110"/>
                <a:gd name="T5" fmla="*/ 36 h 36"/>
                <a:gd name="T6" fmla="*/ 88 w 110"/>
                <a:gd name="T7" fmla="*/ 36 h 36"/>
                <a:gd name="T8" fmla="*/ 88 w 110"/>
                <a:gd name="T9" fmla="*/ 36 h 36"/>
                <a:gd name="T10" fmla="*/ 88 w 110"/>
                <a:gd name="T11" fmla="*/ 36 h 36"/>
                <a:gd name="T12" fmla="*/ 98 w 110"/>
                <a:gd name="T13" fmla="*/ 33 h 36"/>
                <a:gd name="T14" fmla="*/ 88 w 110"/>
                <a:gd name="T15" fmla="*/ 36 h 36"/>
                <a:gd name="T16" fmla="*/ 98 w 110"/>
                <a:gd name="T17" fmla="*/ 33 h 36"/>
                <a:gd name="T18" fmla="*/ 98 w 110"/>
                <a:gd name="T19" fmla="*/ 33 h 36"/>
                <a:gd name="T20" fmla="*/ 98 w 110"/>
                <a:gd name="T21" fmla="*/ 33 h 36"/>
                <a:gd name="T22" fmla="*/ 98 w 110"/>
                <a:gd name="T23" fmla="*/ 33 h 36"/>
                <a:gd name="T24" fmla="*/ 99 w 110"/>
                <a:gd name="T25" fmla="*/ 33 h 36"/>
                <a:gd name="T26" fmla="*/ 99 w 110"/>
                <a:gd name="T27" fmla="*/ 33 h 36"/>
                <a:gd name="T28" fmla="*/ 99 w 110"/>
                <a:gd name="T29" fmla="*/ 33 h 36"/>
                <a:gd name="T30" fmla="*/ 110 w 110"/>
                <a:gd name="T31" fmla="*/ 26 h 36"/>
                <a:gd name="T32" fmla="*/ 110 w 110"/>
                <a:gd name="T33" fmla="*/ 26 h 36"/>
                <a:gd name="T34" fmla="*/ 110 w 110"/>
                <a:gd name="T35" fmla="*/ 26 h 36"/>
                <a:gd name="T36" fmla="*/ 110 w 110"/>
                <a:gd name="T37" fmla="*/ 26 h 36"/>
                <a:gd name="T38" fmla="*/ 110 w 110"/>
                <a:gd name="T39" fmla="*/ 26 h 36"/>
                <a:gd name="T40" fmla="*/ 110 w 110"/>
                <a:gd name="T41" fmla="*/ 26 h 36"/>
                <a:gd name="T42" fmla="*/ 110 w 110"/>
                <a:gd name="T43" fmla="*/ 25 h 36"/>
                <a:gd name="T44" fmla="*/ 110 w 110"/>
                <a:gd name="T45" fmla="*/ 26 h 36"/>
                <a:gd name="T46" fmla="*/ 110 w 110"/>
                <a:gd name="T47" fmla="*/ 25 h 36"/>
                <a:gd name="T48" fmla="*/ 110 w 110"/>
                <a:gd name="T49" fmla="*/ 25 h 36"/>
                <a:gd name="T50" fmla="*/ 110 w 110"/>
                <a:gd name="T51" fmla="*/ 25 h 36"/>
                <a:gd name="T52" fmla="*/ 110 w 110"/>
                <a:gd name="T53" fmla="*/ 25 h 36"/>
                <a:gd name="T54" fmla="*/ 110 w 110"/>
                <a:gd name="T55" fmla="*/ 25 h 36"/>
                <a:gd name="T56" fmla="*/ 35 w 110"/>
                <a:gd name="T57" fmla="*/ 0 h 36"/>
                <a:gd name="T58" fmla="*/ 0 w 110"/>
                <a:gd name="T59" fmla="*/ 36 h 36"/>
                <a:gd name="T60" fmla="*/ 85 w 110"/>
                <a:gd name="T61" fmla="*/ 36 h 36"/>
                <a:gd name="T62" fmla="*/ 60 w 110"/>
                <a:gd name="T63" fmla="*/ 25 h 36"/>
                <a:gd name="T64" fmla="*/ 35 w 110"/>
                <a:gd name="T6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0" h="36">
                  <a:moveTo>
                    <a:pt x="87" y="36"/>
                  </a:moveTo>
                  <a:cubicBezTo>
                    <a:pt x="87" y="36"/>
                    <a:pt x="87" y="36"/>
                    <a:pt x="87" y="36"/>
                  </a:cubicBezTo>
                  <a:cubicBezTo>
                    <a:pt x="87" y="36"/>
                    <a:pt x="87" y="36"/>
                    <a:pt x="87" y="36"/>
                  </a:cubicBezTo>
                  <a:moveTo>
                    <a:pt x="88" y="36"/>
                  </a:moveTo>
                  <a:cubicBezTo>
                    <a:pt x="88" y="36"/>
                    <a:pt x="88" y="36"/>
                    <a:pt x="88" y="36"/>
                  </a:cubicBezTo>
                  <a:cubicBezTo>
                    <a:pt x="88" y="36"/>
                    <a:pt x="88" y="36"/>
                    <a:pt x="88" y="36"/>
                  </a:cubicBezTo>
                  <a:moveTo>
                    <a:pt x="98" y="33"/>
                  </a:moveTo>
                  <a:cubicBezTo>
                    <a:pt x="95" y="35"/>
                    <a:pt x="91" y="35"/>
                    <a:pt x="88" y="36"/>
                  </a:cubicBezTo>
                  <a:cubicBezTo>
                    <a:pt x="91" y="35"/>
                    <a:pt x="95" y="34"/>
                    <a:pt x="98" y="33"/>
                  </a:cubicBezTo>
                  <a:moveTo>
                    <a:pt x="98" y="33"/>
                  </a:moveTo>
                  <a:cubicBezTo>
                    <a:pt x="98" y="33"/>
                    <a:pt x="98" y="33"/>
                    <a:pt x="98" y="33"/>
                  </a:cubicBezTo>
                  <a:cubicBezTo>
                    <a:pt x="98" y="33"/>
                    <a:pt x="98" y="33"/>
                    <a:pt x="98" y="33"/>
                  </a:cubicBezTo>
                  <a:moveTo>
                    <a:pt x="99" y="33"/>
                  </a:moveTo>
                  <a:cubicBezTo>
                    <a:pt x="99" y="33"/>
                    <a:pt x="99" y="33"/>
                    <a:pt x="99" y="33"/>
                  </a:cubicBezTo>
                  <a:cubicBezTo>
                    <a:pt x="99" y="33"/>
                    <a:pt x="99" y="33"/>
                    <a:pt x="99" y="33"/>
                  </a:cubicBezTo>
                  <a:moveTo>
                    <a:pt x="110" y="26"/>
                  </a:move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moveTo>
                    <a:pt x="110" y="26"/>
                  </a:move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moveTo>
                    <a:pt x="110" y="25"/>
                  </a:move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5"/>
                  </a:cubicBezTo>
                  <a:moveTo>
                    <a:pt x="110" y="25"/>
                  </a:moveTo>
                  <a:cubicBezTo>
                    <a:pt x="110" y="25"/>
                    <a:pt x="110" y="25"/>
                    <a:pt x="110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10" y="25"/>
                    <a:pt x="110" y="25"/>
                    <a:pt x="110" y="25"/>
                  </a:cubicBezTo>
                  <a:moveTo>
                    <a:pt x="35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85" y="36"/>
                    <a:pt x="85" y="36"/>
                    <a:pt x="85" y="36"/>
                  </a:cubicBezTo>
                  <a:cubicBezTo>
                    <a:pt x="76" y="36"/>
                    <a:pt x="67" y="32"/>
                    <a:pt x="60" y="25"/>
                  </a:cubicBezTo>
                  <a:cubicBezTo>
                    <a:pt x="35" y="0"/>
                    <a:pt x="35" y="0"/>
                    <a:pt x="35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8" name="Freeform 10"/>
            <p:cNvSpPr>
              <a:spLocks noEditPoints="1"/>
            </p:cNvSpPr>
            <p:nvPr/>
          </p:nvSpPr>
          <p:spPr bwMode="auto">
            <a:xfrm>
              <a:off x="11321005" y="1897135"/>
              <a:ext cx="153354" cy="320533"/>
            </a:xfrm>
            <a:custGeom>
              <a:avLst/>
              <a:gdLst>
                <a:gd name="T0" fmla="*/ 0 w 33"/>
                <a:gd name="T1" fmla="*/ 71 h 71"/>
                <a:gd name="T2" fmla="*/ 0 w 33"/>
                <a:gd name="T3" fmla="*/ 71 h 71"/>
                <a:gd name="T4" fmla="*/ 3 w 33"/>
                <a:gd name="T5" fmla="*/ 71 h 71"/>
                <a:gd name="T6" fmla="*/ 3 w 33"/>
                <a:gd name="T7" fmla="*/ 71 h 71"/>
                <a:gd name="T8" fmla="*/ 3 w 33"/>
                <a:gd name="T9" fmla="*/ 71 h 71"/>
                <a:gd name="T10" fmla="*/ 13 w 33"/>
                <a:gd name="T11" fmla="*/ 68 h 71"/>
                <a:gd name="T12" fmla="*/ 13 w 33"/>
                <a:gd name="T13" fmla="*/ 68 h 71"/>
                <a:gd name="T14" fmla="*/ 13 w 33"/>
                <a:gd name="T15" fmla="*/ 68 h 71"/>
                <a:gd name="T16" fmla="*/ 25 w 33"/>
                <a:gd name="T17" fmla="*/ 61 h 71"/>
                <a:gd name="T18" fmla="*/ 25 w 33"/>
                <a:gd name="T19" fmla="*/ 61 h 71"/>
                <a:gd name="T20" fmla="*/ 25 w 33"/>
                <a:gd name="T21" fmla="*/ 61 h 71"/>
                <a:gd name="T22" fmla="*/ 25 w 33"/>
                <a:gd name="T23" fmla="*/ 61 h 71"/>
                <a:gd name="T24" fmla="*/ 25 w 33"/>
                <a:gd name="T25" fmla="*/ 61 h 71"/>
                <a:gd name="T26" fmla="*/ 25 w 33"/>
                <a:gd name="T27" fmla="*/ 60 h 71"/>
                <a:gd name="T28" fmla="*/ 26 w 33"/>
                <a:gd name="T29" fmla="*/ 60 h 71"/>
                <a:gd name="T30" fmla="*/ 26 w 33"/>
                <a:gd name="T31" fmla="*/ 60 h 71"/>
                <a:gd name="T32" fmla="*/ 26 w 33"/>
                <a:gd name="T33" fmla="*/ 60 h 71"/>
                <a:gd name="T34" fmla="*/ 26 w 33"/>
                <a:gd name="T35" fmla="*/ 60 h 71"/>
                <a:gd name="T36" fmla="*/ 26 w 33"/>
                <a:gd name="T37" fmla="*/ 60 h 71"/>
                <a:gd name="T38" fmla="*/ 26 w 33"/>
                <a:gd name="T39" fmla="*/ 60 h 71"/>
                <a:gd name="T40" fmla="*/ 33 w 33"/>
                <a:gd name="T41" fmla="*/ 50 h 71"/>
                <a:gd name="T42" fmla="*/ 33 w 33"/>
                <a:gd name="T43" fmla="*/ 50 h 71"/>
                <a:gd name="T44" fmla="*/ 33 w 33"/>
                <a:gd name="T45" fmla="*/ 49 h 71"/>
                <a:gd name="T46" fmla="*/ 32 w 33"/>
                <a:gd name="T47" fmla="*/ 21 h 71"/>
                <a:gd name="T48" fmla="*/ 32 w 33"/>
                <a:gd name="T49" fmla="*/ 21 h 71"/>
                <a:gd name="T50" fmla="*/ 32 w 33"/>
                <a:gd name="T51" fmla="*/ 21 h 71"/>
                <a:gd name="T52" fmla="*/ 25 w 33"/>
                <a:gd name="T53" fmla="*/ 10 h 71"/>
                <a:gd name="T54" fmla="*/ 12 w 33"/>
                <a:gd name="T55" fmla="*/ 2 h 71"/>
                <a:gd name="T56" fmla="*/ 12 w 33"/>
                <a:gd name="T57" fmla="*/ 2 h 71"/>
                <a:gd name="T58" fmla="*/ 12 w 33"/>
                <a:gd name="T59" fmla="*/ 2 h 71"/>
                <a:gd name="T60" fmla="*/ 0 w 33"/>
                <a:gd name="T61" fmla="*/ 0 h 71"/>
                <a:gd name="T62" fmla="*/ 0 w 33"/>
                <a:gd name="T63" fmla="*/ 0 h 71"/>
                <a:gd name="T64" fmla="*/ 0 w 33"/>
                <a:gd name="T6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" h="71">
                  <a:moveTo>
                    <a:pt x="2" y="71"/>
                  </a:moveTo>
                  <a:cubicBezTo>
                    <a:pt x="2" y="71"/>
                    <a:pt x="1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1"/>
                    <a:pt x="2" y="71"/>
                    <a:pt x="2" y="71"/>
                  </a:cubicBezTo>
                  <a:moveTo>
                    <a:pt x="3" y="71"/>
                  </a:moveTo>
                  <a:cubicBezTo>
                    <a:pt x="3" y="71"/>
                    <a:pt x="2" y="71"/>
                    <a:pt x="2" y="71"/>
                  </a:cubicBezTo>
                  <a:cubicBezTo>
                    <a:pt x="2" y="71"/>
                    <a:pt x="3" y="71"/>
                    <a:pt x="3" y="71"/>
                  </a:cubicBezTo>
                  <a:moveTo>
                    <a:pt x="3" y="71"/>
                  </a:moveTo>
                  <a:cubicBezTo>
                    <a:pt x="3" y="71"/>
                    <a:pt x="3" y="71"/>
                    <a:pt x="3" y="71"/>
                  </a:cubicBezTo>
                  <a:cubicBezTo>
                    <a:pt x="3" y="71"/>
                    <a:pt x="3" y="71"/>
                    <a:pt x="3" y="71"/>
                  </a:cubicBezTo>
                  <a:moveTo>
                    <a:pt x="13" y="68"/>
                  </a:moveTo>
                  <a:cubicBezTo>
                    <a:pt x="13" y="68"/>
                    <a:pt x="13" y="68"/>
                    <a:pt x="13" y="68"/>
                  </a:cubicBezTo>
                  <a:cubicBezTo>
                    <a:pt x="13" y="68"/>
                    <a:pt x="13" y="68"/>
                    <a:pt x="13" y="68"/>
                  </a:cubicBezTo>
                  <a:moveTo>
                    <a:pt x="14" y="68"/>
                  </a:moveTo>
                  <a:cubicBezTo>
                    <a:pt x="13" y="68"/>
                    <a:pt x="13" y="68"/>
                    <a:pt x="13" y="68"/>
                  </a:cubicBezTo>
                  <a:cubicBezTo>
                    <a:pt x="13" y="68"/>
                    <a:pt x="13" y="68"/>
                    <a:pt x="14" y="68"/>
                  </a:cubicBezTo>
                  <a:moveTo>
                    <a:pt x="25" y="61"/>
                  </a:moveTo>
                  <a:cubicBezTo>
                    <a:pt x="22" y="64"/>
                    <a:pt x="18" y="66"/>
                    <a:pt x="14" y="68"/>
                  </a:cubicBezTo>
                  <a:cubicBezTo>
                    <a:pt x="18" y="66"/>
                    <a:pt x="21" y="64"/>
                    <a:pt x="25" y="61"/>
                  </a:cubicBezTo>
                  <a:moveTo>
                    <a:pt x="25" y="61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moveTo>
                    <a:pt x="25" y="61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moveTo>
                    <a:pt x="25" y="60"/>
                  </a:moveTo>
                  <a:cubicBezTo>
                    <a:pt x="25" y="60"/>
                    <a:pt x="25" y="60"/>
                    <a:pt x="25" y="60"/>
                  </a:cubicBezTo>
                  <a:cubicBezTo>
                    <a:pt x="25" y="60"/>
                    <a:pt x="25" y="60"/>
                    <a:pt x="25" y="60"/>
                  </a:cubicBezTo>
                  <a:moveTo>
                    <a:pt x="26" y="60"/>
                  </a:moveTo>
                  <a:cubicBezTo>
                    <a:pt x="26" y="60"/>
                    <a:pt x="26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moveTo>
                    <a:pt x="26" y="60"/>
                  </a:moveTo>
                  <a:cubicBezTo>
                    <a:pt x="26" y="60"/>
                    <a:pt x="26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moveTo>
                    <a:pt x="26" y="60"/>
                  </a:moveTo>
                  <a:cubicBezTo>
                    <a:pt x="26" y="60"/>
                    <a:pt x="26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moveTo>
                    <a:pt x="33" y="50"/>
                  </a:moveTo>
                  <a:cubicBezTo>
                    <a:pt x="31" y="53"/>
                    <a:pt x="29" y="57"/>
                    <a:pt x="26" y="60"/>
                  </a:cubicBezTo>
                  <a:cubicBezTo>
                    <a:pt x="29" y="57"/>
                    <a:pt x="31" y="53"/>
                    <a:pt x="33" y="50"/>
                  </a:cubicBezTo>
                  <a:moveTo>
                    <a:pt x="33" y="50"/>
                  </a:moveTo>
                  <a:cubicBezTo>
                    <a:pt x="33" y="50"/>
                    <a:pt x="33" y="50"/>
                    <a:pt x="33" y="50"/>
                  </a:cubicBezTo>
                  <a:cubicBezTo>
                    <a:pt x="33" y="50"/>
                    <a:pt x="33" y="50"/>
                    <a:pt x="33" y="50"/>
                  </a:cubicBezTo>
                  <a:moveTo>
                    <a:pt x="33" y="49"/>
                  </a:moveTo>
                  <a:cubicBezTo>
                    <a:pt x="33" y="49"/>
                    <a:pt x="33" y="49"/>
                    <a:pt x="33" y="49"/>
                  </a:cubicBezTo>
                  <a:cubicBezTo>
                    <a:pt x="33" y="49"/>
                    <a:pt x="33" y="49"/>
                    <a:pt x="33" y="49"/>
                  </a:cubicBezTo>
                  <a:moveTo>
                    <a:pt x="32" y="21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1"/>
                    <a:pt x="33" y="21"/>
                    <a:pt x="32" y="21"/>
                  </a:cubicBezTo>
                  <a:moveTo>
                    <a:pt x="13" y="2"/>
                  </a:moveTo>
                  <a:cubicBezTo>
                    <a:pt x="21" y="5"/>
                    <a:pt x="29" y="12"/>
                    <a:pt x="32" y="21"/>
                  </a:cubicBezTo>
                  <a:cubicBezTo>
                    <a:pt x="31" y="17"/>
                    <a:pt x="28" y="13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2" y="7"/>
                    <a:pt x="17" y="4"/>
                    <a:pt x="13" y="2"/>
                  </a:cubicBezTo>
                  <a:moveTo>
                    <a:pt x="12" y="2"/>
                  </a:moveTo>
                  <a:cubicBezTo>
                    <a:pt x="12" y="2"/>
                    <a:pt x="12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moveTo>
                    <a:pt x="12" y="2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9" name="Freeform 11"/>
            <p:cNvSpPr/>
            <p:nvPr/>
          </p:nvSpPr>
          <p:spPr bwMode="auto">
            <a:xfrm>
              <a:off x="11112456" y="1897135"/>
              <a:ext cx="393744" cy="320533"/>
            </a:xfrm>
            <a:custGeom>
              <a:avLst/>
              <a:gdLst>
                <a:gd name="T0" fmla="*/ 50 w 86"/>
                <a:gd name="T1" fmla="*/ 0 h 71"/>
                <a:gd name="T2" fmla="*/ 50 w 86"/>
                <a:gd name="T3" fmla="*/ 0 h 71"/>
                <a:gd name="T4" fmla="*/ 25 w 86"/>
                <a:gd name="T5" fmla="*/ 10 h 71"/>
                <a:gd name="T6" fmla="*/ 0 w 86"/>
                <a:gd name="T7" fmla="*/ 35 h 71"/>
                <a:gd name="T8" fmla="*/ 25 w 86"/>
                <a:gd name="T9" fmla="*/ 60 h 71"/>
                <a:gd name="T10" fmla="*/ 50 w 86"/>
                <a:gd name="T11" fmla="*/ 71 h 71"/>
                <a:gd name="T12" fmla="*/ 50 w 86"/>
                <a:gd name="T13" fmla="*/ 71 h 71"/>
                <a:gd name="T14" fmla="*/ 52 w 86"/>
                <a:gd name="T15" fmla="*/ 71 h 71"/>
                <a:gd name="T16" fmla="*/ 52 w 86"/>
                <a:gd name="T17" fmla="*/ 71 h 71"/>
                <a:gd name="T18" fmla="*/ 53 w 86"/>
                <a:gd name="T19" fmla="*/ 71 h 71"/>
                <a:gd name="T20" fmla="*/ 53 w 86"/>
                <a:gd name="T21" fmla="*/ 71 h 71"/>
                <a:gd name="T22" fmla="*/ 53 w 86"/>
                <a:gd name="T23" fmla="*/ 71 h 71"/>
                <a:gd name="T24" fmla="*/ 63 w 86"/>
                <a:gd name="T25" fmla="*/ 68 h 71"/>
                <a:gd name="T26" fmla="*/ 63 w 86"/>
                <a:gd name="T27" fmla="*/ 68 h 71"/>
                <a:gd name="T28" fmla="*/ 63 w 86"/>
                <a:gd name="T29" fmla="*/ 68 h 71"/>
                <a:gd name="T30" fmla="*/ 64 w 86"/>
                <a:gd name="T31" fmla="*/ 68 h 71"/>
                <a:gd name="T32" fmla="*/ 64 w 86"/>
                <a:gd name="T33" fmla="*/ 68 h 71"/>
                <a:gd name="T34" fmla="*/ 75 w 86"/>
                <a:gd name="T35" fmla="*/ 61 h 71"/>
                <a:gd name="T36" fmla="*/ 75 w 86"/>
                <a:gd name="T37" fmla="*/ 61 h 71"/>
                <a:gd name="T38" fmla="*/ 75 w 86"/>
                <a:gd name="T39" fmla="*/ 61 h 71"/>
                <a:gd name="T40" fmla="*/ 75 w 86"/>
                <a:gd name="T41" fmla="*/ 61 h 71"/>
                <a:gd name="T42" fmla="*/ 75 w 86"/>
                <a:gd name="T43" fmla="*/ 61 h 71"/>
                <a:gd name="T44" fmla="*/ 75 w 86"/>
                <a:gd name="T45" fmla="*/ 60 h 71"/>
                <a:gd name="T46" fmla="*/ 75 w 86"/>
                <a:gd name="T47" fmla="*/ 60 h 71"/>
                <a:gd name="T48" fmla="*/ 75 w 86"/>
                <a:gd name="T49" fmla="*/ 60 h 71"/>
                <a:gd name="T50" fmla="*/ 75 w 86"/>
                <a:gd name="T51" fmla="*/ 60 h 71"/>
                <a:gd name="T52" fmla="*/ 76 w 86"/>
                <a:gd name="T53" fmla="*/ 60 h 71"/>
                <a:gd name="T54" fmla="*/ 76 w 86"/>
                <a:gd name="T55" fmla="*/ 60 h 71"/>
                <a:gd name="T56" fmla="*/ 76 w 86"/>
                <a:gd name="T57" fmla="*/ 60 h 71"/>
                <a:gd name="T58" fmla="*/ 76 w 86"/>
                <a:gd name="T59" fmla="*/ 60 h 71"/>
                <a:gd name="T60" fmla="*/ 76 w 86"/>
                <a:gd name="T61" fmla="*/ 60 h 71"/>
                <a:gd name="T62" fmla="*/ 76 w 86"/>
                <a:gd name="T63" fmla="*/ 60 h 71"/>
                <a:gd name="T64" fmla="*/ 76 w 86"/>
                <a:gd name="T65" fmla="*/ 60 h 71"/>
                <a:gd name="T66" fmla="*/ 83 w 86"/>
                <a:gd name="T67" fmla="*/ 50 h 71"/>
                <a:gd name="T68" fmla="*/ 83 w 86"/>
                <a:gd name="T69" fmla="*/ 50 h 71"/>
                <a:gd name="T70" fmla="*/ 83 w 86"/>
                <a:gd name="T71" fmla="*/ 50 h 71"/>
                <a:gd name="T72" fmla="*/ 83 w 86"/>
                <a:gd name="T73" fmla="*/ 49 h 71"/>
                <a:gd name="T74" fmla="*/ 83 w 86"/>
                <a:gd name="T75" fmla="*/ 49 h 71"/>
                <a:gd name="T76" fmla="*/ 86 w 86"/>
                <a:gd name="T77" fmla="*/ 35 h 71"/>
                <a:gd name="T78" fmla="*/ 83 w 86"/>
                <a:gd name="T79" fmla="*/ 21 h 71"/>
                <a:gd name="T80" fmla="*/ 82 w 86"/>
                <a:gd name="T81" fmla="*/ 21 h 71"/>
                <a:gd name="T82" fmla="*/ 82 w 86"/>
                <a:gd name="T83" fmla="*/ 21 h 71"/>
                <a:gd name="T84" fmla="*/ 63 w 86"/>
                <a:gd name="T85" fmla="*/ 2 h 71"/>
                <a:gd name="T86" fmla="*/ 63 w 86"/>
                <a:gd name="T87" fmla="*/ 2 h 71"/>
                <a:gd name="T88" fmla="*/ 62 w 86"/>
                <a:gd name="T89" fmla="*/ 2 h 71"/>
                <a:gd name="T90" fmla="*/ 62 w 86"/>
                <a:gd name="T91" fmla="*/ 2 h 71"/>
                <a:gd name="T92" fmla="*/ 62 w 86"/>
                <a:gd name="T93" fmla="*/ 2 h 71"/>
                <a:gd name="T94" fmla="*/ 54 w 86"/>
                <a:gd name="T95" fmla="*/ 0 h 71"/>
                <a:gd name="T96" fmla="*/ 50 w 86"/>
                <a:gd name="T9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6" h="71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1" y="0"/>
                    <a:pt x="32" y="3"/>
                    <a:pt x="25" y="1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32" y="67"/>
                    <a:pt x="41" y="71"/>
                    <a:pt x="50" y="71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1" y="71"/>
                    <a:pt x="52" y="71"/>
                    <a:pt x="52" y="71"/>
                  </a:cubicBezTo>
                  <a:cubicBezTo>
                    <a:pt x="52" y="71"/>
                    <a:pt x="52" y="71"/>
                    <a:pt x="52" y="71"/>
                  </a:cubicBezTo>
                  <a:cubicBezTo>
                    <a:pt x="52" y="71"/>
                    <a:pt x="53" y="71"/>
                    <a:pt x="53" y="71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56" y="70"/>
                    <a:pt x="60" y="70"/>
                    <a:pt x="63" y="68"/>
                  </a:cubicBezTo>
                  <a:cubicBezTo>
                    <a:pt x="63" y="68"/>
                    <a:pt x="63" y="68"/>
                    <a:pt x="63" y="68"/>
                  </a:cubicBezTo>
                  <a:cubicBezTo>
                    <a:pt x="63" y="68"/>
                    <a:pt x="63" y="68"/>
                    <a:pt x="63" y="68"/>
                  </a:cubicBezTo>
                  <a:cubicBezTo>
                    <a:pt x="63" y="68"/>
                    <a:pt x="63" y="68"/>
                    <a:pt x="64" y="6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8" y="66"/>
                    <a:pt x="72" y="64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0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5" y="60"/>
                    <a:pt x="75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9" y="57"/>
                    <a:pt x="81" y="53"/>
                    <a:pt x="83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85" y="45"/>
                    <a:pt x="86" y="40"/>
                    <a:pt x="86" y="35"/>
                  </a:cubicBezTo>
                  <a:cubicBezTo>
                    <a:pt x="86" y="30"/>
                    <a:pt x="85" y="25"/>
                    <a:pt x="83" y="21"/>
                  </a:cubicBezTo>
                  <a:cubicBezTo>
                    <a:pt x="83" y="21"/>
                    <a:pt x="83" y="21"/>
                    <a:pt x="82" y="21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79" y="12"/>
                    <a:pt x="71" y="5"/>
                    <a:pt x="63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59" y="1"/>
                    <a:pt x="57" y="0"/>
                    <a:pt x="54" y="0"/>
                  </a:cubicBezTo>
                  <a:cubicBezTo>
                    <a:pt x="53" y="0"/>
                    <a:pt x="52" y="0"/>
                    <a:pt x="50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</p:grpSp>
      <p:sp>
        <p:nvSpPr>
          <p:cNvPr id="3" name="Oval 2"/>
          <p:cNvSpPr/>
          <p:nvPr/>
        </p:nvSpPr>
        <p:spPr>
          <a:xfrm>
            <a:off x="1210733" y="1559190"/>
            <a:ext cx="996421" cy="99642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0" name="Oval 29"/>
          <p:cNvSpPr/>
          <p:nvPr/>
        </p:nvSpPr>
        <p:spPr>
          <a:xfrm>
            <a:off x="2792624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1" name="Oval 30"/>
          <p:cNvSpPr/>
          <p:nvPr/>
        </p:nvSpPr>
        <p:spPr>
          <a:xfrm>
            <a:off x="4374515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2" name="Oval 31"/>
          <p:cNvSpPr/>
          <p:nvPr/>
        </p:nvSpPr>
        <p:spPr>
          <a:xfrm>
            <a:off x="5956406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3" name="Oval 32"/>
          <p:cNvSpPr/>
          <p:nvPr/>
        </p:nvSpPr>
        <p:spPr>
          <a:xfrm>
            <a:off x="7538297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4" name="Oval 33"/>
          <p:cNvSpPr/>
          <p:nvPr/>
        </p:nvSpPr>
        <p:spPr>
          <a:xfrm>
            <a:off x="9120188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" name="TextBox 4"/>
          <p:cNvSpPr txBox="1"/>
          <p:nvPr/>
        </p:nvSpPr>
        <p:spPr>
          <a:xfrm>
            <a:off x="2785942" y="1770220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2800" smtClean="0">
                <a:solidFill>
                  <a:schemeClr val="accent3"/>
                </a:solidFill>
              </a:rPr>
              <a:t>02</a:t>
            </a:r>
            <a:endParaRPr lang="es-ES_tradnl" sz="2800">
              <a:solidFill>
                <a:schemeClr val="accent3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201765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2800" b="1" smtClean="0">
                <a:solidFill>
                  <a:schemeClr val="bg1"/>
                </a:solidFill>
              </a:rPr>
              <a:t>01</a:t>
            </a:r>
            <a:endParaRPr lang="es-ES_tradnl" sz="2800" b="1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366480" y="1801236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2800" smtClean="0">
                <a:solidFill>
                  <a:schemeClr val="accent3"/>
                </a:solidFill>
              </a:rPr>
              <a:t>03</a:t>
            </a:r>
            <a:endParaRPr lang="es-ES_tradnl" sz="2800">
              <a:solidFill>
                <a:schemeClr val="accent3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951565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2800" smtClean="0">
                <a:solidFill>
                  <a:schemeClr val="accent3"/>
                </a:solidFill>
              </a:rPr>
              <a:t>04</a:t>
            </a:r>
            <a:endParaRPr lang="es-ES_tradnl" sz="2800">
              <a:solidFill>
                <a:schemeClr val="accent3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535109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2800" smtClean="0">
                <a:solidFill>
                  <a:schemeClr val="accent3"/>
                </a:solidFill>
              </a:rPr>
              <a:t>05</a:t>
            </a:r>
            <a:endParaRPr lang="es-ES_tradnl" sz="2800">
              <a:solidFill>
                <a:schemeClr val="accent3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127241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2800" smtClean="0">
                <a:solidFill>
                  <a:schemeClr val="accent3"/>
                </a:solidFill>
              </a:rPr>
              <a:t>06</a:t>
            </a:r>
            <a:endParaRPr lang="es-ES_tradnl" sz="280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868239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85801" y="2836333"/>
            <a:ext cx="9450572" cy="3337756"/>
          </a:xfrm>
          <a:prstGeom prst="roundRect">
            <a:avLst>
              <a:gd name="adj" fmla="val 9394"/>
            </a:avLst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0FEA8FEA-CC11-CA44-AA96-E44365848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Seis pasos para preparar los equipos de soporte de TI</a:t>
            </a:r>
            <a:endParaRPr lang="es-ES_tradnl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A3F86135-854D-4941-BCBB-0CE11C3DBC2C}"/>
              </a:ext>
            </a:extLst>
          </p:cNvPr>
          <p:cNvSpPr/>
          <p:nvPr/>
        </p:nvSpPr>
        <p:spPr>
          <a:xfrm>
            <a:off x="1212831" y="3211348"/>
            <a:ext cx="8903778" cy="2588401"/>
          </a:xfrm>
          <a:prstGeom prst="rect">
            <a:avLst/>
          </a:prstGeom>
        </p:spPr>
        <p:txBody>
          <a:bodyPr wrap="square" lIns="0" tIns="0" rIns="0" bIns="0" numCol="1" spcCol="360000">
            <a:spAutoFit/>
          </a:bodyPr>
          <a:lstStyle/>
          <a:p>
            <a:pPr>
              <a:spcAft>
                <a:spcPts val="1200"/>
              </a:spcAft>
            </a:pPr>
            <a:r>
              <a:rPr lang="es-ES_tradnl" sz="1700" dirty="0" smtClean="0"/>
              <a:t>Prepare su historia</a:t>
            </a:r>
          </a:p>
          <a:p>
            <a:pPr>
              <a:lnSpc>
                <a:spcPct val="90000"/>
              </a:lnSpc>
              <a:spcAft>
                <a:spcPts val="1800"/>
              </a:spcAft>
            </a:pPr>
            <a:r>
              <a:rPr lang="es-ES_tradnl" sz="1300" dirty="0" smtClean="0">
                <a:latin typeface="+mj-lt"/>
              </a:rPr>
              <a:t>Antes de reunirse con sus contactos clave, asegúrese de tener en claro sus planes de implementación y adopción de </a:t>
            </a:r>
            <a:r>
              <a:rPr lang="es-ES_tradnl" sz="1300" dirty="0" err="1" smtClean="0">
                <a:latin typeface="+mj-lt"/>
              </a:rPr>
              <a:t>Webex</a:t>
            </a:r>
            <a:r>
              <a:rPr lang="es-ES_tradnl" sz="1300" dirty="0" smtClean="0">
                <a:latin typeface="+mj-lt"/>
              </a:rPr>
              <a:t>. Elabore diapositivas para guiarlos paso a paso a través de la historia:</a:t>
            </a:r>
          </a:p>
          <a:p>
            <a:pPr>
              <a:lnSpc>
                <a:spcPct val="90000"/>
              </a:lnSpc>
              <a:spcAft>
                <a:spcPts val="200"/>
              </a:spcAft>
            </a:pPr>
            <a:r>
              <a:rPr lang="es-ES_tradnl" sz="1300" dirty="0" smtClean="0">
                <a:latin typeface="+mj-lt"/>
              </a:rPr>
              <a:t>• ¿Por qué se está implementando </a:t>
            </a:r>
            <a:r>
              <a:rPr lang="es-ES_tradnl" sz="1300" dirty="0" err="1" smtClean="0">
                <a:latin typeface="+mj-lt"/>
              </a:rPr>
              <a:t>Webex</a:t>
            </a:r>
            <a:r>
              <a:rPr lang="es-ES_tradnl" sz="1300" dirty="0" smtClean="0">
                <a:latin typeface="+mj-lt"/>
              </a:rPr>
              <a:t>?		</a:t>
            </a:r>
            <a:r>
              <a:rPr lang="es-ES_tradnl" sz="1300" dirty="0" smtClean="0"/>
              <a:t> • </a:t>
            </a:r>
            <a:r>
              <a:rPr lang="es-ES_tradnl" sz="1300" dirty="0" smtClean="0">
                <a:latin typeface="+mj-lt"/>
              </a:rPr>
              <a:t>¿Qué problemas resolverá?</a:t>
            </a:r>
          </a:p>
          <a:p>
            <a:pPr>
              <a:lnSpc>
                <a:spcPct val="90000"/>
              </a:lnSpc>
              <a:spcAft>
                <a:spcPts val="200"/>
              </a:spcAft>
            </a:pPr>
            <a:r>
              <a:rPr lang="es-ES_tradnl" sz="1300" dirty="0" smtClean="0"/>
              <a:t>• </a:t>
            </a:r>
            <a:r>
              <a:rPr lang="es-ES_tradnl" sz="1300" dirty="0" smtClean="0">
                <a:latin typeface="+mj-lt"/>
              </a:rPr>
              <a:t>¿Quién lidera la iniciativa?			</a:t>
            </a:r>
            <a:r>
              <a:rPr lang="es-ES_tradnl" sz="1300" dirty="0" smtClean="0"/>
              <a:t> • </a:t>
            </a:r>
            <a:r>
              <a:rPr lang="es-ES_tradnl" sz="1300" dirty="0" smtClean="0">
                <a:latin typeface="+mj-lt"/>
              </a:rPr>
              <a:t>¿Cuál es la hoja de ruta técnica?</a:t>
            </a:r>
          </a:p>
          <a:p>
            <a:pPr marL="114300" indent="-114300">
              <a:lnSpc>
                <a:spcPct val="90000"/>
              </a:lnSpc>
              <a:spcAft>
                <a:spcPts val="200"/>
              </a:spcAft>
            </a:pPr>
            <a:r>
              <a:rPr lang="es-ES_tradnl" sz="1300" dirty="0" smtClean="0"/>
              <a:t>• </a:t>
            </a:r>
            <a:r>
              <a:rPr lang="es-ES_tradnl" sz="1300" dirty="0" smtClean="0">
                <a:latin typeface="+mj-lt"/>
              </a:rPr>
              <a:t>¿Cuáles son los principales casos de uso que  		 </a:t>
            </a:r>
            <a:r>
              <a:rPr lang="es-ES_tradnl" sz="1300" dirty="0" smtClean="0"/>
              <a:t>• </a:t>
            </a:r>
            <a:r>
              <a:rPr lang="es-ES_tradnl" sz="1300" dirty="0"/>
              <a:t>¿Cuál es la línea de tiempo y el orden de puesta en marcha</a:t>
            </a:r>
            <a:r>
              <a:rPr lang="es-ES_tradnl" sz="1300" dirty="0" smtClean="0"/>
              <a:t>?</a:t>
            </a:r>
            <a:r>
              <a:rPr lang="es-ES_tradnl" sz="1300" dirty="0" smtClean="0">
                <a:latin typeface="+mj-lt"/>
              </a:rPr>
              <a:t/>
            </a:r>
            <a:br>
              <a:rPr lang="es-ES_tradnl" sz="1300" dirty="0" smtClean="0">
                <a:latin typeface="+mj-lt"/>
              </a:rPr>
            </a:br>
            <a:r>
              <a:rPr lang="es-ES_tradnl" sz="1300" dirty="0" smtClean="0">
                <a:latin typeface="+mj-lt"/>
              </a:rPr>
              <a:t>se están promoviendo?				</a:t>
            </a:r>
            <a:r>
              <a:rPr lang="es-ES_tradnl" sz="1300" dirty="0" smtClean="0"/>
              <a:t> • </a:t>
            </a:r>
            <a:r>
              <a:rPr lang="es-ES_tradnl" sz="1300" dirty="0" smtClean="0">
                <a:latin typeface="+mj-lt"/>
              </a:rPr>
              <a:t>¿Qué servicios heredados se están dejando de </a:t>
            </a:r>
            <a:br>
              <a:rPr lang="es-ES_tradnl" sz="1300" dirty="0" smtClean="0">
                <a:latin typeface="+mj-lt"/>
              </a:rPr>
            </a:br>
            <a:r>
              <a:rPr lang="es-ES_tradnl" sz="1300" dirty="0" smtClean="0">
                <a:latin typeface="+mj-lt"/>
              </a:rPr>
              <a:t>utilizar y a partir de qué momento?			</a:t>
            </a:r>
            <a:r>
              <a:rPr lang="es-ES_tradnl" sz="1300" dirty="0" smtClean="0"/>
              <a:t> • </a:t>
            </a:r>
            <a:r>
              <a:rPr lang="es-ES_tradnl" sz="1300" dirty="0" smtClean="0">
                <a:latin typeface="+mj-lt"/>
              </a:rPr>
              <a:t>¿Cuáles son las repercusiones en el soporte informático?</a:t>
            </a:r>
          </a:p>
          <a:p>
            <a:pPr>
              <a:lnSpc>
                <a:spcPct val="90000"/>
              </a:lnSpc>
              <a:spcAft>
                <a:spcPts val="1800"/>
              </a:spcAft>
            </a:pPr>
            <a:r>
              <a:rPr lang="es-ES_tradnl" sz="1300" dirty="0" smtClean="0"/>
              <a:t>• </a:t>
            </a:r>
            <a:r>
              <a:rPr lang="es-ES_tradnl" sz="1300" dirty="0" smtClean="0">
                <a:latin typeface="+mj-lt"/>
              </a:rPr>
              <a:t>¿Cómo conseguirán cuentas los empleados?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s-ES_tradnl" sz="1300" dirty="0" smtClean="0">
                <a:latin typeface="+mj-lt"/>
              </a:rPr>
              <a:t>Una vez que usted tenga su historia, es hora de conocer a sus contactos clave</a:t>
            </a:r>
            <a:r>
              <a:rPr lang="es-ES_tradnl" sz="1400" dirty="0" smtClean="0">
                <a:latin typeface="+mj-lt"/>
              </a:rPr>
              <a:t>.</a:t>
            </a:r>
            <a:endParaRPr lang="es-ES_tradnl" sz="1400" dirty="0">
              <a:latin typeface="+mj-lt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685800" y="1416335"/>
            <a:ext cx="10820400" cy="1282130"/>
            <a:chOff x="685800" y="1416335"/>
            <a:chExt cx="10820400" cy="1282130"/>
          </a:xfrm>
          <a:solidFill>
            <a:schemeClr val="bg1">
              <a:lumMod val="85000"/>
            </a:schemeClr>
          </a:solidFill>
        </p:grpSpPr>
        <p:sp>
          <p:nvSpPr>
            <p:cNvPr id="23" name="Freeform 5"/>
            <p:cNvSpPr>
              <a:spLocks noEditPoints="1"/>
            </p:cNvSpPr>
            <p:nvPr/>
          </p:nvSpPr>
          <p:spPr bwMode="auto">
            <a:xfrm>
              <a:off x="685800" y="1897135"/>
              <a:ext cx="10800991" cy="320533"/>
            </a:xfrm>
            <a:custGeom>
              <a:avLst/>
              <a:gdLst>
                <a:gd name="T0" fmla="*/ 2356 w 2366"/>
                <a:gd name="T1" fmla="*/ 60 h 71"/>
                <a:gd name="T2" fmla="*/ 2355 w 2366"/>
                <a:gd name="T3" fmla="*/ 60 h 71"/>
                <a:gd name="T4" fmla="*/ 2355 w 2366"/>
                <a:gd name="T5" fmla="*/ 60 h 71"/>
                <a:gd name="T6" fmla="*/ 2356 w 2366"/>
                <a:gd name="T7" fmla="*/ 60 h 71"/>
                <a:gd name="T8" fmla="*/ 2356 w 2366"/>
                <a:gd name="T9" fmla="*/ 60 h 71"/>
                <a:gd name="T10" fmla="*/ 2356 w 2366"/>
                <a:gd name="T11" fmla="*/ 60 h 71"/>
                <a:gd name="T12" fmla="*/ 2356 w 2366"/>
                <a:gd name="T13" fmla="*/ 60 h 71"/>
                <a:gd name="T14" fmla="*/ 2356 w 2366"/>
                <a:gd name="T15" fmla="*/ 60 h 71"/>
                <a:gd name="T16" fmla="*/ 2356 w 2366"/>
                <a:gd name="T17" fmla="*/ 60 h 71"/>
                <a:gd name="T18" fmla="*/ 2356 w 2366"/>
                <a:gd name="T19" fmla="*/ 60 h 71"/>
                <a:gd name="T20" fmla="*/ 2356 w 2366"/>
                <a:gd name="T21" fmla="*/ 60 h 71"/>
                <a:gd name="T22" fmla="*/ 2356 w 2366"/>
                <a:gd name="T23" fmla="*/ 60 h 71"/>
                <a:gd name="T24" fmla="*/ 2356 w 2366"/>
                <a:gd name="T25" fmla="*/ 60 h 71"/>
                <a:gd name="T26" fmla="*/ 2363 w 2366"/>
                <a:gd name="T27" fmla="*/ 50 h 71"/>
                <a:gd name="T28" fmla="*/ 2363 w 2366"/>
                <a:gd name="T29" fmla="*/ 50 h 71"/>
                <a:gd name="T30" fmla="*/ 2363 w 2366"/>
                <a:gd name="T31" fmla="*/ 50 h 71"/>
                <a:gd name="T32" fmla="*/ 2363 w 2366"/>
                <a:gd name="T33" fmla="*/ 49 h 71"/>
                <a:gd name="T34" fmla="*/ 2363 w 2366"/>
                <a:gd name="T35" fmla="*/ 50 h 71"/>
                <a:gd name="T36" fmla="*/ 2363 w 2366"/>
                <a:gd name="T37" fmla="*/ 49 h 71"/>
                <a:gd name="T38" fmla="*/ 2363 w 2366"/>
                <a:gd name="T39" fmla="*/ 21 h 71"/>
                <a:gd name="T40" fmla="*/ 2366 w 2366"/>
                <a:gd name="T41" fmla="*/ 35 h 71"/>
                <a:gd name="T42" fmla="*/ 2363 w 2366"/>
                <a:gd name="T43" fmla="*/ 49 h 71"/>
                <a:gd name="T44" fmla="*/ 2366 w 2366"/>
                <a:gd name="T45" fmla="*/ 35 h 71"/>
                <a:gd name="T46" fmla="*/ 2363 w 2366"/>
                <a:gd name="T47" fmla="*/ 21 h 71"/>
                <a:gd name="T48" fmla="*/ 2362 w 2366"/>
                <a:gd name="T49" fmla="*/ 21 h 71"/>
                <a:gd name="T50" fmla="*/ 2362 w 2366"/>
                <a:gd name="T51" fmla="*/ 21 h 71"/>
                <a:gd name="T52" fmla="*/ 2362 w 2366"/>
                <a:gd name="T53" fmla="*/ 21 h 71"/>
                <a:gd name="T54" fmla="*/ 2245 w 2366"/>
                <a:gd name="T55" fmla="*/ 0 h 71"/>
                <a:gd name="T56" fmla="*/ 36 w 2366"/>
                <a:gd name="T57" fmla="*/ 0 h 71"/>
                <a:gd name="T58" fmla="*/ 0 w 2366"/>
                <a:gd name="T59" fmla="*/ 35 h 71"/>
                <a:gd name="T60" fmla="*/ 36 w 2366"/>
                <a:gd name="T61" fmla="*/ 71 h 71"/>
                <a:gd name="T62" fmla="*/ 2245 w 2366"/>
                <a:gd name="T63" fmla="*/ 71 h 71"/>
                <a:gd name="T64" fmla="*/ 2280 w 2366"/>
                <a:gd name="T65" fmla="*/ 35 h 71"/>
                <a:gd name="T66" fmla="*/ 2245 w 2366"/>
                <a:gd name="T6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66" h="71">
                  <a:moveTo>
                    <a:pt x="2356" y="60"/>
                  </a:moveTo>
                  <a:cubicBezTo>
                    <a:pt x="2355" y="60"/>
                    <a:pt x="2355" y="60"/>
                    <a:pt x="2355" y="60"/>
                  </a:cubicBezTo>
                  <a:cubicBezTo>
                    <a:pt x="2355" y="60"/>
                    <a:pt x="2355" y="60"/>
                    <a:pt x="2355" y="60"/>
                  </a:cubicBezTo>
                  <a:cubicBezTo>
                    <a:pt x="2355" y="60"/>
                    <a:pt x="2355" y="60"/>
                    <a:pt x="2356" y="60"/>
                  </a:cubicBezTo>
                  <a:moveTo>
                    <a:pt x="2356" y="60"/>
                  </a:moveTo>
                  <a:cubicBezTo>
                    <a:pt x="2356" y="60"/>
                    <a:pt x="2356" y="60"/>
                    <a:pt x="2356" y="60"/>
                  </a:cubicBezTo>
                  <a:cubicBezTo>
                    <a:pt x="2356" y="60"/>
                    <a:pt x="2356" y="60"/>
                    <a:pt x="2356" y="60"/>
                  </a:cubicBezTo>
                  <a:moveTo>
                    <a:pt x="2356" y="60"/>
                  </a:moveTo>
                  <a:cubicBezTo>
                    <a:pt x="2356" y="60"/>
                    <a:pt x="2356" y="60"/>
                    <a:pt x="2356" y="60"/>
                  </a:cubicBezTo>
                  <a:cubicBezTo>
                    <a:pt x="2356" y="60"/>
                    <a:pt x="2356" y="60"/>
                    <a:pt x="2356" y="60"/>
                  </a:cubicBezTo>
                  <a:moveTo>
                    <a:pt x="2356" y="60"/>
                  </a:moveTo>
                  <a:cubicBezTo>
                    <a:pt x="2356" y="60"/>
                    <a:pt x="2356" y="60"/>
                    <a:pt x="2356" y="60"/>
                  </a:cubicBezTo>
                  <a:cubicBezTo>
                    <a:pt x="2356" y="60"/>
                    <a:pt x="2356" y="60"/>
                    <a:pt x="2356" y="60"/>
                  </a:cubicBezTo>
                  <a:moveTo>
                    <a:pt x="2363" y="50"/>
                  </a:moveTo>
                  <a:cubicBezTo>
                    <a:pt x="2363" y="50"/>
                    <a:pt x="2363" y="50"/>
                    <a:pt x="2363" y="50"/>
                  </a:cubicBezTo>
                  <a:cubicBezTo>
                    <a:pt x="2363" y="50"/>
                    <a:pt x="2363" y="50"/>
                    <a:pt x="2363" y="50"/>
                  </a:cubicBezTo>
                  <a:moveTo>
                    <a:pt x="2363" y="49"/>
                  </a:moveTo>
                  <a:cubicBezTo>
                    <a:pt x="2363" y="49"/>
                    <a:pt x="2363" y="49"/>
                    <a:pt x="2363" y="50"/>
                  </a:cubicBezTo>
                  <a:cubicBezTo>
                    <a:pt x="2363" y="49"/>
                    <a:pt x="2363" y="49"/>
                    <a:pt x="2363" y="49"/>
                  </a:cubicBezTo>
                  <a:moveTo>
                    <a:pt x="2363" y="21"/>
                  </a:moveTo>
                  <a:cubicBezTo>
                    <a:pt x="2365" y="25"/>
                    <a:pt x="2366" y="30"/>
                    <a:pt x="2366" y="35"/>
                  </a:cubicBezTo>
                  <a:cubicBezTo>
                    <a:pt x="2366" y="40"/>
                    <a:pt x="2365" y="45"/>
                    <a:pt x="2363" y="49"/>
                  </a:cubicBezTo>
                  <a:cubicBezTo>
                    <a:pt x="2365" y="45"/>
                    <a:pt x="2366" y="40"/>
                    <a:pt x="2366" y="35"/>
                  </a:cubicBezTo>
                  <a:cubicBezTo>
                    <a:pt x="2366" y="30"/>
                    <a:pt x="2365" y="25"/>
                    <a:pt x="2363" y="21"/>
                  </a:cubicBezTo>
                  <a:moveTo>
                    <a:pt x="2362" y="21"/>
                  </a:moveTo>
                  <a:cubicBezTo>
                    <a:pt x="2362" y="21"/>
                    <a:pt x="2362" y="21"/>
                    <a:pt x="2362" y="21"/>
                  </a:cubicBezTo>
                  <a:cubicBezTo>
                    <a:pt x="2362" y="21"/>
                    <a:pt x="2362" y="21"/>
                    <a:pt x="2362" y="21"/>
                  </a:cubicBezTo>
                  <a:moveTo>
                    <a:pt x="2245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6"/>
                    <a:pt x="0" y="35"/>
                  </a:cubicBezTo>
                  <a:cubicBezTo>
                    <a:pt x="0" y="55"/>
                    <a:pt x="16" y="71"/>
                    <a:pt x="36" y="71"/>
                  </a:cubicBezTo>
                  <a:cubicBezTo>
                    <a:pt x="2245" y="71"/>
                    <a:pt x="2245" y="71"/>
                    <a:pt x="2245" y="71"/>
                  </a:cubicBezTo>
                  <a:cubicBezTo>
                    <a:pt x="2280" y="35"/>
                    <a:pt x="2280" y="35"/>
                    <a:pt x="2280" y="35"/>
                  </a:cubicBezTo>
                  <a:cubicBezTo>
                    <a:pt x="2245" y="0"/>
                    <a:pt x="2245" y="0"/>
                    <a:pt x="2245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4" name="Freeform 6"/>
            <p:cNvSpPr/>
            <p:nvPr/>
          </p:nvSpPr>
          <p:spPr bwMode="auto">
            <a:xfrm>
              <a:off x="10666148" y="1416335"/>
              <a:ext cx="770907" cy="526002"/>
            </a:xfrm>
            <a:custGeom>
              <a:avLst/>
              <a:gdLst>
                <a:gd name="T0" fmla="*/ 38 w 169"/>
                <a:gd name="T1" fmla="*/ 0 h 116"/>
                <a:gd name="T2" fmla="*/ 13 w 169"/>
                <a:gd name="T3" fmla="*/ 10 h 116"/>
                <a:gd name="T4" fmla="*/ 13 w 169"/>
                <a:gd name="T5" fmla="*/ 60 h 116"/>
                <a:gd name="T6" fmla="*/ 59 w 169"/>
                <a:gd name="T7" fmla="*/ 106 h 116"/>
                <a:gd name="T8" fmla="*/ 144 w 169"/>
                <a:gd name="T9" fmla="*/ 106 h 116"/>
                <a:gd name="T10" fmla="*/ 144 w 169"/>
                <a:gd name="T11" fmla="*/ 106 h 116"/>
                <a:gd name="T12" fmla="*/ 148 w 169"/>
                <a:gd name="T13" fmla="*/ 106 h 116"/>
                <a:gd name="T14" fmla="*/ 156 w 169"/>
                <a:gd name="T15" fmla="*/ 108 h 116"/>
                <a:gd name="T16" fmla="*/ 156 w 169"/>
                <a:gd name="T17" fmla="*/ 108 h 116"/>
                <a:gd name="T18" fmla="*/ 156 w 169"/>
                <a:gd name="T19" fmla="*/ 108 h 116"/>
                <a:gd name="T20" fmla="*/ 157 w 169"/>
                <a:gd name="T21" fmla="*/ 108 h 116"/>
                <a:gd name="T22" fmla="*/ 157 w 169"/>
                <a:gd name="T23" fmla="*/ 108 h 116"/>
                <a:gd name="T24" fmla="*/ 169 w 169"/>
                <a:gd name="T25" fmla="*/ 116 h 116"/>
                <a:gd name="T26" fmla="*/ 63 w 169"/>
                <a:gd name="T27" fmla="*/ 10 h 116"/>
                <a:gd name="T28" fmla="*/ 38 w 169"/>
                <a:gd name="T2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9" h="115">
                  <a:moveTo>
                    <a:pt x="38" y="0"/>
                  </a:moveTo>
                  <a:cubicBezTo>
                    <a:pt x="29" y="0"/>
                    <a:pt x="20" y="4"/>
                    <a:pt x="13" y="10"/>
                  </a:cubicBezTo>
                  <a:cubicBezTo>
                    <a:pt x="0" y="24"/>
                    <a:pt x="0" y="47"/>
                    <a:pt x="13" y="60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146" y="106"/>
                    <a:pt x="147" y="106"/>
                    <a:pt x="148" y="106"/>
                  </a:cubicBezTo>
                  <a:cubicBezTo>
                    <a:pt x="151" y="106"/>
                    <a:pt x="154" y="107"/>
                    <a:pt x="156" y="108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6" y="108"/>
                    <a:pt x="156" y="108"/>
                    <a:pt x="157" y="108"/>
                  </a:cubicBezTo>
                  <a:cubicBezTo>
                    <a:pt x="157" y="108"/>
                    <a:pt x="157" y="108"/>
                    <a:pt x="157" y="108"/>
                  </a:cubicBezTo>
                  <a:cubicBezTo>
                    <a:pt x="161" y="110"/>
                    <a:pt x="166" y="113"/>
                    <a:pt x="169" y="116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57" y="4"/>
                    <a:pt x="48" y="0"/>
                    <a:pt x="38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5" name="Freeform 7"/>
            <p:cNvSpPr>
              <a:spLocks noEditPoints="1"/>
            </p:cNvSpPr>
            <p:nvPr/>
          </p:nvSpPr>
          <p:spPr bwMode="auto">
            <a:xfrm>
              <a:off x="10935550" y="1897135"/>
              <a:ext cx="447624" cy="160265"/>
            </a:xfrm>
            <a:custGeom>
              <a:avLst/>
              <a:gdLst>
                <a:gd name="T0" fmla="*/ 98 w 98"/>
                <a:gd name="T1" fmla="*/ 2 h 35"/>
                <a:gd name="T2" fmla="*/ 98 w 98"/>
                <a:gd name="T3" fmla="*/ 2 h 35"/>
                <a:gd name="T4" fmla="*/ 98 w 98"/>
                <a:gd name="T5" fmla="*/ 2 h 35"/>
                <a:gd name="T6" fmla="*/ 97 w 98"/>
                <a:gd name="T7" fmla="*/ 2 h 35"/>
                <a:gd name="T8" fmla="*/ 97 w 98"/>
                <a:gd name="T9" fmla="*/ 2 h 35"/>
                <a:gd name="T10" fmla="*/ 97 w 98"/>
                <a:gd name="T11" fmla="*/ 2 h 35"/>
                <a:gd name="T12" fmla="*/ 89 w 98"/>
                <a:gd name="T13" fmla="*/ 0 h 35"/>
                <a:gd name="T14" fmla="*/ 97 w 98"/>
                <a:gd name="T15" fmla="*/ 2 h 35"/>
                <a:gd name="T16" fmla="*/ 89 w 98"/>
                <a:gd name="T17" fmla="*/ 0 h 35"/>
                <a:gd name="T18" fmla="*/ 85 w 98"/>
                <a:gd name="T19" fmla="*/ 0 h 35"/>
                <a:gd name="T20" fmla="*/ 0 w 98"/>
                <a:gd name="T21" fmla="*/ 0 h 35"/>
                <a:gd name="T22" fmla="*/ 35 w 98"/>
                <a:gd name="T23" fmla="*/ 35 h 35"/>
                <a:gd name="T24" fmla="*/ 60 w 98"/>
                <a:gd name="T25" fmla="*/ 10 h 35"/>
                <a:gd name="T26" fmla="*/ 85 w 98"/>
                <a:gd name="T2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35">
                  <a:moveTo>
                    <a:pt x="98" y="2"/>
                  </a:move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moveTo>
                    <a:pt x="97" y="2"/>
                  </a:moveTo>
                  <a:cubicBezTo>
                    <a:pt x="97" y="2"/>
                    <a:pt x="97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moveTo>
                    <a:pt x="89" y="0"/>
                  </a:moveTo>
                  <a:cubicBezTo>
                    <a:pt x="92" y="0"/>
                    <a:pt x="94" y="1"/>
                    <a:pt x="97" y="2"/>
                  </a:cubicBezTo>
                  <a:cubicBezTo>
                    <a:pt x="95" y="1"/>
                    <a:pt x="92" y="0"/>
                    <a:pt x="89" y="0"/>
                  </a:cubicBezTo>
                  <a:moveTo>
                    <a:pt x="8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7" y="3"/>
                    <a:pt x="76" y="0"/>
                    <a:pt x="85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6" name="Freeform 8"/>
            <p:cNvSpPr/>
            <p:nvPr/>
          </p:nvSpPr>
          <p:spPr bwMode="auto">
            <a:xfrm>
              <a:off x="10666148" y="2168355"/>
              <a:ext cx="770907" cy="530110"/>
            </a:xfrm>
            <a:custGeom>
              <a:avLst/>
              <a:gdLst>
                <a:gd name="T0" fmla="*/ 169 w 169"/>
                <a:gd name="T1" fmla="*/ 0 h 117"/>
                <a:gd name="T2" fmla="*/ 169 w 169"/>
                <a:gd name="T3" fmla="*/ 0 h 117"/>
                <a:gd name="T4" fmla="*/ 169 w 169"/>
                <a:gd name="T5" fmla="*/ 0 h 117"/>
                <a:gd name="T6" fmla="*/ 169 w 169"/>
                <a:gd name="T7" fmla="*/ 1 h 117"/>
                <a:gd name="T8" fmla="*/ 169 w 169"/>
                <a:gd name="T9" fmla="*/ 1 h 117"/>
                <a:gd name="T10" fmla="*/ 169 w 169"/>
                <a:gd name="T11" fmla="*/ 1 h 117"/>
                <a:gd name="T12" fmla="*/ 169 w 169"/>
                <a:gd name="T13" fmla="*/ 1 h 117"/>
                <a:gd name="T14" fmla="*/ 169 w 169"/>
                <a:gd name="T15" fmla="*/ 1 h 117"/>
                <a:gd name="T16" fmla="*/ 158 w 169"/>
                <a:gd name="T17" fmla="*/ 8 h 117"/>
                <a:gd name="T18" fmla="*/ 158 w 169"/>
                <a:gd name="T19" fmla="*/ 8 h 117"/>
                <a:gd name="T20" fmla="*/ 157 w 169"/>
                <a:gd name="T21" fmla="*/ 8 h 117"/>
                <a:gd name="T22" fmla="*/ 157 w 169"/>
                <a:gd name="T23" fmla="*/ 8 h 117"/>
                <a:gd name="T24" fmla="*/ 157 w 169"/>
                <a:gd name="T25" fmla="*/ 8 h 117"/>
                <a:gd name="T26" fmla="*/ 147 w 169"/>
                <a:gd name="T27" fmla="*/ 11 h 117"/>
                <a:gd name="T28" fmla="*/ 147 w 169"/>
                <a:gd name="T29" fmla="*/ 11 h 117"/>
                <a:gd name="T30" fmla="*/ 147 w 169"/>
                <a:gd name="T31" fmla="*/ 11 h 117"/>
                <a:gd name="T32" fmla="*/ 146 w 169"/>
                <a:gd name="T33" fmla="*/ 11 h 117"/>
                <a:gd name="T34" fmla="*/ 146 w 169"/>
                <a:gd name="T35" fmla="*/ 11 h 117"/>
                <a:gd name="T36" fmla="*/ 144 w 169"/>
                <a:gd name="T37" fmla="*/ 11 h 117"/>
                <a:gd name="T38" fmla="*/ 144 w 169"/>
                <a:gd name="T39" fmla="*/ 11 h 117"/>
                <a:gd name="T40" fmla="*/ 59 w 169"/>
                <a:gd name="T41" fmla="*/ 11 h 117"/>
                <a:gd name="T42" fmla="*/ 13 w 169"/>
                <a:gd name="T43" fmla="*/ 56 h 117"/>
                <a:gd name="T44" fmla="*/ 13 w 169"/>
                <a:gd name="T45" fmla="*/ 106 h 117"/>
                <a:gd name="T46" fmla="*/ 38 w 169"/>
                <a:gd name="T47" fmla="*/ 117 h 117"/>
                <a:gd name="T48" fmla="*/ 63 w 169"/>
                <a:gd name="T49" fmla="*/ 106 h 117"/>
                <a:gd name="T50" fmla="*/ 169 w 169"/>
                <a:gd name="T5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9" h="117">
                  <a:moveTo>
                    <a:pt x="169" y="0"/>
                  </a:moveTo>
                  <a:cubicBezTo>
                    <a:pt x="169" y="0"/>
                    <a:pt x="169" y="0"/>
                    <a:pt x="169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5" y="4"/>
                    <a:pt x="162" y="6"/>
                    <a:pt x="158" y="8"/>
                  </a:cubicBezTo>
                  <a:cubicBezTo>
                    <a:pt x="158" y="8"/>
                    <a:pt x="158" y="8"/>
                    <a:pt x="158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4" y="9"/>
                    <a:pt x="150" y="10"/>
                    <a:pt x="147" y="11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47" y="11"/>
                    <a:pt x="146" y="11"/>
                    <a:pt x="146" y="11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6" y="11"/>
                    <a:pt x="145" y="11"/>
                    <a:pt x="144" y="11"/>
                  </a:cubicBezTo>
                  <a:cubicBezTo>
                    <a:pt x="144" y="11"/>
                    <a:pt x="144" y="11"/>
                    <a:pt x="144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0" y="70"/>
                    <a:pt x="0" y="92"/>
                    <a:pt x="13" y="106"/>
                  </a:cubicBezTo>
                  <a:cubicBezTo>
                    <a:pt x="20" y="113"/>
                    <a:pt x="29" y="117"/>
                    <a:pt x="38" y="117"/>
                  </a:cubicBezTo>
                  <a:cubicBezTo>
                    <a:pt x="48" y="117"/>
                    <a:pt x="57" y="113"/>
                    <a:pt x="63" y="106"/>
                  </a:cubicBezTo>
                  <a:cubicBezTo>
                    <a:pt x="169" y="0"/>
                    <a:pt x="169" y="0"/>
                    <a:pt x="169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7" name="Freeform 9"/>
            <p:cNvSpPr>
              <a:spLocks noEditPoints="1"/>
            </p:cNvSpPr>
            <p:nvPr/>
          </p:nvSpPr>
          <p:spPr bwMode="auto">
            <a:xfrm>
              <a:off x="10935550" y="2057400"/>
              <a:ext cx="501506" cy="160265"/>
            </a:xfrm>
            <a:custGeom>
              <a:avLst/>
              <a:gdLst>
                <a:gd name="T0" fmla="*/ 87 w 110"/>
                <a:gd name="T1" fmla="*/ 36 h 36"/>
                <a:gd name="T2" fmla="*/ 87 w 110"/>
                <a:gd name="T3" fmla="*/ 36 h 36"/>
                <a:gd name="T4" fmla="*/ 87 w 110"/>
                <a:gd name="T5" fmla="*/ 36 h 36"/>
                <a:gd name="T6" fmla="*/ 88 w 110"/>
                <a:gd name="T7" fmla="*/ 36 h 36"/>
                <a:gd name="T8" fmla="*/ 88 w 110"/>
                <a:gd name="T9" fmla="*/ 36 h 36"/>
                <a:gd name="T10" fmla="*/ 88 w 110"/>
                <a:gd name="T11" fmla="*/ 36 h 36"/>
                <a:gd name="T12" fmla="*/ 98 w 110"/>
                <a:gd name="T13" fmla="*/ 33 h 36"/>
                <a:gd name="T14" fmla="*/ 88 w 110"/>
                <a:gd name="T15" fmla="*/ 36 h 36"/>
                <a:gd name="T16" fmla="*/ 98 w 110"/>
                <a:gd name="T17" fmla="*/ 33 h 36"/>
                <a:gd name="T18" fmla="*/ 98 w 110"/>
                <a:gd name="T19" fmla="*/ 33 h 36"/>
                <a:gd name="T20" fmla="*/ 98 w 110"/>
                <a:gd name="T21" fmla="*/ 33 h 36"/>
                <a:gd name="T22" fmla="*/ 98 w 110"/>
                <a:gd name="T23" fmla="*/ 33 h 36"/>
                <a:gd name="T24" fmla="*/ 99 w 110"/>
                <a:gd name="T25" fmla="*/ 33 h 36"/>
                <a:gd name="T26" fmla="*/ 99 w 110"/>
                <a:gd name="T27" fmla="*/ 33 h 36"/>
                <a:gd name="T28" fmla="*/ 99 w 110"/>
                <a:gd name="T29" fmla="*/ 33 h 36"/>
                <a:gd name="T30" fmla="*/ 110 w 110"/>
                <a:gd name="T31" fmla="*/ 26 h 36"/>
                <a:gd name="T32" fmla="*/ 110 w 110"/>
                <a:gd name="T33" fmla="*/ 26 h 36"/>
                <a:gd name="T34" fmla="*/ 110 w 110"/>
                <a:gd name="T35" fmla="*/ 26 h 36"/>
                <a:gd name="T36" fmla="*/ 110 w 110"/>
                <a:gd name="T37" fmla="*/ 26 h 36"/>
                <a:gd name="T38" fmla="*/ 110 w 110"/>
                <a:gd name="T39" fmla="*/ 26 h 36"/>
                <a:gd name="T40" fmla="*/ 110 w 110"/>
                <a:gd name="T41" fmla="*/ 26 h 36"/>
                <a:gd name="T42" fmla="*/ 110 w 110"/>
                <a:gd name="T43" fmla="*/ 25 h 36"/>
                <a:gd name="T44" fmla="*/ 110 w 110"/>
                <a:gd name="T45" fmla="*/ 26 h 36"/>
                <a:gd name="T46" fmla="*/ 110 w 110"/>
                <a:gd name="T47" fmla="*/ 25 h 36"/>
                <a:gd name="T48" fmla="*/ 110 w 110"/>
                <a:gd name="T49" fmla="*/ 25 h 36"/>
                <a:gd name="T50" fmla="*/ 110 w 110"/>
                <a:gd name="T51" fmla="*/ 25 h 36"/>
                <a:gd name="T52" fmla="*/ 110 w 110"/>
                <a:gd name="T53" fmla="*/ 25 h 36"/>
                <a:gd name="T54" fmla="*/ 110 w 110"/>
                <a:gd name="T55" fmla="*/ 25 h 36"/>
                <a:gd name="T56" fmla="*/ 35 w 110"/>
                <a:gd name="T57" fmla="*/ 0 h 36"/>
                <a:gd name="T58" fmla="*/ 0 w 110"/>
                <a:gd name="T59" fmla="*/ 36 h 36"/>
                <a:gd name="T60" fmla="*/ 85 w 110"/>
                <a:gd name="T61" fmla="*/ 36 h 36"/>
                <a:gd name="T62" fmla="*/ 60 w 110"/>
                <a:gd name="T63" fmla="*/ 25 h 36"/>
                <a:gd name="T64" fmla="*/ 35 w 110"/>
                <a:gd name="T6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0" h="36">
                  <a:moveTo>
                    <a:pt x="87" y="36"/>
                  </a:moveTo>
                  <a:cubicBezTo>
                    <a:pt x="87" y="36"/>
                    <a:pt x="87" y="36"/>
                    <a:pt x="87" y="36"/>
                  </a:cubicBezTo>
                  <a:cubicBezTo>
                    <a:pt x="87" y="36"/>
                    <a:pt x="87" y="36"/>
                    <a:pt x="87" y="36"/>
                  </a:cubicBezTo>
                  <a:moveTo>
                    <a:pt x="88" y="36"/>
                  </a:moveTo>
                  <a:cubicBezTo>
                    <a:pt x="88" y="36"/>
                    <a:pt x="88" y="36"/>
                    <a:pt x="88" y="36"/>
                  </a:cubicBezTo>
                  <a:cubicBezTo>
                    <a:pt x="88" y="36"/>
                    <a:pt x="88" y="36"/>
                    <a:pt x="88" y="36"/>
                  </a:cubicBezTo>
                  <a:moveTo>
                    <a:pt x="98" y="33"/>
                  </a:moveTo>
                  <a:cubicBezTo>
                    <a:pt x="95" y="35"/>
                    <a:pt x="91" y="35"/>
                    <a:pt x="88" y="36"/>
                  </a:cubicBezTo>
                  <a:cubicBezTo>
                    <a:pt x="91" y="35"/>
                    <a:pt x="95" y="34"/>
                    <a:pt x="98" y="33"/>
                  </a:cubicBezTo>
                  <a:moveTo>
                    <a:pt x="98" y="33"/>
                  </a:moveTo>
                  <a:cubicBezTo>
                    <a:pt x="98" y="33"/>
                    <a:pt x="98" y="33"/>
                    <a:pt x="98" y="33"/>
                  </a:cubicBezTo>
                  <a:cubicBezTo>
                    <a:pt x="98" y="33"/>
                    <a:pt x="98" y="33"/>
                    <a:pt x="98" y="33"/>
                  </a:cubicBezTo>
                  <a:moveTo>
                    <a:pt x="99" y="33"/>
                  </a:moveTo>
                  <a:cubicBezTo>
                    <a:pt x="99" y="33"/>
                    <a:pt x="99" y="33"/>
                    <a:pt x="99" y="33"/>
                  </a:cubicBezTo>
                  <a:cubicBezTo>
                    <a:pt x="99" y="33"/>
                    <a:pt x="99" y="33"/>
                    <a:pt x="99" y="33"/>
                  </a:cubicBezTo>
                  <a:moveTo>
                    <a:pt x="110" y="26"/>
                  </a:move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moveTo>
                    <a:pt x="110" y="26"/>
                  </a:move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moveTo>
                    <a:pt x="110" y="25"/>
                  </a:move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5"/>
                  </a:cubicBezTo>
                  <a:moveTo>
                    <a:pt x="110" y="25"/>
                  </a:moveTo>
                  <a:cubicBezTo>
                    <a:pt x="110" y="25"/>
                    <a:pt x="110" y="25"/>
                    <a:pt x="110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10" y="25"/>
                    <a:pt x="110" y="25"/>
                    <a:pt x="110" y="25"/>
                  </a:cubicBezTo>
                  <a:moveTo>
                    <a:pt x="35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85" y="36"/>
                    <a:pt x="85" y="36"/>
                    <a:pt x="85" y="36"/>
                  </a:cubicBezTo>
                  <a:cubicBezTo>
                    <a:pt x="76" y="36"/>
                    <a:pt x="67" y="32"/>
                    <a:pt x="60" y="25"/>
                  </a:cubicBezTo>
                  <a:cubicBezTo>
                    <a:pt x="35" y="0"/>
                    <a:pt x="35" y="0"/>
                    <a:pt x="35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8" name="Freeform 10"/>
            <p:cNvSpPr>
              <a:spLocks noEditPoints="1"/>
            </p:cNvSpPr>
            <p:nvPr/>
          </p:nvSpPr>
          <p:spPr bwMode="auto">
            <a:xfrm>
              <a:off x="11321005" y="1897135"/>
              <a:ext cx="153354" cy="320533"/>
            </a:xfrm>
            <a:custGeom>
              <a:avLst/>
              <a:gdLst>
                <a:gd name="T0" fmla="*/ 0 w 33"/>
                <a:gd name="T1" fmla="*/ 71 h 71"/>
                <a:gd name="T2" fmla="*/ 0 w 33"/>
                <a:gd name="T3" fmla="*/ 71 h 71"/>
                <a:gd name="T4" fmla="*/ 3 w 33"/>
                <a:gd name="T5" fmla="*/ 71 h 71"/>
                <a:gd name="T6" fmla="*/ 3 w 33"/>
                <a:gd name="T7" fmla="*/ 71 h 71"/>
                <a:gd name="T8" fmla="*/ 3 w 33"/>
                <a:gd name="T9" fmla="*/ 71 h 71"/>
                <a:gd name="T10" fmla="*/ 13 w 33"/>
                <a:gd name="T11" fmla="*/ 68 h 71"/>
                <a:gd name="T12" fmla="*/ 13 w 33"/>
                <a:gd name="T13" fmla="*/ 68 h 71"/>
                <a:gd name="T14" fmla="*/ 13 w 33"/>
                <a:gd name="T15" fmla="*/ 68 h 71"/>
                <a:gd name="T16" fmla="*/ 25 w 33"/>
                <a:gd name="T17" fmla="*/ 61 h 71"/>
                <a:gd name="T18" fmla="*/ 25 w 33"/>
                <a:gd name="T19" fmla="*/ 61 h 71"/>
                <a:gd name="T20" fmla="*/ 25 w 33"/>
                <a:gd name="T21" fmla="*/ 61 h 71"/>
                <a:gd name="T22" fmla="*/ 25 w 33"/>
                <a:gd name="T23" fmla="*/ 61 h 71"/>
                <a:gd name="T24" fmla="*/ 25 w 33"/>
                <a:gd name="T25" fmla="*/ 61 h 71"/>
                <a:gd name="T26" fmla="*/ 25 w 33"/>
                <a:gd name="T27" fmla="*/ 60 h 71"/>
                <a:gd name="T28" fmla="*/ 26 w 33"/>
                <a:gd name="T29" fmla="*/ 60 h 71"/>
                <a:gd name="T30" fmla="*/ 26 w 33"/>
                <a:gd name="T31" fmla="*/ 60 h 71"/>
                <a:gd name="T32" fmla="*/ 26 w 33"/>
                <a:gd name="T33" fmla="*/ 60 h 71"/>
                <a:gd name="T34" fmla="*/ 26 w 33"/>
                <a:gd name="T35" fmla="*/ 60 h 71"/>
                <a:gd name="T36" fmla="*/ 26 w 33"/>
                <a:gd name="T37" fmla="*/ 60 h 71"/>
                <a:gd name="T38" fmla="*/ 26 w 33"/>
                <a:gd name="T39" fmla="*/ 60 h 71"/>
                <a:gd name="T40" fmla="*/ 33 w 33"/>
                <a:gd name="T41" fmla="*/ 50 h 71"/>
                <a:gd name="T42" fmla="*/ 33 w 33"/>
                <a:gd name="T43" fmla="*/ 50 h 71"/>
                <a:gd name="T44" fmla="*/ 33 w 33"/>
                <a:gd name="T45" fmla="*/ 49 h 71"/>
                <a:gd name="T46" fmla="*/ 32 w 33"/>
                <a:gd name="T47" fmla="*/ 21 h 71"/>
                <a:gd name="T48" fmla="*/ 32 w 33"/>
                <a:gd name="T49" fmla="*/ 21 h 71"/>
                <a:gd name="T50" fmla="*/ 32 w 33"/>
                <a:gd name="T51" fmla="*/ 21 h 71"/>
                <a:gd name="T52" fmla="*/ 25 w 33"/>
                <a:gd name="T53" fmla="*/ 10 h 71"/>
                <a:gd name="T54" fmla="*/ 12 w 33"/>
                <a:gd name="T55" fmla="*/ 2 h 71"/>
                <a:gd name="T56" fmla="*/ 12 w 33"/>
                <a:gd name="T57" fmla="*/ 2 h 71"/>
                <a:gd name="T58" fmla="*/ 12 w 33"/>
                <a:gd name="T59" fmla="*/ 2 h 71"/>
                <a:gd name="T60" fmla="*/ 0 w 33"/>
                <a:gd name="T61" fmla="*/ 0 h 71"/>
                <a:gd name="T62" fmla="*/ 0 w 33"/>
                <a:gd name="T63" fmla="*/ 0 h 71"/>
                <a:gd name="T64" fmla="*/ 0 w 33"/>
                <a:gd name="T6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" h="71">
                  <a:moveTo>
                    <a:pt x="2" y="71"/>
                  </a:moveTo>
                  <a:cubicBezTo>
                    <a:pt x="2" y="71"/>
                    <a:pt x="1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1"/>
                    <a:pt x="2" y="71"/>
                    <a:pt x="2" y="71"/>
                  </a:cubicBezTo>
                  <a:moveTo>
                    <a:pt x="3" y="71"/>
                  </a:moveTo>
                  <a:cubicBezTo>
                    <a:pt x="3" y="71"/>
                    <a:pt x="2" y="71"/>
                    <a:pt x="2" y="71"/>
                  </a:cubicBezTo>
                  <a:cubicBezTo>
                    <a:pt x="2" y="71"/>
                    <a:pt x="3" y="71"/>
                    <a:pt x="3" y="71"/>
                  </a:cubicBezTo>
                  <a:moveTo>
                    <a:pt x="3" y="71"/>
                  </a:moveTo>
                  <a:cubicBezTo>
                    <a:pt x="3" y="71"/>
                    <a:pt x="3" y="71"/>
                    <a:pt x="3" y="71"/>
                  </a:cubicBezTo>
                  <a:cubicBezTo>
                    <a:pt x="3" y="71"/>
                    <a:pt x="3" y="71"/>
                    <a:pt x="3" y="71"/>
                  </a:cubicBezTo>
                  <a:moveTo>
                    <a:pt x="13" y="68"/>
                  </a:moveTo>
                  <a:cubicBezTo>
                    <a:pt x="13" y="68"/>
                    <a:pt x="13" y="68"/>
                    <a:pt x="13" y="68"/>
                  </a:cubicBezTo>
                  <a:cubicBezTo>
                    <a:pt x="13" y="68"/>
                    <a:pt x="13" y="68"/>
                    <a:pt x="13" y="68"/>
                  </a:cubicBezTo>
                  <a:moveTo>
                    <a:pt x="14" y="68"/>
                  </a:moveTo>
                  <a:cubicBezTo>
                    <a:pt x="13" y="68"/>
                    <a:pt x="13" y="68"/>
                    <a:pt x="13" y="68"/>
                  </a:cubicBezTo>
                  <a:cubicBezTo>
                    <a:pt x="13" y="68"/>
                    <a:pt x="13" y="68"/>
                    <a:pt x="14" y="68"/>
                  </a:cubicBezTo>
                  <a:moveTo>
                    <a:pt x="25" y="61"/>
                  </a:moveTo>
                  <a:cubicBezTo>
                    <a:pt x="22" y="64"/>
                    <a:pt x="18" y="66"/>
                    <a:pt x="14" y="68"/>
                  </a:cubicBezTo>
                  <a:cubicBezTo>
                    <a:pt x="18" y="66"/>
                    <a:pt x="21" y="64"/>
                    <a:pt x="25" y="61"/>
                  </a:cubicBezTo>
                  <a:moveTo>
                    <a:pt x="25" y="61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moveTo>
                    <a:pt x="25" y="61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moveTo>
                    <a:pt x="25" y="60"/>
                  </a:moveTo>
                  <a:cubicBezTo>
                    <a:pt x="25" y="60"/>
                    <a:pt x="25" y="60"/>
                    <a:pt x="25" y="60"/>
                  </a:cubicBezTo>
                  <a:cubicBezTo>
                    <a:pt x="25" y="60"/>
                    <a:pt x="25" y="60"/>
                    <a:pt x="25" y="60"/>
                  </a:cubicBezTo>
                  <a:moveTo>
                    <a:pt x="26" y="60"/>
                  </a:moveTo>
                  <a:cubicBezTo>
                    <a:pt x="26" y="60"/>
                    <a:pt x="26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moveTo>
                    <a:pt x="26" y="60"/>
                  </a:moveTo>
                  <a:cubicBezTo>
                    <a:pt x="26" y="60"/>
                    <a:pt x="26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moveTo>
                    <a:pt x="26" y="60"/>
                  </a:moveTo>
                  <a:cubicBezTo>
                    <a:pt x="26" y="60"/>
                    <a:pt x="26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moveTo>
                    <a:pt x="33" y="50"/>
                  </a:moveTo>
                  <a:cubicBezTo>
                    <a:pt x="31" y="53"/>
                    <a:pt x="29" y="57"/>
                    <a:pt x="26" y="60"/>
                  </a:cubicBezTo>
                  <a:cubicBezTo>
                    <a:pt x="29" y="57"/>
                    <a:pt x="31" y="53"/>
                    <a:pt x="33" y="50"/>
                  </a:cubicBezTo>
                  <a:moveTo>
                    <a:pt x="33" y="50"/>
                  </a:moveTo>
                  <a:cubicBezTo>
                    <a:pt x="33" y="50"/>
                    <a:pt x="33" y="50"/>
                    <a:pt x="33" y="50"/>
                  </a:cubicBezTo>
                  <a:cubicBezTo>
                    <a:pt x="33" y="50"/>
                    <a:pt x="33" y="50"/>
                    <a:pt x="33" y="50"/>
                  </a:cubicBezTo>
                  <a:moveTo>
                    <a:pt x="33" y="49"/>
                  </a:moveTo>
                  <a:cubicBezTo>
                    <a:pt x="33" y="49"/>
                    <a:pt x="33" y="49"/>
                    <a:pt x="33" y="49"/>
                  </a:cubicBezTo>
                  <a:cubicBezTo>
                    <a:pt x="33" y="49"/>
                    <a:pt x="33" y="49"/>
                    <a:pt x="33" y="49"/>
                  </a:cubicBezTo>
                  <a:moveTo>
                    <a:pt x="32" y="21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1"/>
                    <a:pt x="33" y="21"/>
                    <a:pt x="32" y="21"/>
                  </a:cubicBezTo>
                  <a:moveTo>
                    <a:pt x="13" y="2"/>
                  </a:moveTo>
                  <a:cubicBezTo>
                    <a:pt x="21" y="5"/>
                    <a:pt x="29" y="12"/>
                    <a:pt x="32" y="21"/>
                  </a:cubicBezTo>
                  <a:cubicBezTo>
                    <a:pt x="31" y="17"/>
                    <a:pt x="28" y="13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2" y="7"/>
                    <a:pt x="17" y="4"/>
                    <a:pt x="13" y="2"/>
                  </a:cubicBezTo>
                  <a:moveTo>
                    <a:pt x="12" y="2"/>
                  </a:moveTo>
                  <a:cubicBezTo>
                    <a:pt x="12" y="2"/>
                    <a:pt x="12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moveTo>
                    <a:pt x="12" y="2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9" name="Freeform 11"/>
            <p:cNvSpPr/>
            <p:nvPr/>
          </p:nvSpPr>
          <p:spPr bwMode="auto">
            <a:xfrm>
              <a:off x="11112456" y="1897135"/>
              <a:ext cx="393744" cy="320533"/>
            </a:xfrm>
            <a:custGeom>
              <a:avLst/>
              <a:gdLst>
                <a:gd name="T0" fmla="*/ 50 w 86"/>
                <a:gd name="T1" fmla="*/ 0 h 71"/>
                <a:gd name="T2" fmla="*/ 50 w 86"/>
                <a:gd name="T3" fmla="*/ 0 h 71"/>
                <a:gd name="T4" fmla="*/ 25 w 86"/>
                <a:gd name="T5" fmla="*/ 10 h 71"/>
                <a:gd name="T6" fmla="*/ 0 w 86"/>
                <a:gd name="T7" fmla="*/ 35 h 71"/>
                <a:gd name="T8" fmla="*/ 25 w 86"/>
                <a:gd name="T9" fmla="*/ 60 h 71"/>
                <a:gd name="T10" fmla="*/ 50 w 86"/>
                <a:gd name="T11" fmla="*/ 71 h 71"/>
                <a:gd name="T12" fmla="*/ 50 w 86"/>
                <a:gd name="T13" fmla="*/ 71 h 71"/>
                <a:gd name="T14" fmla="*/ 52 w 86"/>
                <a:gd name="T15" fmla="*/ 71 h 71"/>
                <a:gd name="T16" fmla="*/ 52 w 86"/>
                <a:gd name="T17" fmla="*/ 71 h 71"/>
                <a:gd name="T18" fmla="*/ 53 w 86"/>
                <a:gd name="T19" fmla="*/ 71 h 71"/>
                <a:gd name="T20" fmla="*/ 53 w 86"/>
                <a:gd name="T21" fmla="*/ 71 h 71"/>
                <a:gd name="T22" fmla="*/ 53 w 86"/>
                <a:gd name="T23" fmla="*/ 71 h 71"/>
                <a:gd name="T24" fmla="*/ 63 w 86"/>
                <a:gd name="T25" fmla="*/ 68 h 71"/>
                <a:gd name="T26" fmla="*/ 63 w 86"/>
                <a:gd name="T27" fmla="*/ 68 h 71"/>
                <a:gd name="T28" fmla="*/ 63 w 86"/>
                <a:gd name="T29" fmla="*/ 68 h 71"/>
                <a:gd name="T30" fmla="*/ 64 w 86"/>
                <a:gd name="T31" fmla="*/ 68 h 71"/>
                <a:gd name="T32" fmla="*/ 64 w 86"/>
                <a:gd name="T33" fmla="*/ 68 h 71"/>
                <a:gd name="T34" fmla="*/ 75 w 86"/>
                <a:gd name="T35" fmla="*/ 61 h 71"/>
                <a:gd name="T36" fmla="*/ 75 w 86"/>
                <a:gd name="T37" fmla="*/ 61 h 71"/>
                <a:gd name="T38" fmla="*/ 75 w 86"/>
                <a:gd name="T39" fmla="*/ 61 h 71"/>
                <a:gd name="T40" fmla="*/ 75 w 86"/>
                <a:gd name="T41" fmla="*/ 61 h 71"/>
                <a:gd name="T42" fmla="*/ 75 w 86"/>
                <a:gd name="T43" fmla="*/ 61 h 71"/>
                <a:gd name="T44" fmla="*/ 75 w 86"/>
                <a:gd name="T45" fmla="*/ 60 h 71"/>
                <a:gd name="T46" fmla="*/ 75 w 86"/>
                <a:gd name="T47" fmla="*/ 60 h 71"/>
                <a:gd name="T48" fmla="*/ 75 w 86"/>
                <a:gd name="T49" fmla="*/ 60 h 71"/>
                <a:gd name="T50" fmla="*/ 75 w 86"/>
                <a:gd name="T51" fmla="*/ 60 h 71"/>
                <a:gd name="T52" fmla="*/ 76 w 86"/>
                <a:gd name="T53" fmla="*/ 60 h 71"/>
                <a:gd name="T54" fmla="*/ 76 w 86"/>
                <a:gd name="T55" fmla="*/ 60 h 71"/>
                <a:gd name="T56" fmla="*/ 76 w 86"/>
                <a:gd name="T57" fmla="*/ 60 h 71"/>
                <a:gd name="T58" fmla="*/ 76 w 86"/>
                <a:gd name="T59" fmla="*/ 60 h 71"/>
                <a:gd name="T60" fmla="*/ 76 w 86"/>
                <a:gd name="T61" fmla="*/ 60 h 71"/>
                <a:gd name="T62" fmla="*/ 76 w 86"/>
                <a:gd name="T63" fmla="*/ 60 h 71"/>
                <a:gd name="T64" fmla="*/ 76 w 86"/>
                <a:gd name="T65" fmla="*/ 60 h 71"/>
                <a:gd name="T66" fmla="*/ 83 w 86"/>
                <a:gd name="T67" fmla="*/ 50 h 71"/>
                <a:gd name="T68" fmla="*/ 83 w 86"/>
                <a:gd name="T69" fmla="*/ 50 h 71"/>
                <a:gd name="T70" fmla="*/ 83 w 86"/>
                <a:gd name="T71" fmla="*/ 50 h 71"/>
                <a:gd name="T72" fmla="*/ 83 w 86"/>
                <a:gd name="T73" fmla="*/ 49 h 71"/>
                <a:gd name="T74" fmla="*/ 83 w 86"/>
                <a:gd name="T75" fmla="*/ 49 h 71"/>
                <a:gd name="T76" fmla="*/ 86 w 86"/>
                <a:gd name="T77" fmla="*/ 35 h 71"/>
                <a:gd name="T78" fmla="*/ 83 w 86"/>
                <a:gd name="T79" fmla="*/ 21 h 71"/>
                <a:gd name="T80" fmla="*/ 82 w 86"/>
                <a:gd name="T81" fmla="*/ 21 h 71"/>
                <a:gd name="T82" fmla="*/ 82 w 86"/>
                <a:gd name="T83" fmla="*/ 21 h 71"/>
                <a:gd name="T84" fmla="*/ 63 w 86"/>
                <a:gd name="T85" fmla="*/ 2 h 71"/>
                <a:gd name="T86" fmla="*/ 63 w 86"/>
                <a:gd name="T87" fmla="*/ 2 h 71"/>
                <a:gd name="T88" fmla="*/ 62 w 86"/>
                <a:gd name="T89" fmla="*/ 2 h 71"/>
                <a:gd name="T90" fmla="*/ 62 w 86"/>
                <a:gd name="T91" fmla="*/ 2 h 71"/>
                <a:gd name="T92" fmla="*/ 62 w 86"/>
                <a:gd name="T93" fmla="*/ 2 h 71"/>
                <a:gd name="T94" fmla="*/ 54 w 86"/>
                <a:gd name="T95" fmla="*/ 0 h 71"/>
                <a:gd name="T96" fmla="*/ 50 w 86"/>
                <a:gd name="T9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6" h="71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1" y="0"/>
                    <a:pt x="32" y="3"/>
                    <a:pt x="25" y="1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32" y="67"/>
                    <a:pt x="41" y="71"/>
                    <a:pt x="50" y="71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1" y="71"/>
                    <a:pt x="52" y="71"/>
                    <a:pt x="52" y="71"/>
                  </a:cubicBezTo>
                  <a:cubicBezTo>
                    <a:pt x="52" y="71"/>
                    <a:pt x="52" y="71"/>
                    <a:pt x="52" y="71"/>
                  </a:cubicBezTo>
                  <a:cubicBezTo>
                    <a:pt x="52" y="71"/>
                    <a:pt x="53" y="71"/>
                    <a:pt x="53" y="71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56" y="70"/>
                    <a:pt x="60" y="70"/>
                    <a:pt x="63" y="68"/>
                  </a:cubicBezTo>
                  <a:cubicBezTo>
                    <a:pt x="63" y="68"/>
                    <a:pt x="63" y="68"/>
                    <a:pt x="63" y="68"/>
                  </a:cubicBezTo>
                  <a:cubicBezTo>
                    <a:pt x="63" y="68"/>
                    <a:pt x="63" y="68"/>
                    <a:pt x="63" y="68"/>
                  </a:cubicBezTo>
                  <a:cubicBezTo>
                    <a:pt x="63" y="68"/>
                    <a:pt x="63" y="68"/>
                    <a:pt x="64" y="6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8" y="66"/>
                    <a:pt x="72" y="64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0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5" y="60"/>
                    <a:pt x="75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9" y="57"/>
                    <a:pt x="81" y="53"/>
                    <a:pt x="83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85" y="45"/>
                    <a:pt x="86" y="40"/>
                    <a:pt x="86" y="35"/>
                  </a:cubicBezTo>
                  <a:cubicBezTo>
                    <a:pt x="86" y="30"/>
                    <a:pt x="85" y="25"/>
                    <a:pt x="83" y="21"/>
                  </a:cubicBezTo>
                  <a:cubicBezTo>
                    <a:pt x="83" y="21"/>
                    <a:pt x="83" y="21"/>
                    <a:pt x="82" y="21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79" y="12"/>
                    <a:pt x="71" y="5"/>
                    <a:pt x="63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59" y="1"/>
                    <a:pt x="57" y="0"/>
                    <a:pt x="54" y="0"/>
                  </a:cubicBezTo>
                  <a:cubicBezTo>
                    <a:pt x="53" y="0"/>
                    <a:pt x="52" y="0"/>
                    <a:pt x="50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</p:grpSp>
      <p:sp>
        <p:nvSpPr>
          <p:cNvPr id="3" name="Oval 2"/>
          <p:cNvSpPr/>
          <p:nvPr/>
        </p:nvSpPr>
        <p:spPr>
          <a:xfrm>
            <a:off x="1210733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0" name="Oval 29"/>
          <p:cNvSpPr/>
          <p:nvPr/>
        </p:nvSpPr>
        <p:spPr>
          <a:xfrm>
            <a:off x="2792624" y="1559190"/>
            <a:ext cx="996421" cy="99642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1" name="Oval 30"/>
          <p:cNvSpPr/>
          <p:nvPr/>
        </p:nvSpPr>
        <p:spPr>
          <a:xfrm>
            <a:off x="4374515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2" name="Oval 31"/>
          <p:cNvSpPr/>
          <p:nvPr/>
        </p:nvSpPr>
        <p:spPr>
          <a:xfrm>
            <a:off x="5956406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3" name="Oval 32"/>
          <p:cNvSpPr/>
          <p:nvPr/>
        </p:nvSpPr>
        <p:spPr>
          <a:xfrm>
            <a:off x="7538297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4" name="Oval 33"/>
          <p:cNvSpPr/>
          <p:nvPr/>
        </p:nvSpPr>
        <p:spPr>
          <a:xfrm>
            <a:off x="9120188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" name="TextBox 4"/>
          <p:cNvSpPr txBox="1"/>
          <p:nvPr/>
        </p:nvSpPr>
        <p:spPr>
          <a:xfrm>
            <a:off x="2785942" y="1770220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2800" b="1" smtClean="0">
                <a:solidFill>
                  <a:schemeClr val="bg1"/>
                </a:solidFill>
              </a:rPr>
              <a:t>02</a:t>
            </a:r>
            <a:endParaRPr lang="es-ES_tradnl" sz="2800" b="1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201765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2800" smtClean="0">
                <a:solidFill>
                  <a:schemeClr val="accent3"/>
                </a:solidFill>
              </a:rPr>
              <a:t>01</a:t>
            </a:r>
            <a:endParaRPr lang="es-ES_tradnl" sz="2800">
              <a:solidFill>
                <a:schemeClr val="accent3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374011" y="1759669"/>
            <a:ext cx="1008540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2800" smtClean="0">
                <a:solidFill>
                  <a:schemeClr val="accent3"/>
                </a:solidFill>
              </a:rPr>
              <a:t>03</a:t>
            </a:r>
            <a:endParaRPr lang="es-ES_tradnl" sz="2800">
              <a:solidFill>
                <a:schemeClr val="accent3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951565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2800" smtClean="0">
                <a:solidFill>
                  <a:schemeClr val="accent3"/>
                </a:solidFill>
              </a:rPr>
              <a:t>04</a:t>
            </a:r>
            <a:endParaRPr lang="es-ES_tradnl" sz="2800">
              <a:solidFill>
                <a:schemeClr val="accent3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535109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2800" smtClean="0">
                <a:solidFill>
                  <a:schemeClr val="accent3"/>
                </a:solidFill>
              </a:rPr>
              <a:t>05</a:t>
            </a:r>
            <a:endParaRPr lang="es-ES_tradnl" sz="2800">
              <a:solidFill>
                <a:schemeClr val="accent3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127241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2800" smtClean="0">
                <a:solidFill>
                  <a:schemeClr val="accent3"/>
                </a:solidFill>
              </a:rPr>
              <a:t>06</a:t>
            </a:r>
            <a:endParaRPr lang="es-ES_tradnl" sz="280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050058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85800" y="2836333"/>
            <a:ext cx="10820400" cy="3352870"/>
          </a:xfrm>
          <a:prstGeom prst="roundRect">
            <a:avLst>
              <a:gd name="adj" fmla="val 9394"/>
            </a:avLst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0FEA8FEA-CC11-CA44-AA96-E44365848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Seis pasos para preparar los equipos de soporte de TI</a:t>
            </a:r>
            <a:endParaRPr lang="es-ES_tradnl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A3F86135-854D-4941-BCBB-0CE11C3DBC2C}"/>
              </a:ext>
            </a:extLst>
          </p:cNvPr>
          <p:cNvSpPr/>
          <p:nvPr/>
        </p:nvSpPr>
        <p:spPr>
          <a:xfrm>
            <a:off x="1204906" y="3109748"/>
            <a:ext cx="4743728" cy="2769989"/>
          </a:xfrm>
          <a:prstGeom prst="rect">
            <a:avLst/>
          </a:prstGeom>
        </p:spPr>
        <p:txBody>
          <a:bodyPr wrap="square" lIns="0" tIns="0" rIns="0" bIns="0" numCol="1" spcCol="360000">
            <a:spAutoFit/>
          </a:bodyPr>
          <a:lstStyle/>
          <a:p>
            <a:pPr>
              <a:spcAft>
                <a:spcPts val="1200"/>
              </a:spcAft>
            </a:pPr>
            <a:r>
              <a:rPr lang="es-ES_tradnl" sz="1700" dirty="0" smtClean="0"/>
              <a:t>Conozca a sus contactos clave</a:t>
            </a:r>
          </a:p>
          <a:p>
            <a:pPr>
              <a:spcAft>
                <a:spcPts val="1200"/>
              </a:spcAft>
            </a:pPr>
            <a:r>
              <a:rPr lang="es-ES_tradnl" sz="1100" dirty="0" smtClean="0">
                <a:latin typeface="+mj-lt"/>
              </a:rPr>
              <a:t>Planifique reuniones con sus contactos en el departamento de TI. Es posible que, dependiendo del tamaño y la extensión geográfica de su empresa, necesite solamente llevar a cabo una o varias reuniones.</a:t>
            </a:r>
          </a:p>
          <a:p>
            <a:pPr>
              <a:spcAft>
                <a:spcPts val="1200"/>
              </a:spcAft>
            </a:pPr>
            <a:r>
              <a:rPr lang="es-ES_tradnl" sz="1100" dirty="0" smtClean="0">
                <a:latin typeface="+mj-lt"/>
              </a:rPr>
              <a:t>Explíqueles sus planes y estimule la formulación de preguntas y el establecimiento de debate. </a:t>
            </a:r>
            <a:br>
              <a:rPr lang="es-ES_tradnl" sz="1100" dirty="0" smtClean="0">
                <a:latin typeface="+mj-lt"/>
              </a:rPr>
            </a:br>
            <a:r>
              <a:rPr lang="es-ES_tradnl" sz="1100" dirty="0" smtClean="0">
                <a:latin typeface="+mj-lt"/>
              </a:rPr>
              <a:t>Manténgase atento a los comentarios, ofrezca respuestas siempre que pueda, </a:t>
            </a:r>
            <a:br>
              <a:rPr lang="es-ES_tradnl" sz="1100" dirty="0" smtClean="0">
                <a:latin typeface="+mj-lt"/>
              </a:rPr>
            </a:br>
            <a:r>
              <a:rPr lang="es-ES_tradnl" sz="1100" dirty="0" smtClean="0">
                <a:latin typeface="+mj-lt"/>
              </a:rPr>
              <a:t>y adopte medidas. Haga que se sientan escuchados e involucrados </a:t>
            </a:r>
            <a:br>
              <a:rPr lang="es-ES_tradnl" sz="1100" dirty="0" smtClean="0">
                <a:latin typeface="+mj-lt"/>
              </a:rPr>
            </a:br>
            <a:r>
              <a:rPr lang="es-ES_tradnl" sz="1100" dirty="0" smtClean="0">
                <a:latin typeface="+mj-lt"/>
              </a:rPr>
              <a:t>y muéstreles que ha hecho un seguimiento de sus inquietudes.</a:t>
            </a:r>
          </a:p>
          <a:p>
            <a:pPr>
              <a:spcAft>
                <a:spcPts val="1200"/>
              </a:spcAft>
            </a:pPr>
            <a:r>
              <a:rPr lang="es-ES_tradnl" sz="1100" dirty="0" smtClean="0">
                <a:latin typeface="+mj-lt"/>
              </a:rPr>
              <a:t>Una vez que haya repasado los planes de implementación y adopción, es hora de analizar cómo preparará el servicio de asistencia informática y los equipos de TI locales. Asegúrese de orientarse en este tema ya que estas personas saben mejor que usted sobre las presiones diarias de sus colegas.</a:t>
            </a:r>
            <a:endParaRPr lang="es-ES_tradnl" sz="1100" dirty="0">
              <a:latin typeface="+mj-lt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685800" y="1416335"/>
            <a:ext cx="10820400" cy="1282130"/>
            <a:chOff x="685800" y="1416335"/>
            <a:chExt cx="10820400" cy="1282130"/>
          </a:xfrm>
          <a:solidFill>
            <a:schemeClr val="bg1">
              <a:lumMod val="85000"/>
            </a:schemeClr>
          </a:solidFill>
        </p:grpSpPr>
        <p:sp>
          <p:nvSpPr>
            <p:cNvPr id="23" name="Freeform 5"/>
            <p:cNvSpPr>
              <a:spLocks noEditPoints="1"/>
            </p:cNvSpPr>
            <p:nvPr/>
          </p:nvSpPr>
          <p:spPr bwMode="auto">
            <a:xfrm>
              <a:off x="685800" y="1897135"/>
              <a:ext cx="10800991" cy="320533"/>
            </a:xfrm>
            <a:custGeom>
              <a:avLst/>
              <a:gdLst>
                <a:gd name="T0" fmla="*/ 2356 w 2366"/>
                <a:gd name="T1" fmla="*/ 60 h 71"/>
                <a:gd name="T2" fmla="*/ 2355 w 2366"/>
                <a:gd name="T3" fmla="*/ 60 h 71"/>
                <a:gd name="T4" fmla="*/ 2355 w 2366"/>
                <a:gd name="T5" fmla="*/ 60 h 71"/>
                <a:gd name="T6" fmla="*/ 2356 w 2366"/>
                <a:gd name="T7" fmla="*/ 60 h 71"/>
                <a:gd name="T8" fmla="*/ 2356 w 2366"/>
                <a:gd name="T9" fmla="*/ 60 h 71"/>
                <a:gd name="T10" fmla="*/ 2356 w 2366"/>
                <a:gd name="T11" fmla="*/ 60 h 71"/>
                <a:gd name="T12" fmla="*/ 2356 w 2366"/>
                <a:gd name="T13" fmla="*/ 60 h 71"/>
                <a:gd name="T14" fmla="*/ 2356 w 2366"/>
                <a:gd name="T15" fmla="*/ 60 h 71"/>
                <a:gd name="T16" fmla="*/ 2356 w 2366"/>
                <a:gd name="T17" fmla="*/ 60 h 71"/>
                <a:gd name="T18" fmla="*/ 2356 w 2366"/>
                <a:gd name="T19" fmla="*/ 60 h 71"/>
                <a:gd name="T20" fmla="*/ 2356 w 2366"/>
                <a:gd name="T21" fmla="*/ 60 h 71"/>
                <a:gd name="T22" fmla="*/ 2356 w 2366"/>
                <a:gd name="T23" fmla="*/ 60 h 71"/>
                <a:gd name="T24" fmla="*/ 2356 w 2366"/>
                <a:gd name="T25" fmla="*/ 60 h 71"/>
                <a:gd name="T26" fmla="*/ 2363 w 2366"/>
                <a:gd name="T27" fmla="*/ 50 h 71"/>
                <a:gd name="T28" fmla="*/ 2363 w 2366"/>
                <a:gd name="T29" fmla="*/ 50 h 71"/>
                <a:gd name="T30" fmla="*/ 2363 w 2366"/>
                <a:gd name="T31" fmla="*/ 50 h 71"/>
                <a:gd name="T32" fmla="*/ 2363 w 2366"/>
                <a:gd name="T33" fmla="*/ 49 h 71"/>
                <a:gd name="T34" fmla="*/ 2363 w 2366"/>
                <a:gd name="T35" fmla="*/ 50 h 71"/>
                <a:gd name="T36" fmla="*/ 2363 w 2366"/>
                <a:gd name="T37" fmla="*/ 49 h 71"/>
                <a:gd name="T38" fmla="*/ 2363 w 2366"/>
                <a:gd name="T39" fmla="*/ 21 h 71"/>
                <a:gd name="T40" fmla="*/ 2366 w 2366"/>
                <a:gd name="T41" fmla="*/ 35 h 71"/>
                <a:gd name="T42" fmla="*/ 2363 w 2366"/>
                <a:gd name="T43" fmla="*/ 49 h 71"/>
                <a:gd name="T44" fmla="*/ 2366 w 2366"/>
                <a:gd name="T45" fmla="*/ 35 h 71"/>
                <a:gd name="T46" fmla="*/ 2363 w 2366"/>
                <a:gd name="T47" fmla="*/ 21 h 71"/>
                <a:gd name="T48" fmla="*/ 2362 w 2366"/>
                <a:gd name="T49" fmla="*/ 21 h 71"/>
                <a:gd name="T50" fmla="*/ 2362 w 2366"/>
                <a:gd name="T51" fmla="*/ 21 h 71"/>
                <a:gd name="T52" fmla="*/ 2362 w 2366"/>
                <a:gd name="T53" fmla="*/ 21 h 71"/>
                <a:gd name="T54" fmla="*/ 2245 w 2366"/>
                <a:gd name="T55" fmla="*/ 0 h 71"/>
                <a:gd name="T56" fmla="*/ 36 w 2366"/>
                <a:gd name="T57" fmla="*/ 0 h 71"/>
                <a:gd name="T58" fmla="*/ 0 w 2366"/>
                <a:gd name="T59" fmla="*/ 35 h 71"/>
                <a:gd name="T60" fmla="*/ 36 w 2366"/>
                <a:gd name="T61" fmla="*/ 71 h 71"/>
                <a:gd name="T62" fmla="*/ 2245 w 2366"/>
                <a:gd name="T63" fmla="*/ 71 h 71"/>
                <a:gd name="T64" fmla="*/ 2280 w 2366"/>
                <a:gd name="T65" fmla="*/ 35 h 71"/>
                <a:gd name="T66" fmla="*/ 2245 w 2366"/>
                <a:gd name="T6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66" h="71">
                  <a:moveTo>
                    <a:pt x="2356" y="60"/>
                  </a:moveTo>
                  <a:cubicBezTo>
                    <a:pt x="2355" y="60"/>
                    <a:pt x="2355" y="60"/>
                    <a:pt x="2355" y="60"/>
                  </a:cubicBezTo>
                  <a:cubicBezTo>
                    <a:pt x="2355" y="60"/>
                    <a:pt x="2355" y="60"/>
                    <a:pt x="2355" y="60"/>
                  </a:cubicBezTo>
                  <a:cubicBezTo>
                    <a:pt x="2355" y="60"/>
                    <a:pt x="2355" y="60"/>
                    <a:pt x="2356" y="60"/>
                  </a:cubicBezTo>
                  <a:moveTo>
                    <a:pt x="2356" y="60"/>
                  </a:moveTo>
                  <a:cubicBezTo>
                    <a:pt x="2356" y="60"/>
                    <a:pt x="2356" y="60"/>
                    <a:pt x="2356" y="60"/>
                  </a:cubicBezTo>
                  <a:cubicBezTo>
                    <a:pt x="2356" y="60"/>
                    <a:pt x="2356" y="60"/>
                    <a:pt x="2356" y="60"/>
                  </a:cubicBezTo>
                  <a:moveTo>
                    <a:pt x="2356" y="60"/>
                  </a:moveTo>
                  <a:cubicBezTo>
                    <a:pt x="2356" y="60"/>
                    <a:pt x="2356" y="60"/>
                    <a:pt x="2356" y="60"/>
                  </a:cubicBezTo>
                  <a:cubicBezTo>
                    <a:pt x="2356" y="60"/>
                    <a:pt x="2356" y="60"/>
                    <a:pt x="2356" y="60"/>
                  </a:cubicBezTo>
                  <a:moveTo>
                    <a:pt x="2356" y="60"/>
                  </a:moveTo>
                  <a:cubicBezTo>
                    <a:pt x="2356" y="60"/>
                    <a:pt x="2356" y="60"/>
                    <a:pt x="2356" y="60"/>
                  </a:cubicBezTo>
                  <a:cubicBezTo>
                    <a:pt x="2356" y="60"/>
                    <a:pt x="2356" y="60"/>
                    <a:pt x="2356" y="60"/>
                  </a:cubicBezTo>
                  <a:moveTo>
                    <a:pt x="2363" y="50"/>
                  </a:moveTo>
                  <a:cubicBezTo>
                    <a:pt x="2363" y="50"/>
                    <a:pt x="2363" y="50"/>
                    <a:pt x="2363" y="50"/>
                  </a:cubicBezTo>
                  <a:cubicBezTo>
                    <a:pt x="2363" y="50"/>
                    <a:pt x="2363" y="50"/>
                    <a:pt x="2363" y="50"/>
                  </a:cubicBezTo>
                  <a:moveTo>
                    <a:pt x="2363" y="49"/>
                  </a:moveTo>
                  <a:cubicBezTo>
                    <a:pt x="2363" y="49"/>
                    <a:pt x="2363" y="49"/>
                    <a:pt x="2363" y="50"/>
                  </a:cubicBezTo>
                  <a:cubicBezTo>
                    <a:pt x="2363" y="49"/>
                    <a:pt x="2363" y="49"/>
                    <a:pt x="2363" y="49"/>
                  </a:cubicBezTo>
                  <a:moveTo>
                    <a:pt x="2363" y="21"/>
                  </a:moveTo>
                  <a:cubicBezTo>
                    <a:pt x="2365" y="25"/>
                    <a:pt x="2366" y="30"/>
                    <a:pt x="2366" y="35"/>
                  </a:cubicBezTo>
                  <a:cubicBezTo>
                    <a:pt x="2366" y="40"/>
                    <a:pt x="2365" y="45"/>
                    <a:pt x="2363" y="49"/>
                  </a:cubicBezTo>
                  <a:cubicBezTo>
                    <a:pt x="2365" y="45"/>
                    <a:pt x="2366" y="40"/>
                    <a:pt x="2366" y="35"/>
                  </a:cubicBezTo>
                  <a:cubicBezTo>
                    <a:pt x="2366" y="30"/>
                    <a:pt x="2365" y="25"/>
                    <a:pt x="2363" y="21"/>
                  </a:cubicBezTo>
                  <a:moveTo>
                    <a:pt x="2362" y="21"/>
                  </a:moveTo>
                  <a:cubicBezTo>
                    <a:pt x="2362" y="21"/>
                    <a:pt x="2362" y="21"/>
                    <a:pt x="2362" y="21"/>
                  </a:cubicBezTo>
                  <a:cubicBezTo>
                    <a:pt x="2362" y="21"/>
                    <a:pt x="2362" y="21"/>
                    <a:pt x="2362" y="21"/>
                  </a:cubicBezTo>
                  <a:moveTo>
                    <a:pt x="2245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6"/>
                    <a:pt x="0" y="35"/>
                  </a:cubicBezTo>
                  <a:cubicBezTo>
                    <a:pt x="0" y="55"/>
                    <a:pt x="16" y="71"/>
                    <a:pt x="36" y="71"/>
                  </a:cubicBezTo>
                  <a:cubicBezTo>
                    <a:pt x="2245" y="71"/>
                    <a:pt x="2245" y="71"/>
                    <a:pt x="2245" y="71"/>
                  </a:cubicBezTo>
                  <a:cubicBezTo>
                    <a:pt x="2280" y="35"/>
                    <a:pt x="2280" y="35"/>
                    <a:pt x="2280" y="35"/>
                  </a:cubicBezTo>
                  <a:cubicBezTo>
                    <a:pt x="2245" y="0"/>
                    <a:pt x="2245" y="0"/>
                    <a:pt x="2245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4" name="Freeform 6"/>
            <p:cNvSpPr/>
            <p:nvPr/>
          </p:nvSpPr>
          <p:spPr bwMode="auto">
            <a:xfrm>
              <a:off x="10666148" y="1416335"/>
              <a:ext cx="770907" cy="526002"/>
            </a:xfrm>
            <a:custGeom>
              <a:avLst/>
              <a:gdLst>
                <a:gd name="T0" fmla="*/ 38 w 169"/>
                <a:gd name="T1" fmla="*/ 0 h 116"/>
                <a:gd name="T2" fmla="*/ 13 w 169"/>
                <a:gd name="T3" fmla="*/ 10 h 116"/>
                <a:gd name="T4" fmla="*/ 13 w 169"/>
                <a:gd name="T5" fmla="*/ 60 h 116"/>
                <a:gd name="T6" fmla="*/ 59 w 169"/>
                <a:gd name="T7" fmla="*/ 106 h 116"/>
                <a:gd name="T8" fmla="*/ 144 w 169"/>
                <a:gd name="T9" fmla="*/ 106 h 116"/>
                <a:gd name="T10" fmla="*/ 144 w 169"/>
                <a:gd name="T11" fmla="*/ 106 h 116"/>
                <a:gd name="T12" fmla="*/ 148 w 169"/>
                <a:gd name="T13" fmla="*/ 106 h 116"/>
                <a:gd name="T14" fmla="*/ 156 w 169"/>
                <a:gd name="T15" fmla="*/ 108 h 116"/>
                <a:gd name="T16" fmla="*/ 156 w 169"/>
                <a:gd name="T17" fmla="*/ 108 h 116"/>
                <a:gd name="T18" fmla="*/ 156 w 169"/>
                <a:gd name="T19" fmla="*/ 108 h 116"/>
                <a:gd name="T20" fmla="*/ 157 w 169"/>
                <a:gd name="T21" fmla="*/ 108 h 116"/>
                <a:gd name="T22" fmla="*/ 157 w 169"/>
                <a:gd name="T23" fmla="*/ 108 h 116"/>
                <a:gd name="T24" fmla="*/ 169 w 169"/>
                <a:gd name="T25" fmla="*/ 116 h 116"/>
                <a:gd name="T26" fmla="*/ 63 w 169"/>
                <a:gd name="T27" fmla="*/ 10 h 116"/>
                <a:gd name="T28" fmla="*/ 38 w 169"/>
                <a:gd name="T2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9" h="115">
                  <a:moveTo>
                    <a:pt x="38" y="0"/>
                  </a:moveTo>
                  <a:cubicBezTo>
                    <a:pt x="29" y="0"/>
                    <a:pt x="20" y="4"/>
                    <a:pt x="13" y="10"/>
                  </a:cubicBezTo>
                  <a:cubicBezTo>
                    <a:pt x="0" y="24"/>
                    <a:pt x="0" y="47"/>
                    <a:pt x="13" y="60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146" y="106"/>
                    <a:pt x="147" y="106"/>
                    <a:pt x="148" y="106"/>
                  </a:cubicBezTo>
                  <a:cubicBezTo>
                    <a:pt x="151" y="106"/>
                    <a:pt x="154" y="107"/>
                    <a:pt x="156" y="108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6" y="108"/>
                    <a:pt x="156" y="108"/>
                    <a:pt x="157" y="108"/>
                  </a:cubicBezTo>
                  <a:cubicBezTo>
                    <a:pt x="157" y="108"/>
                    <a:pt x="157" y="108"/>
                    <a:pt x="157" y="108"/>
                  </a:cubicBezTo>
                  <a:cubicBezTo>
                    <a:pt x="161" y="110"/>
                    <a:pt x="166" y="113"/>
                    <a:pt x="169" y="116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57" y="4"/>
                    <a:pt x="48" y="0"/>
                    <a:pt x="38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5" name="Freeform 7"/>
            <p:cNvSpPr>
              <a:spLocks noEditPoints="1"/>
            </p:cNvSpPr>
            <p:nvPr/>
          </p:nvSpPr>
          <p:spPr bwMode="auto">
            <a:xfrm>
              <a:off x="10935550" y="1897135"/>
              <a:ext cx="447624" cy="160265"/>
            </a:xfrm>
            <a:custGeom>
              <a:avLst/>
              <a:gdLst>
                <a:gd name="T0" fmla="*/ 98 w 98"/>
                <a:gd name="T1" fmla="*/ 2 h 35"/>
                <a:gd name="T2" fmla="*/ 98 w 98"/>
                <a:gd name="T3" fmla="*/ 2 h 35"/>
                <a:gd name="T4" fmla="*/ 98 w 98"/>
                <a:gd name="T5" fmla="*/ 2 h 35"/>
                <a:gd name="T6" fmla="*/ 97 w 98"/>
                <a:gd name="T7" fmla="*/ 2 h 35"/>
                <a:gd name="T8" fmla="*/ 97 w 98"/>
                <a:gd name="T9" fmla="*/ 2 h 35"/>
                <a:gd name="T10" fmla="*/ 97 w 98"/>
                <a:gd name="T11" fmla="*/ 2 h 35"/>
                <a:gd name="T12" fmla="*/ 89 w 98"/>
                <a:gd name="T13" fmla="*/ 0 h 35"/>
                <a:gd name="T14" fmla="*/ 97 w 98"/>
                <a:gd name="T15" fmla="*/ 2 h 35"/>
                <a:gd name="T16" fmla="*/ 89 w 98"/>
                <a:gd name="T17" fmla="*/ 0 h 35"/>
                <a:gd name="T18" fmla="*/ 85 w 98"/>
                <a:gd name="T19" fmla="*/ 0 h 35"/>
                <a:gd name="T20" fmla="*/ 0 w 98"/>
                <a:gd name="T21" fmla="*/ 0 h 35"/>
                <a:gd name="T22" fmla="*/ 35 w 98"/>
                <a:gd name="T23" fmla="*/ 35 h 35"/>
                <a:gd name="T24" fmla="*/ 60 w 98"/>
                <a:gd name="T25" fmla="*/ 10 h 35"/>
                <a:gd name="T26" fmla="*/ 85 w 98"/>
                <a:gd name="T2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35">
                  <a:moveTo>
                    <a:pt x="98" y="2"/>
                  </a:move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moveTo>
                    <a:pt x="97" y="2"/>
                  </a:moveTo>
                  <a:cubicBezTo>
                    <a:pt x="97" y="2"/>
                    <a:pt x="97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moveTo>
                    <a:pt x="89" y="0"/>
                  </a:moveTo>
                  <a:cubicBezTo>
                    <a:pt x="92" y="0"/>
                    <a:pt x="94" y="1"/>
                    <a:pt x="97" y="2"/>
                  </a:cubicBezTo>
                  <a:cubicBezTo>
                    <a:pt x="95" y="1"/>
                    <a:pt x="92" y="0"/>
                    <a:pt x="89" y="0"/>
                  </a:cubicBezTo>
                  <a:moveTo>
                    <a:pt x="8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7" y="3"/>
                    <a:pt x="76" y="0"/>
                    <a:pt x="85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6" name="Freeform 8"/>
            <p:cNvSpPr/>
            <p:nvPr/>
          </p:nvSpPr>
          <p:spPr bwMode="auto">
            <a:xfrm>
              <a:off x="10666148" y="2168355"/>
              <a:ext cx="770907" cy="530110"/>
            </a:xfrm>
            <a:custGeom>
              <a:avLst/>
              <a:gdLst>
                <a:gd name="T0" fmla="*/ 169 w 169"/>
                <a:gd name="T1" fmla="*/ 0 h 117"/>
                <a:gd name="T2" fmla="*/ 169 w 169"/>
                <a:gd name="T3" fmla="*/ 0 h 117"/>
                <a:gd name="T4" fmla="*/ 169 w 169"/>
                <a:gd name="T5" fmla="*/ 0 h 117"/>
                <a:gd name="T6" fmla="*/ 169 w 169"/>
                <a:gd name="T7" fmla="*/ 1 h 117"/>
                <a:gd name="T8" fmla="*/ 169 w 169"/>
                <a:gd name="T9" fmla="*/ 1 h 117"/>
                <a:gd name="T10" fmla="*/ 169 w 169"/>
                <a:gd name="T11" fmla="*/ 1 h 117"/>
                <a:gd name="T12" fmla="*/ 169 w 169"/>
                <a:gd name="T13" fmla="*/ 1 h 117"/>
                <a:gd name="T14" fmla="*/ 169 w 169"/>
                <a:gd name="T15" fmla="*/ 1 h 117"/>
                <a:gd name="T16" fmla="*/ 158 w 169"/>
                <a:gd name="T17" fmla="*/ 8 h 117"/>
                <a:gd name="T18" fmla="*/ 158 w 169"/>
                <a:gd name="T19" fmla="*/ 8 h 117"/>
                <a:gd name="T20" fmla="*/ 157 w 169"/>
                <a:gd name="T21" fmla="*/ 8 h 117"/>
                <a:gd name="T22" fmla="*/ 157 w 169"/>
                <a:gd name="T23" fmla="*/ 8 h 117"/>
                <a:gd name="T24" fmla="*/ 157 w 169"/>
                <a:gd name="T25" fmla="*/ 8 h 117"/>
                <a:gd name="T26" fmla="*/ 147 w 169"/>
                <a:gd name="T27" fmla="*/ 11 h 117"/>
                <a:gd name="T28" fmla="*/ 147 w 169"/>
                <a:gd name="T29" fmla="*/ 11 h 117"/>
                <a:gd name="T30" fmla="*/ 147 w 169"/>
                <a:gd name="T31" fmla="*/ 11 h 117"/>
                <a:gd name="T32" fmla="*/ 146 w 169"/>
                <a:gd name="T33" fmla="*/ 11 h 117"/>
                <a:gd name="T34" fmla="*/ 146 w 169"/>
                <a:gd name="T35" fmla="*/ 11 h 117"/>
                <a:gd name="T36" fmla="*/ 144 w 169"/>
                <a:gd name="T37" fmla="*/ 11 h 117"/>
                <a:gd name="T38" fmla="*/ 144 w 169"/>
                <a:gd name="T39" fmla="*/ 11 h 117"/>
                <a:gd name="T40" fmla="*/ 59 w 169"/>
                <a:gd name="T41" fmla="*/ 11 h 117"/>
                <a:gd name="T42" fmla="*/ 13 w 169"/>
                <a:gd name="T43" fmla="*/ 56 h 117"/>
                <a:gd name="T44" fmla="*/ 13 w 169"/>
                <a:gd name="T45" fmla="*/ 106 h 117"/>
                <a:gd name="T46" fmla="*/ 38 w 169"/>
                <a:gd name="T47" fmla="*/ 117 h 117"/>
                <a:gd name="T48" fmla="*/ 63 w 169"/>
                <a:gd name="T49" fmla="*/ 106 h 117"/>
                <a:gd name="T50" fmla="*/ 169 w 169"/>
                <a:gd name="T5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9" h="117">
                  <a:moveTo>
                    <a:pt x="169" y="0"/>
                  </a:moveTo>
                  <a:cubicBezTo>
                    <a:pt x="169" y="0"/>
                    <a:pt x="169" y="0"/>
                    <a:pt x="169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5" y="4"/>
                    <a:pt x="162" y="6"/>
                    <a:pt x="158" y="8"/>
                  </a:cubicBezTo>
                  <a:cubicBezTo>
                    <a:pt x="158" y="8"/>
                    <a:pt x="158" y="8"/>
                    <a:pt x="158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4" y="9"/>
                    <a:pt x="150" y="10"/>
                    <a:pt x="147" y="11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47" y="11"/>
                    <a:pt x="146" y="11"/>
                    <a:pt x="146" y="11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6" y="11"/>
                    <a:pt x="145" y="11"/>
                    <a:pt x="144" y="11"/>
                  </a:cubicBezTo>
                  <a:cubicBezTo>
                    <a:pt x="144" y="11"/>
                    <a:pt x="144" y="11"/>
                    <a:pt x="144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0" y="70"/>
                    <a:pt x="0" y="92"/>
                    <a:pt x="13" y="106"/>
                  </a:cubicBezTo>
                  <a:cubicBezTo>
                    <a:pt x="20" y="113"/>
                    <a:pt x="29" y="117"/>
                    <a:pt x="38" y="117"/>
                  </a:cubicBezTo>
                  <a:cubicBezTo>
                    <a:pt x="48" y="117"/>
                    <a:pt x="57" y="113"/>
                    <a:pt x="63" y="106"/>
                  </a:cubicBezTo>
                  <a:cubicBezTo>
                    <a:pt x="169" y="0"/>
                    <a:pt x="169" y="0"/>
                    <a:pt x="169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7" name="Freeform 9"/>
            <p:cNvSpPr>
              <a:spLocks noEditPoints="1"/>
            </p:cNvSpPr>
            <p:nvPr/>
          </p:nvSpPr>
          <p:spPr bwMode="auto">
            <a:xfrm>
              <a:off x="10935550" y="2057400"/>
              <a:ext cx="501506" cy="160265"/>
            </a:xfrm>
            <a:custGeom>
              <a:avLst/>
              <a:gdLst>
                <a:gd name="T0" fmla="*/ 87 w 110"/>
                <a:gd name="T1" fmla="*/ 36 h 36"/>
                <a:gd name="T2" fmla="*/ 87 w 110"/>
                <a:gd name="T3" fmla="*/ 36 h 36"/>
                <a:gd name="T4" fmla="*/ 87 w 110"/>
                <a:gd name="T5" fmla="*/ 36 h 36"/>
                <a:gd name="T6" fmla="*/ 88 w 110"/>
                <a:gd name="T7" fmla="*/ 36 h 36"/>
                <a:gd name="T8" fmla="*/ 88 w 110"/>
                <a:gd name="T9" fmla="*/ 36 h 36"/>
                <a:gd name="T10" fmla="*/ 88 w 110"/>
                <a:gd name="T11" fmla="*/ 36 h 36"/>
                <a:gd name="T12" fmla="*/ 98 w 110"/>
                <a:gd name="T13" fmla="*/ 33 h 36"/>
                <a:gd name="T14" fmla="*/ 88 w 110"/>
                <a:gd name="T15" fmla="*/ 36 h 36"/>
                <a:gd name="T16" fmla="*/ 98 w 110"/>
                <a:gd name="T17" fmla="*/ 33 h 36"/>
                <a:gd name="T18" fmla="*/ 98 w 110"/>
                <a:gd name="T19" fmla="*/ 33 h 36"/>
                <a:gd name="T20" fmla="*/ 98 w 110"/>
                <a:gd name="T21" fmla="*/ 33 h 36"/>
                <a:gd name="T22" fmla="*/ 98 w 110"/>
                <a:gd name="T23" fmla="*/ 33 h 36"/>
                <a:gd name="T24" fmla="*/ 99 w 110"/>
                <a:gd name="T25" fmla="*/ 33 h 36"/>
                <a:gd name="T26" fmla="*/ 99 w 110"/>
                <a:gd name="T27" fmla="*/ 33 h 36"/>
                <a:gd name="T28" fmla="*/ 99 w 110"/>
                <a:gd name="T29" fmla="*/ 33 h 36"/>
                <a:gd name="T30" fmla="*/ 110 w 110"/>
                <a:gd name="T31" fmla="*/ 26 h 36"/>
                <a:gd name="T32" fmla="*/ 110 w 110"/>
                <a:gd name="T33" fmla="*/ 26 h 36"/>
                <a:gd name="T34" fmla="*/ 110 w 110"/>
                <a:gd name="T35" fmla="*/ 26 h 36"/>
                <a:gd name="T36" fmla="*/ 110 w 110"/>
                <a:gd name="T37" fmla="*/ 26 h 36"/>
                <a:gd name="T38" fmla="*/ 110 w 110"/>
                <a:gd name="T39" fmla="*/ 26 h 36"/>
                <a:gd name="T40" fmla="*/ 110 w 110"/>
                <a:gd name="T41" fmla="*/ 26 h 36"/>
                <a:gd name="T42" fmla="*/ 110 w 110"/>
                <a:gd name="T43" fmla="*/ 25 h 36"/>
                <a:gd name="T44" fmla="*/ 110 w 110"/>
                <a:gd name="T45" fmla="*/ 26 h 36"/>
                <a:gd name="T46" fmla="*/ 110 w 110"/>
                <a:gd name="T47" fmla="*/ 25 h 36"/>
                <a:gd name="T48" fmla="*/ 110 w 110"/>
                <a:gd name="T49" fmla="*/ 25 h 36"/>
                <a:gd name="T50" fmla="*/ 110 w 110"/>
                <a:gd name="T51" fmla="*/ 25 h 36"/>
                <a:gd name="T52" fmla="*/ 110 w 110"/>
                <a:gd name="T53" fmla="*/ 25 h 36"/>
                <a:gd name="T54" fmla="*/ 110 w 110"/>
                <a:gd name="T55" fmla="*/ 25 h 36"/>
                <a:gd name="T56" fmla="*/ 35 w 110"/>
                <a:gd name="T57" fmla="*/ 0 h 36"/>
                <a:gd name="T58" fmla="*/ 0 w 110"/>
                <a:gd name="T59" fmla="*/ 36 h 36"/>
                <a:gd name="T60" fmla="*/ 85 w 110"/>
                <a:gd name="T61" fmla="*/ 36 h 36"/>
                <a:gd name="T62" fmla="*/ 60 w 110"/>
                <a:gd name="T63" fmla="*/ 25 h 36"/>
                <a:gd name="T64" fmla="*/ 35 w 110"/>
                <a:gd name="T6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0" h="36">
                  <a:moveTo>
                    <a:pt x="87" y="36"/>
                  </a:moveTo>
                  <a:cubicBezTo>
                    <a:pt x="87" y="36"/>
                    <a:pt x="87" y="36"/>
                    <a:pt x="87" y="36"/>
                  </a:cubicBezTo>
                  <a:cubicBezTo>
                    <a:pt x="87" y="36"/>
                    <a:pt x="87" y="36"/>
                    <a:pt x="87" y="36"/>
                  </a:cubicBezTo>
                  <a:moveTo>
                    <a:pt x="88" y="36"/>
                  </a:moveTo>
                  <a:cubicBezTo>
                    <a:pt x="88" y="36"/>
                    <a:pt x="88" y="36"/>
                    <a:pt x="88" y="36"/>
                  </a:cubicBezTo>
                  <a:cubicBezTo>
                    <a:pt x="88" y="36"/>
                    <a:pt x="88" y="36"/>
                    <a:pt x="88" y="36"/>
                  </a:cubicBezTo>
                  <a:moveTo>
                    <a:pt x="98" y="33"/>
                  </a:moveTo>
                  <a:cubicBezTo>
                    <a:pt x="95" y="35"/>
                    <a:pt x="91" y="35"/>
                    <a:pt x="88" y="36"/>
                  </a:cubicBezTo>
                  <a:cubicBezTo>
                    <a:pt x="91" y="35"/>
                    <a:pt x="95" y="34"/>
                    <a:pt x="98" y="33"/>
                  </a:cubicBezTo>
                  <a:moveTo>
                    <a:pt x="98" y="33"/>
                  </a:moveTo>
                  <a:cubicBezTo>
                    <a:pt x="98" y="33"/>
                    <a:pt x="98" y="33"/>
                    <a:pt x="98" y="33"/>
                  </a:cubicBezTo>
                  <a:cubicBezTo>
                    <a:pt x="98" y="33"/>
                    <a:pt x="98" y="33"/>
                    <a:pt x="98" y="33"/>
                  </a:cubicBezTo>
                  <a:moveTo>
                    <a:pt x="99" y="33"/>
                  </a:moveTo>
                  <a:cubicBezTo>
                    <a:pt x="99" y="33"/>
                    <a:pt x="99" y="33"/>
                    <a:pt x="99" y="33"/>
                  </a:cubicBezTo>
                  <a:cubicBezTo>
                    <a:pt x="99" y="33"/>
                    <a:pt x="99" y="33"/>
                    <a:pt x="99" y="33"/>
                  </a:cubicBezTo>
                  <a:moveTo>
                    <a:pt x="110" y="26"/>
                  </a:move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moveTo>
                    <a:pt x="110" y="26"/>
                  </a:move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moveTo>
                    <a:pt x="110" y="25"/>
                  </a:move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5"/>
                  </a:cubicBezTo>
                  <a:moveTo>
                    <a:pt x="110" y="25"/>
                  </a:moveTo>
                  <a:cubicBezTo>
                    <a:pt x="110" y="25"/>
                    <a:pt x="110" y="25"/>
                    <a:pt x="110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10" y="25"/>
                    <a:pt x="110" y="25"/>
                    <a:pt x="110" y="25"/>
                  </a:cubicBezTo>
                  <a:moveTo>
                    <a:pt x="35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85" y="36"/>
                    <a:pt x="85" y="36"/>
                    <a:pt x="85" y="36"/>
                  </a:cubicBezTo>
                  <a:cubicBezTo>
                    <a:pt x="76" y="36"/>
                    <a:pt x="67" y="32"/>
                    <a:pt x="60" y="25"/>
                  </a:cubicBezTo>
                  <a:cubicBezTo>
                    <a:pt x="35" y="0"/>
                    <a:pt x="35" y="0"/>
                    <a:pt x="35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8" name="Freeform 10"/>
            <p:cNvSpPr>
              <a:spLocks noEditPoints="1"/>
            </p:cNvSpPr>
            <p:nvPr/>
          </p:nvSpPr>
          <p:spPr bwMode="auto">
            <a:xfrm>
              <a:off x="11321005" y="1897135"/>
              <a:ext cx="153354" cy="320533"/>
            </a:xfrm>
            <a:custGeom>
              <a:avLst/>
              <a:gdLst>
                <a:gd name="T0" fmla="*/ 0 w 33"/>
                <a:gd name="T1" fmla="*/ 71 h 71"/>
                <a:gd name="T2" fmla="*/ 0 w 33"/>
                <a:gd name="T3" fmla="*/ 71 h 71"/>
                <a:gd name="T4" fmla="*/ 3 w 33"/>
                <a:gd name="T5" fmla="*/ 71 h 71"/>
                <a:gd name="T6" fmla="*/ 3 w 33"/>
                <a:gd name="T7" fmla="*/ 71 h 71"/>
                <a:gd name="T8" fmla="*/ 3 w 33"/>
                <a:gd name="T9" fmla="*/ 71 h 71"/>
                <a:gd name="T10" fmla="*/ 13 w 33"/>
                <a:gd name="T11" fmla="*/ 68 h 71"/>
                <a:gd name="T12" fmla="*/ 13 w 33"/>
                <a:gd name="T13" fmla="*/ 68 h 71"/>
                <a:gd name="T14" fmla="*/ 13 w 33"/>
                <a:gd name="T15" fmla="*/ 68 h 71"/>
                <a:gd name="T16" fmla="*/ 25 w 33"/>
                <a:gd name="T17" fmla="*/ 61 h 71"/>
                <a:gd name="T18" fmla="*/ 25 w 33"/>
                <a:gd name="T19" fmla="*/ 61 h 71"/>
                <a:gd name="T20" fmla="*/ 25 w 33"/>
                <a:gd name="T21" fmla="*/ 61 h 71"/>
                <a:gd name="T22" fmla="*/ 25 w 33"/>
                <a:gd name="T23" fmla="*/ 61 h 71"/>
                <a:gd name="T24" fmla="*/ 25 w 33"/>
                <a:gd name="T25" fmla="*/ 61 h 71"/>
                <a:gd name="T26" fmla="*/ 25 w 33"/>
                <a:gd name="T27" fmla="*/ 60 h 71"/>
                <a:gd name="T28" fmla="*/ 26 w 33"/>
                <a:gd name="T29" fmla="*/ 60 h 71"/>
                <a:gd name="T30" fmla="*/ 26 w 33"/>
                <a:gd name="T31" fmla="*/ 60 h 71"/>
                <a:gd name="T32" fmla="*/ 26 w 33"/>
                <a:gd name="T33" fmla="*/ 60 h 71"/>
                <a:gd name="T34" fmla="*/ 26 w 33"/>
                <a:gd name="T35" fmla="*/ 60 h 71"/>
                <a:gd name="T36" fmla="*/ 26 w 33"/>
                <a:gd name="T37" fmla="*/ 60 h 71"/>
                <a:gd name="T38" fmla="*/ 26 w 33"/>
                <a:gd name="T39" fmla="*/ 60 h 71"/>
                <a:gd name="T40" fmla="*/ 33 w 33"/>
                <a:gd name="T41" fmla="*/ 50 h 71"/>
                <a:gd name="T42" fmla="*/ 33 w 33"/>
                <a:gd name="T43" fmla="*/ 50 h 71"/>
                <a:gd name="T44" fmla="*/ 33 w 33"/>
                <a:gd name="T45" fmla="*/ 49 h 71"/>
                <a:gd name="T46" fmla="*/ 32 w 33"/>
                <a:gd name="T47" fmla="*/ 21 h 71"/>
                <a:gd name="T48" fmla="*/ 32 w 33"/>
                <a:gd name="T49" fmla="*/ 21 h 71"/>
                <a:gd name="T50" fmla="*/ 32 w 33"/>
                <a:gd name="T51" fmla="*/ 21 h 71"/>
                <a:gd name="T52" fmla="*/ 25 w 33"/>
                <a:gd name="T53" fmla="*/ 10 h 71"/>
                <a:gd name="T54" fmla="*/ 12 w 33"/>
                <a:gd name="T55" fmla="*/ 2 h 71"/>
                <a:gd name="T56" fmla="*/ 12 w 33"/>
                <a:gd name="T57" fmla="*/ 2 h 71"/>
                <a:gd name="T58" fmla="*/ 12 w 33"/>
                <a:gd name="T59" fmla="*/ 2 h 71"/>
                <a:gd name="T60" fmla="*/ 0 w 33"/>
                <a:gd name="T61" fmla="*/ 0 h 71"/>
                <a:gd name="T62" fmla="*/ 0 w 33"/>
                <a:gd name="T63" fmla="*/ 0 h 71"/>
                <a:gd name="T64" fmla="*/ 0 w 33"/>
                <a:gd name="T6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" h="71">
                  <a:moveTo>
                    <a:pt x="2" y="71"/>
                  </a:moveTo>
                  <a:cubicBezTo>
                    <a:pt x="2" y="71"/>
                    <a:pt x="1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1"/>
                    <a:pt x="2" y="71"/>
                    <a:pt x="2" y="71"/>
                  </a:cubicBezTo>
                  <a:moveTo>
                    <a:pt x="3" y="71"/>
                  </a:moveTo>
                  <a:cubicBezTo>
                    <a:pt x="3" y="71"/>
                    <a:pt x="2" y="71"/>
                    <a:pt x="2" y="71"/>
                  </a:cubicBezTo>
                  <a:cubicBezTo>
                    <a:pt x="2" y="71"/>
                    <a:pt x="3" y="71"/>
                    <a:pt x="3" y="71"/>
                  </a:cubicBezTo>
                  <a:moveTo>
                    <a:pt x="3" y="71"/>
                  </a:moveTo>
                  <a:cubicBezTo>
                    <a:pt x="3" y="71"/>
                    <a:pt x="3" y="71"/>
                    <a:pt x="3" y="71"/>
                  </a:cubicBezTo>
                  <a:cubicBezTo>
                    <a:pt x="3" y="71"/>
                    <a:pt x="3" y="71"/>
                    <a:pt x="3" y="71"/>
                  </a:cubicBezTo>
                  <a:moveTo>
                    <a:pt x="13" y="68"/>
                  </a:moveTo>
                  <a:cubicBezTo>
                    <a:pt x="13" y="68"/>
                    <a:pt x="13" y="68"/>
                    <a:pt x="13" y="68"/>
                  </a:cubicBezTo>
                  <a:cubicBezTo>
                    <a:pt x="13" y="68"/>
                    <a:pt x="13" y="68"/>
                    <a:pt x="13" y="68"/>
                  </a:cubicBezTo>
                  <a:moveTo>
                    <a:pt x="14" y="68"/>
                  </a:moveTo>
                  <a:cubicBezTo>
                    <a:pt x="13" y="68"/>
                    <a:pt x="13" y="68"/>
                    <a:pt x="13" y="68"/>
                  </a:cubicBezTo>
                  <a:cubicBezTo>
                    <a:pt x="13" y="68"/>
                    <a:pt x="13" y="68"/>
                    <a:pt x="14" y="68"/>
                  </a:cubicBezTo>
                  <a:moveTo>
                    <a:pt x="25" y="61"/>
                  </a:moveTo>
                  <a:cubicBezTo>
                    <a:pt x="22" y="64"/>
                    <a:pt x="18" y="66"/>
                    <a:pt x="14" y="68"/>
                  </a:cubicBezTo>
                  <a:cubicBezTo>
                    <a:pt x="18" y="66"/>
                    <a:pt x="21" y="64"/>
                    <a:pt x="25" y="61"/>
                  </a:cubicBezTo>
                  <a:moveTo>
                    <a:pt x="25" y="61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moveTo>
                    <a:pt x="25" y="61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moveTo>
                    <a:pt x="25" y="60"/>
                  </a:moveTo>
                  <a:cubicBezTo>
                    <a:pt x="25" y="60"/>
                    <a:pt x="25" y="60"/>
                    <a:pt x="25" y="60"/>
                  </a:cubicBezTo>
                  <a:cubicBezTo>
                    <a:pt x="25" y="60"/>
                    <a:pt x="25" y="60"/>
                    <a:pt x="25" y="60"/>
                  </a:cubicBezTo>
                  <a:moveTo>
                    <a:pt x="26" y="60"/>
                  </a:moveTo>
                  <a:cubicBezTo>
                    <a:pt x="26" y="60"/>
                    <a:pt x="26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moveTo>
                    <a:pt x="26" y="60"/>
                  </a:moveTo>
                  <a:cubicBezTo>
                    <a:pt x="26" y="60"/>
                    <a:pt x="26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moveTo>
                    <a:pt x="26" y="60"/>
                  </a:moveTo>
                  <a:cubicBezTo>
                    <a:pt x="26" y="60"/>
                    <a:pt x="26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moveTo>
                    <a:pt x="33" y="50"/>
                  </a:moveTo>
                  <a:cubicBezTo>
                    <a:pt x="31" y="53"/>
                    <a:pt x="29" y="57"/>
                    <a:pt x="26" y="60"/>
                  </a:cubicBezTo>
                  <a:cubicBezTo>
                    <a:pt x="29" y="57"/>
                    <a:pt x="31" y="53"/>
                    <a:pt x="33" y="50"/>
                  </a:cubicBezTo>
                  <a:moveTo>
                    <a:pt x="33" y="50"/>
                  </a:moveTo>
                  <a:cubicBezTo>
                    <a:pt x="33" y="50"/>
                    <a:pt x="33" y="50"/>
                    <a:pt x="33" y="50"/>
                  </a:cubicBezTo>
                  <a:cubicBezTo>
                    <a:pt x="33" y="50"/>
                    <a:pt x="33" y="50"/>
                    <a:pt x="33" y="50"/>
                  </a:cubicBezTo>
                  <a:moveTo>
                    <a:pt x="33" y="49"/>
                  </a:moveTo>
                  <a:cubicBezTo>
                    <a:pt x="33" y="49"/>
                    <a:pt x="33" y="49"/>
                    <a:pt x="33" y="49"/>
                  </a:cubicBezTo>
                  <a:cubicBezTo>
                    <a:pt x="33" y="49"/>
                    <a:pt x="33" y="49"/>
                    <a:pt x="33" y="49"/>
                  </a:cubicBezTo>
                  <a:moveTo>
                    <a:pt x="32" y="21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1"/>
                    <a:pt x="33" y="21"/>
                    <a:pt x="32" y="21"/>
                  </a:cubicBezTo>
                  <a:moveTo>
                    <a:pt x="13" y="2"/>
                  </a:moveTo>
                  <a:cubicBezTo>
                    <a:pt x="21" y="5"/>
                    <a:pt x="29" y="12"/>
                    <a:pt x="32" y="21"/>
                  </a:cubicBezTo>
                  <a:cubicBezTo>
                    <a:pt x="31" y="17"/>
                    <a:pt x="28" y="13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2" y="7"/>
                    <a:pt x="17" y="4"/>
                    <a:pt x="13" y="2"/>
                  </a:cubicBezTo>
                  <a:moveTo>
                    <a:pt x="12" y="2"/>
                  </a:moveTo>
                  <a:cubicBezTo>
                    <a:pt x="12" y="2"/>
                    <a:pt x="12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moveTo>
                    <a:pt x="12" y="2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9" name="Freeform 11"/>
            <p:cNvSpPr/>
            <p:nvPr/>
          </p:nvSpPr>
          <p:spPr bwMode="auto">
            <a:xfrm>
              <a:off x="11112456" y="1897135"/>
              <a:ext cx="393744" cy="320533"/>
            </a:xfrm>
            <a:custGeom>
              <a:avLst/>
              <a:gdLst>
                <a:gd name="T0" fmla="*/ 50 w 86"/>
                <a:gd name="T1" fmla="*/ 0 h 71"/>
                <a:gd name="T2" fmla="*/ 50 w 86"/>
                <a:gd name="T3" fmla="*/ 0 h 71"/>
                <a:gd name="T4" fmla="*/ 25 w 86"/>
                <a:gd name="T5" fmla="*/ 10 h 71"/>
                <a:gd name="T6" fmla="*/ 0 w 86"/>
                <a:gd name="T7" fmla="*/ 35 h 71"/>
                <a:gd name="T8" fmla="*/ 25 w 86"/>
                <a:gd name="T9" fmla="*/ 60 h 71"/>
                <a:gd name="T10" fmla="*/ 50 w 86"/>
                <a:gd name="T11" fmla="*/ 71 h 71"/>
                <a:gd name="T12" fmla="*/ 50 w 86"/>
                <a:gd name="T13" fmla="*/ 71 h 71"/>
                <a:gd name="T14" fmla="*/ 52 w 86"/>
                <a:gd name="T15" fmla="*/ 71 h 71"/>
                <a:gd name="T16" fmla="*/ 52 w 86"/>
                <a:gd name="T17" fmla="*/ 71 h 71"/>
                <a:gd name="T18" fmla="*/ 53 w 86"/>
                <a:gd name="T19" fmla="*/ 71 h 71"/>
                <a:gd name="T20" fmla="*/ 53 w 86"/>
                <a:gd name="T21" fmla="*/ 71 h 71"/>
                <a:gd name="T22" fmla="*/ 53 w 86"/>
                <a:gd name="T23" fmla="*/ 71 h 71"/>
                <a:gd name="T24" fmla="*/ 63 w 86"/>
                <a:gd name="T25" fmla="*/ 68 h 71"/>
                <a:gd name="T26" fmla="*/ 63 w 86"/>
                <a:gd name="T27" fmla="*/ 68 h 71"/>
                <a:gd name="T28" fmla="*/ 63 w 86"/>
                <a:gd name="T29" fmla="*/ 68 h 71"/>
                <a:gd name="T30" fmla="*/ 64 w 86"/>
                <a:gd name="T31" fmla="*/ 68 h 71"/>
                <a:gd name="T32" fmla="*/ 64 w 86"/>
                <a:gd name="T33" fmla="*/ 68 h 71"/>
                <a:gd name="T34" fmla="*/ 75 w 86"/>
                <a:gd name="T35" fmla="*/ 61 h 71"/>
                <a:gd name="T36" fmla="*/ 75 w 86"/>
                <a:gd name="T37" fmla="*/ 61 h 71"/>
                <a:gd name="T38" fmla="*/ 75 w 86"/>
                <a:gd name="T39" fmla="*/ 61 h 71"/>
                <a:gd name="T40" fmla="*/ 75 w 86"/>
                <a:gd name="T41" fmla="*/ 61 h 71"/>
                <a:gd name="T42" fmla="*/ 75 w 86"/>
                <a:gd name="T43" fmla="*/ 61 h 71"/>
                <a:gd name="T44" fmla="*/ 75 w 86"/>
                <a:gd name="T45" fmla="*/ 60 h 71"/>
                <a:gd name="T46" fmla="*/ 75 w 86"/>
                <a:gd name="T47" fmla="*/ 60 h 71"/>
                <a:gd name="T48" fmla="*/ 75 w 86"/>
                <a:gd name="T49" fmla="*/ 60 h 71"/>
                <a:gd name="T50" fmla="*/ 75 w 86"/>
                <a:gd name="T51" fmla="*/ 60 h 71"/>
                <a:gd name="T52" fmla="*/ 76 w 86"/>
                <a:gd name="T53" fmla="*/ 60 h 71"/>
                <a:gd name="T54" fmla="*/ 76 w 86"/>
                <a:gd name="T55" fmla="*/ 60 h 71"/>
                <a:gd name="T56" fmla="*/ 76 w 86"/>
                <a:gd name="T57" fmla="*/ 60 h 71"/>
                <a:gd name="T58" fmla="*/ 76 w 86"/>
                <a:gd name="T59" fmla="*/ 60 h 71"/>
                <a:gd name="T60" fmla="*/ 76 w 86"/>
                <a:gd name="T61" fmla="*/ 60 h 71"/>
                <a:gd name="T62" fmla="*/ 76 w 86"/>
                <a:gd name="T63" fmla="*/ 60 h 71"/>
                <a:gd name="T64" fmla="*/ 76 w 86"/>
                <a:gd name="T65" fmla="*/ 60 h 71"/>
                <a:gd name="T66" fmla="*/ 83 w 86"/>
                <a:gd name="T67" fmla="*/ 50 h 71"/>
                <a:gd name="T68" fmla="*/ 83 w 86"/>
                <a:gd name="T69" fmla="*/ 50 h 71"/>
                <a:gd name="T70" fmla="*/ 83 w 86"/>
                <a:gd name="T71" fmla="*/ 50 h 71"/>
                <a:gd name="T72" fmla="*/ 83 w 86"/>
                <a:gd name="T73" fmla="*/ 49 h 71"/>
                <a:gd name="T74" fmla="*/ 83 w 86"/>
                <a:gd name="T75" fmla="*/ 49 h 71"/>
                <a:gd name="T76" fmla="*/ 86 w 86"/>
                <a:gd name="T77" fmla="*/ 35 h 71"/>
                <a:gd name="T78" fmla="*/ 83 w 86"/>
                <a:gd name="T79" fmla="*/ 21 h 71"/>
                <a:gd name="T80" fmla="*/ 82 w 86"/>
                <a:gd name="T81" fmla="*/ 21 h 71"/>
                <a:gd name="T82" fmla="*/ 82 w 86"/>
                <a:gd name="T83" fmla="*/ 21 h 71"/>
                <a:gd name="T84" fmla="*/ 63 w 86"/>
                <a:gd name="T85" fmla="*/ 2 h 71"/>
                <a:gd name="T86" fmla="*/ 63 w 86"/>
                <a:gd name="T87" fmla="*/ 2 h 71"/>
                <a:gd name="T88" fmla="*/ 62 w 86"/>
                <a:gd name="T89" fmla="*/ 2 h 71"/>
                <a:gd name="T90" fmla="*/ 62 w 86"/>
                <a:gd name="T91" fmla="*/ 2 h 71"/>
                <a:gd name="T92" fmla="*/ 62 w 86"/>
                <a:gd name="T93" fmla="*/ 2 h 71"/>
                <a:gd name="T94" fmla="*/ 54 w 86"/>
                <a:gd name="T95" fmla="*/ 0 h 71"/>
                <a:gd name="T96" fmla="*/ 50 w 86"/>
                <a:gd name="T9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6" h="71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1" y="0"/>
                    <a:pt x="32" y="3"/>
                    <a:pt x="25" y="1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32" y="67"/>
                    <a:pt x="41" y="71"/>
                    <a:pt x="50" y="71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1" y="71"/>
                    <a:pt x="52" y="71"/>
                    <a:pt x="52" y="71"/>
                  </a:cubicBezTo>
                  <a:cubicBezTo>
                    <a:pt x="52" y="71"/>
                    <a:pt x="52" y="71"/>
                    <a:pt x="52" y="71"/>
                  </a:cubicBezTo>
                  <a:cubicBezTo>
                    <a:pt x="52" y="71"/>
                    <a:pt x="53" y="71"/>
                    <a:pt x="53" y="71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56" y="70"/>
                    <a:pt x="60" y="70"/>
                    <a:pt x="63" y="68"/>
                  </a:cubicBezTo>
                  <a:cubicBezTo>
                    <a:pt x="63" y="68"/>
                    <a:pt x="63" y="68"/>
                    <a:pt x="63" y="68"/>
                  </a:cubicBezTo>
                  <a:cubicBezTo>
                    <a:pt x="63" y="68"/>
                    <a:pt x="63" y="68"/>
                    <a:pt x="63" y="68"/>
                  </a:cubicBezTo>
                  <a:cubicBezTo>
                    <a:pt x="63" y="68"/>
                    <a:pt x="63" y="68"/>
                    <a:pt x="64" y="6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8" y="66"/>
                    <a:pt x="72" y="64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0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5" y="60"/>
                    <a:pt x="75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9" y="57"/>
                    <a:pt x="81" y="53"/>
                    <a:pt x="83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85" y="45"/>
                    <a:pt x="86" y="40"/>
                    <a:pt x="86" y="35"/>
                  </a:cubicBezTo>
                  <a:cubicBezTo>
                    <a:pt x="86" y="30"/>
                    <a:pt x="85" y="25"/>
                    <a:pt x="83" y="21"/>
                  </a:cubicBezTo>
                  <a:cubicBezTo>
                    <a:pt x="83" y="21"/>
                    <a:pt x="83" y="21"/>
                    <a:pt x="82" y="21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79" y="12"/>
                    <a:pt x="71" y="5"/>
                    <a:pt x="63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59" y="1"/>
                    <a:pt x="57" y="0"/>
                    <a:pt x="54" y="0"/>
                  </a:cubicBezTo>
                  <a:cubicBezTo>
                    <a:pt x="53" y="0"/>
                    <a:pt x="52" y="0"/>
                    <a:pt x="50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</p:grpSp>
      <p:sp>
        <p:nvSpPr>
          <p:cNvPr id="3" name="Oval 2"/>
          <p:cNvSpPr/>
          <p:nvPr/>
        </p:nvSpPr>
        <p:spPr>
          <a:xfrm>
            <a:off x="1210733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0" name="Oval 29"/>
          <p:cNvSpPr/>
          <p:nvPr/>
        </p:nvSpPr>
        <p:spPr>
          <a:xfrm>
            <a:off x="2792624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1" name="Oval 30"/>
          <p:cNvSpPr/>
          <p:nvPr/>
        </p:nvSpPr>
        <p:spPr>
          <a:xfrm>
            <a:off x="4374515" y="1559190"/>
            <a:ext cx="996421" cy="99642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2" name="Oval 31"/>
          <p:cNvSpPr/>
          <p:nvPr/>
        </p:nvSpPr>
        <p:spPr>
          <a:xfrm>
            <a:off x="5956406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3" name="Oval 32"/>
          <p:cNvSpPr/>
          <p:nvPr/>
        </p:nvSpPr>
        <p:spPr>
          <a:xfrm>
            <a:off x="7538297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4" name="Oval 33"/>
          <p:cNvSpPr/>
          <p:nvPr/>
        </p:nvSpPr>
        <p:spPr>
          <a:xfrm>
            <a:off x="9120188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" name="TextBox 4"/>
          <p:cNvSpPr txBox="1"/>
          <p:nvPr/>
        </p:nvSpPr>
        <p:spPr>
          <a:xfrm>
            <a:off x="2785942" y="1770220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2800" smtClean="0">
                <a:solidFill>
                  <a:schemeClr val="accent3"/>
                </a:solidFill>
              </a:rPr>
              <a:t>02</a:t>
            </a:r>
            <a:endParaRPr lang="es-ES_tradnl" sz="2800">
              <a:solidFill>
                <a:schemeClr val="accent3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201765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2800" smtClean="0">
                <a:solidFill>
                  <a:schemeClr val="accent3"/>
                </a:solidFill>
              </a:rPr>
              <a:t>01</a:t>
            </a:r>
            <a:endParaRPr lang="es-ES_tradnl" sz="2800">
              <a:solidFill>
                <a:schemeClr val="accent3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366480" y="1801236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2800" b="1" smtClean="0">
                <a:solidFill>
                  <a:schemeClr val="bg1"/>
                </a:solidFill>
              </a:rPr>
              <a:t>03</a:t>
            </a:r>
            <a:endParaRPr lang="es-ES_tradnl" sz="2800" b="1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951565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2800" smtClean="0">
                <a:solidFill>
                  <a:schemeClr val="accent3"/>
                </a:solidFill>
              </a:rPr>
              <a:t>04</a:t>
            </a:r>
            <a:endParaRPr lang="es-ES_tradnl" sz="2800">
              <a:solidFill>
                <a:schemeClr val="accent3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535109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2800" smtClean="0">
                <a:solidFill>
                  <a:schemeClr val="accent3"/>
                </a:solidFill>
              </a:rPr>
              <a:t>05</a:t>
            </a:r>
            <a:endParaRPr lang="es-ES_tradnl" sz="2800">
              <a:solidFill>
                <a:schemeClr val="accent3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127241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2800" smtClean="0">
                <a:solidFill>
                  <a:schemeClr val="accent3"/>
                </a:solidFill>
              </a:rPr>
              <a:t>06</a:t>
            </a:r>
            <a:endParaRPr lang="es-ES_tradnl" sz="2800">
              <a:solidFill>
                <a:schemeClr val="accent3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98D30429-3D59-8841-B0B3-D9E00984EA78}"/>
              </a:ext>
            </a:extLst>
          </p:cNvPr>
          <p:cNvSpPr/>
          <p:nvPr/>
        </p:nvSpPr>
        <p:spPr>
          <a:xfrm>
            <a:off x="6336235" y="3111254"/>
            <a:ext cx="5861621" cy="295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Aft>
                <a:spcPts val="1200"/>
              </a:spcAft>
            </a:pPr>
            <a:r>
              <a:rPr lang="es-ES_tradnl" sz="1700" dirty="0" smtClean="0"/>
              <a:t>Preguntas claves a responder:</a:t>
            </a:r>
          </a:p>
          <a:p>
            <a:pPr marL="171450" indent="-171450">
              <a:lnSpc>
                <a:spcPct val="90000"/>
              </a:lnSpc>
              <a:spcAft>
                <a:spcPts val="600"/>
              </a:spcAft>
              <a:buFont typeface="Arial"/>
              <a:buChar char="•"/>
            </a:pPr>
            <a:r>
              <a:rPr lang="es-ES_tradnl" sz="1100" dirty="0" smtClean="0">
                <a:latin typeface="+mj-lt"/>
              </a:rPr>
              <a:t>¿Cuál es la mejor forma de comunicarnos con el personal de soporte de TI?</a:t>
            </a:r>
          </a:p>
          <a:p>
            <a:pPr marL="171450" indent="-171450">
              <a:lnSpc>
                <a:spcPct val="90000"/>
              </a:lnSpc>
              <a:spcAft>
                <a:spcPts val="600"/>
              </a:spcAft>
              <a:buFont typeface="Arial"/>
              <a:buChar char="•"/>
            </a:pPr>
            <a:r>
              <a:rPr lang="es-ES_tradnl" sz="1100" dirty="0" smtClean="0">
                <a:latin typeface="+mj-lt"/>
              </a:rPr>
              <a:t>¿Cuál es la mejor manera de capacitarlos?</a:t>
            </a:r>
          </a:p>
          <a:p>
            <a:pPr marL="171450" indent="-171450">
              <a:lnSpc>
                <a:spcPct val="90000"/>
              </a:lnSpc>
              <a:spcAft>
                <a:spcPts val="600"/>
              </a:spcAft>
              <a:buFont typeface="Arial"/>
              <a:buChar char="•"/>
            </a:pPr>
            <a:r>
              <a:rPr lang="es-ES_tradnl" sz="1100" dirty="0" smtClean="0">
                <a:latin typeface="+mj-lt"/>
              </a:rPr>
              <a:t>¿A qué patrones de turnos, zonas horarias y cargas de trabajo debemos </a:t>
            </a:r>
            <a:br>
              <a:rPr lang="es-ES_tradnl" sz="1100" dirty="0" smtClean="0">
                <a:latin typeface="+mj-lt"/>
              </a:rPr>
            </a:br>
            <a:r>
              <a:rPr lang="es-ES_tradnl" sz="1100" dirty="0" smtClean="0">
                <a:latin typeface="+mj-lt"/>
              </a:rPr>
              <a:t>prestar atención?</a:t>
            </a:r>
          </a:p>
          <a:p>
            <a:pPr marL="171450" indent="-171450">
              <a:lnSpc>
                <a:spcPct val="90000"/>
              </a:lnSpc>
              <a:spcAft>
                <a:spcPts val="600"/>
              </a:spcAft>
              <a:buFont typeface="Arial"/>
              <a:buChar char="•"/>
            </a:pPr>
            <a:r>
              <a:rPr lang="es-ES_tradnl" sz="1100" dirty="0" smtClean="0">
                <a:latin typeface="+mj-lt"/>
              </a:rPr>
              <a:t>¿Qué contenidos de conocimiento, como los artículos de la base de </a:t>
            </a:r>
            <a:br>
              <a:rPr lang="es-ES_tradnl" sz="1100" dirty="0" smtClean="0">
                <a:latin typeface="+mj-lt"/>
              </a:rPr>
            </a:br>
            <a:r>
              <a:rPr lang="es-ES_tradnl" sz="1100" dirty="0" smtClean="0">
                <a:latin typeface="+mj-lt"/>
              </a:rPr>
              <a:t>conocimientos (</a:t>
            </a:r>
            <a:r>
              <a:rPr lang="es-ES_tradnl" sz="1100" dirty="0" err="1" smtClean="0">
                <a:latin typeface="+mj-lt"/>
              </a:rPr>
              <a:t>Knowledge</a:t>
            </a:r>
            <a:r>
              <a:rPr lang="es-ES_tradnl" sz="1100" dirty="0" smtClean="0">
                <a:latin typeface="+mj-lt"/>
              </a:rPr>
              <a:t> Base, KB), tenemos que elaborar?</a:t>
            </a:r>
          </a:p>
          <a:p>
            <a:pPr marL="171450" indent="-171450">
              <a:lnSpc>
                <a:spcPct val="90000"/>
              </a:lnSpc>
              <a:spcAft>
                <a:spcPts val="600"/>
              </a:spcAft>
              <a:buFont typeface="Arial"/>
              <a:buChar char="•"/>
            </a:pPr>
            <a:r>
              <a:rPr lang="es-ES_tradnl" sz="1100" dirty="0" smtClean="0">
                <a:latin typeface="+mj-lt"/>
              </a:rPr>
              <a:t>¿Cuál será el proceso para prestar soporte a </a:t>
            </a:r>
            <a:r>
              <a:rPr lang="es-ES_tradnl" sz="1100" dirty="0" err="1" smtClean="0">
                <a:latin typeface="+mj-lt"/>
              </a:rPr>
              <a:t>Webex</a:t>
            </a:r>
            <a:r>
              <a:rPr lang="es-ES_tradnl" sz="1100" dirty="0" smtClean="0">
                <a:latin typeface="+mj-lt"/>
              </a:rPr>
              <a:t> y elevar los problemas </a:t>
            </a:r>
            <a:br>
              <a:rPr lang="es-ES_tradnl" sz="1100" dirty="0" smtClean="0">
                <a:latin typeface="+mj-lt"/>
              </a:rPr>
            </a:br>
            <a:r>
              <a:rPr lang="es-ES_tradnl" sz="1100" dirty="0" smtClean="0">
                <a:latin typeface="+mj-lt"/>
              </a:rPr>
              <a:t>a Cisco?</a:t>
            </a:r>
          </a:p>
          <a:p>
            <a:pPr marL="171450" indent="-171450">
              <a:lnSpc>
                <a:spcPct val="90000"/>
              </a:lnSpc>
              <a:spcAft>
                <a:spcPts val="600"/>
              </a:spcAft>
              <a:buFont typeface="Arial"/>
              <a:buChar char="•"/>
            </a:pPr>
            <a:r>
              <a:rPr lang="es-ES_tradnl" sz="1100" dirty="0" smtClean="0">
                <a:latin typeface="+mj-lt"/>
              </a:rPr>
              <a:t>¿Quién tendrá acceso de administración y Control </a:t>
            </a:r>
            <a:r>
              <a:rPr lang="es-ES_tradnl" sz="1100" dirty="0" err="1" smtClean="0">
                <a:latin typeface="+mj-lt"/>
              </a:rPr>
              <a:t>Hub</a:t>
            </a:r>
            <a:r>
              <a:rPr lang="es-ES_tradnl" sz="1100" dirty="0" smtClean="0">
                <a:latin typeface="+mj-lt"/>
              </a:rPr>
              <a:t> a </a:t>
            </a:r>
            <a:r>
              <a:rPr lang="es-ES_tradnl" sz="1100" dirty="0" err="1" smtClean="0">
                <a:latin typeface="+mj-lt"/>
              </a:rPr>
              <a:t>Webex</a:t>
            </a:r>
            <a:r>
              <a:rPr lang="es-ES_tradnl" sz="1100" dirty="0" smtClean="0">
                <a:latin typeface="+mj-lt"/>
              </a:rPr>
              <a:t>?</a:t>
            </a:r>
          </a:p>
          <a:p>
            <a:pPr marL="171450" indent="-171450">
              <a:lnSpc>
                <a:spcPct val="90000"/>
              </a:lnSpc>
              <a:spcAft>
                <a:spcPts val="600"/>
              </a:spcAft>
              <a:buFont typeface="Arial"/>
              <a:buChar char="•"/>
            </a:pPr>
            <a:r>
              <a:rPr lang="es-ES_tradnl" sz="1100" dirty="0" smtClean="0">
                <a:latin typeface="+mj-lt"/>
              </a:rPr>
              <a:t>¿Cuál es el proceso de control de cambios previsto para la configuración </a:t>
            </a:r>
            <a:br>
              <a:rPr lang="es-ES_tradnl" sz="1100" dirty="0" smtClean="0">
                <a:latin typeface="+mj-lt"/>
              </a:rPr>
            </a:br>
            <a:r>
              <a:rPr lang="es-ES_tradnl" sz="1100" dirty="0" smtClean="0">
                <a:latin typeface="+mj-lt"/>
              </a:rPr>
              <a:t>de </a:t>
            </a:r>
            <a:r>
              <a:rPr lang="es-ES_tradnl" sz="1100" dirty="0" err="1" smtClean="0">
                <a:latin typeface="+mj-lt"/>
              </a:rPr>
              <a:t>Webex</a:t>
            </a:r>
            <a:r>
              <a:rPr lang="es-ES_tradnl" sz="1100" dirty="0" smtClean="0">
                <a:latin typeface="+mj-lt"/>
              </a:rPr>
              <a:t>?</a:t>
            </a:r>
          </a:p>
          <a:p>
            <a:pPr marL="171450" indent="-171450">
              <a:lnSpc>
                <a:spcPct val="90000"/>
              </a:lnSpc>
              <a:spcAft>
                <a:spcPts val="600"/>
              </a:spcAft>
              <a:buFont typeface="Arial"/>
              <a:buChar char="•"/>
            </a:pPr>
            <a:r>
              <a:rPr lang="es-ES_tradnl" sz="1100" dirty="0" smtClean="0">
                <a:latin typeface="+mj-lt"/>
              </a:rPr>
              <a:t>¿Qué puede modificarse sin necesidad de un control de cambios, </a:t>
            </a:r>
            <a:br>
              <a:rPr lang="es-ES_tradnl" sz="1100" dirty="0" smtClean="0">
                <a:latin typeface="+mj-lt"/>
              </a:rPr>
            </a:br>
            <a:r>
              <a:rPr lang="es-ES_tradnl" sz="1100" dirty="0" smtClean="0">
                <a:latin typeface="+mj-lt"/>
              </a:rPr>
              <a:t>por ejemplo, cambios de licencia de usuario?</a:t>
            </a:r>
            <a:endParaRPr lang="es-ES_tradnl" sz="11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1579359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0FEA8FEA-CC11-CA44-AA96-E44365848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Seis pasos para preparar los equipos de soporte de TI</a:t>
            </a:r>
            <a:endParaRPr lang="es-ES_tradnl"/>
          </a:p>
        </p:txBody>
      </p:sp>
      <p:grpSp>
        <p:nvGrpSpPr>
          <p:cNvPr id="40" name="Group 39"/>
          <p:cNvGrpSpPr/>
          <p:nvPr/>
        </p:nvGrpSpPr>
        <p:grpSpPr>
          <a:xfrm>
            <a:off x="685800" y="1416335"/>
            <a:ext cx="10820400" cy="1282130"/>
            <a:chOff x="685800" y="1416335"/>
            <a:chExt cx="10820400" cy="1282130"/>
          </a:xfrm>
          <a:solidFill>
            <a:schemeClr val="bg1">
              <a:lumMod val="85000"/>
            </a:schemeClr>
          </a:solidFill>
        </p:grpSpPr>
        <p:sp>
          <p:nvSpPr>
            <p:cNvPr id="23" name="Freeform 5"/>
            <p:cNvSpPr>
              <a:spLocks noEditPoints="1"/>
            </p:cNvSpPr>
            <p:nvPr/>
          </p:nvSpPr>
          <p:spPr bwMode="auto">
            <a:xfrm>
              <a:off x="685800" y="1897135"/>
              <a:ext cx="10800991" cy="320533"/>
            </a:xfrm>
            <a:custGeom>
              <a:avLst/>
              <a:gdLst>
                <a:gd name="T0" fmla="*/ 2356 w 2366"/>
                <a:gd name="T1" fmla="*/ 60 h 71"/>
                <a:gd name="T2" fmla="*/ 2355 w 2366"/>
                <a:gd name="T3" fmla="*/ 60 h 71"/>
                <a:gd name="T4" fmla="*/ 2355 w 2366"/>
                <a:gd name="T5" fmla="*/ 60 h 71"/>
                <a:gd name="T6" fmla="*/ 2356 w 2366"/>
                <a:gd name="T7" fmla="*/ 60 h 71"/>
                <a:gd name="T8" fmla="*/ 2356 w 2366"/>
                <a:gd name="T9" fmla="*/ 60 h 71"/>
                <a:gd name="T10" fmla="*/ 2356 w 2366"/>
                <a:gd name="T11" fmla="*/ 60 h 71"/>
                <a:gd name="T12" fmla="*/ 2356 w 2366"/>
                <a:gd name="T13" fmla="*/ 60 h 71"/>
                <a:gd name="T14" fmla="*/ 2356 w 2366"/>
                <a:gd name="T15" fmla="*/ 60 h 71"/>
                <a:gd name="T16" fmla="*/ 2356 w 2366"/>
                <a:gd name="T17" fmla="*/ 60 h 71"/>
                <a:gd name="T18" fmla="*/ 2356 w 2366"/>
                <a:gd name="T19" fmla="*/ 60 h 71"/>
                <a:gd name="T20" fmla="*/ 2356 w 2366"/>
                <a:gd name="T21" fmla="*/ 60 h 71"/>
                <a:gd name="T22" fmla="*/ 2356 w 2366"/>
                <a:gd name="T23" fmla="*/ 60 h 71"/>
                <a:gd name="T24" fmla="*/ 2356 w 2366"/>
                <a:gd name="T25" fmla="*/ 60 h 71"/>
                <a:gd name="T26" fmla="*/ 2363 w 2366"/>
                <a:gd name="T27" fmla="*/ 50 h 71"/>
                <a:gd name="T28" fmla="*/ 2363 w 2366"/>
                <a:gd name="T29" fmla="*/ 50 h 71"/>
                <a:gd name="T30" fmla="*/ 2363 w 2366"/>
                <a:gd name="T31" fmla="*/ 50 h 71"/>
                <a:gd name="T32" fmla="*/ 2363 w 2366"/>
                <a:gd name="T33" fmla="*/ 49 h 71"/>
                <a:gd name="T34" fmla="*/ 2363 w 2366"/>
                <a:gd name="T35" fmla="*/ 50 h 71"/>
                <a:gd name="T36" fmla="*/ 2363 w 2366"/>
                <a:gd name="T37" fmla="*/ 49 h 71"/>
                <a:gd name="T38" fmla="*/ 2363 w 2366"/>
                <a:gd name="T39" fmla="*/ 21 h 71"/>
                <a:gd name="T40" fmla="*/ 2366 w 2366"/>
                <a:gd name="T41" fmla="*/ 35 h 71"/>
                <a:gd name="T42" fmla="*/ 2363 w 2366"/>
                <a:gd name="T43" fmla="*/ 49 h 71"/>
                <a:gd name="T44" fmla="*/ 2366 w 2366"/>
                <a:gd name="T45" fmla="*/ 35 h 71"/>
                <a:gd name="T46" fmla="*/ 2363 w 2366"/>
                <a:gd name="T47" fmla="*/ 21 h 71"/>
                <a:gd name="T48" fmla="*/ 2362 w 2366"/>
                <a:gd name="T49" fmla="*/ 21 h 71"/>
                <a:gd name="T50" fmla="*/ 2362 w 2366"/>
                <a:gd name="T51" fmla="*/ 21 h 71"/>
                <a:gd name="T52" fmla="*/ 2362 w 2366"/>
                <a:gd name="T53" fmla="*/ 21 h 71"/>
                <a:gd name="T54" fmla="*/ 2245 w 2366"/>
                <a:gd name="T55" fmla="*/ 0 h 71"/>
                <a:gd name="T56" fmla="*/ 36 w 2366"/>
                <a:gd name="T57" fmla="*/ 0 h 71"/>
                <a:gd name="T58" fmla="*/ 0 w 2366"/>
                <a:gd name="T59" fmla="*/ 35 h 71"/>
                <a:gd name="T60" fmla="*/ 36 w 2366"/>
                <a:gd name="T61" fmla="*/ 71 h 71"/>
                <a:gd name="T62" fmla="*/ 2245 w 2366"/>
                <a:gd name="T63" fmla="*/ 71 h 71"/>
                <a:gd name="T64" fmla="*/ 2280 w 2366"/>
                <a:gd name="T65" fmla="*/ 35 h 71"/>
                <a:gd name="T66" fmla="*/ 2245 w 2366"/>
                <a:gd name="T6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66" h="71">
                  <a:moveTo>
                    <a:pt x="2356" y="60"/>
                  </a:moveTo>
                  <a:cubicBezTo>
                    <a:pt x="2355" y="60"/>
                    <a:pt x="2355" y="60"/>
                    <a:pt x="2355" y="60"/>
                  </a:cubicBezTo>
                  <a:cubicBezTo>
                    <a:pt x="2355" y="60"/>
                    <a:pt x="2355" y="60"/>
                    <a:pt x="2355" y="60"/>
                  </a:cubicBezTo>
                  <a:cubicBezTo>
                    <a:pt x="2355" y="60"/>
                    <a:pt x="2355" y="60"/>
                    <a:pt x="2356" y="60"/>
                  </a:cubicBezTo>
                  <a:moveTo>
                    <a:pt x="2356" y="60"/>
                  </a:moveTo>
                  <a:cubicBezTo>
                    <a:pt x="2356" y="60"/>
                    <a:pt x="2356" y="60"/>
                    <a:pt x="2356" y="60"/>
                  </a:cubicBezTo>
                  <a:cubicBezTo>
                    <a:pt x="2356" y="60"/>
                    <a:pt x="2356" y="60"/>
                    <a:pt x="2356" y="60"/>
                  </a:cubicBezTo>
                  <a:moveTo>
                    <a:pt x="2356" y="60"/>
                  </a:moveTo>
                  <a:cubicBezTo>
                    <a:pt x="2356" y="60"/>
                    <a:pt x="2356" y="60"/>
                    <a:pt x="2356" y="60"/>
                  </a:cubicBezTo>
                  <a:cubicBezTo>
                    <a:pt x="2356" y="60"/>
                    <a:pt x="2356" y="60"/>
                    <a:pt x="2356" y="60"/>
                  </a:cubicBezTo>
                  <a:moveTo>
                    <a:pt x="2356" y="60"/>
                  </a:moveTo>
                  <a:cubicBezTo>
                    <a:pt x="2356" y="60"/>
                    <a:pt x="2356" y="60"/>
                    <a:pt x="2356" y="60"/>
                  </a:cubicBezTo>
                  <a:cubicBezTo>
                    <a:pt x="2356" y="60"/>
                    <a:pt x="2356" y="60"/>
                    <a:pt x="2356" y="60"/>
                  </a:cubicBezTo>
                  <a:moveTo>
                    <a:pt x="2363" y="50"/>
                  </a:moveTo>
                  <a:cubicBezTo>
                    <a:pt x="2363" y="50"/>
                    <a:pt x="2363" y="50"/>
                    <a:pt x="2363" y="50"/>
                  </a:cubicBezTo>
                  <a:cubicBezTo>
                    <a:pt x="2363" y="50"/>
                    <a:pt x="2363" y="50"/>
                    <a:pt x="2363" y="50"/>
                  </a:cubicBezTo>
                  <a:moveTo>
                    <a:pt x="2363" y="49"/>
                  </a:moveTo>
                  <a:cubicBezTo>
                    <a:pt x="2363" y="49"/>
                    <a:pt x="2363" y="49"/>
                    <a:pt x="2363" y="50"/>
                  </a:cubicBezTo>
                  <a:cubicBezTo>
                    <a:pt x="2363" y="49"/>
                    <a:pt x="2363" y="49"/>
                    <a:pt x="2363" y="49"/>
                  </a:cubicBezTo>
                  <a:moveTo>
                    <a:pt x="2363" y="21"/>
                  </a:moveTo>
                  <a:cubicBezTo>
                    <a:pt x="2365" y="25"/>
                    <a:pt x="2366" y="30"/>
                    <a:pt x="2366" y="35"/>
                  </a:cubicBezTo>
                  <a:cubicBezTo>
                    <a:pt x="2366" y="40"/>
                    <a:pt x="2365" y="45"/>
                    <a:pt x="2363" y="49"/>
                  </a:cubicBezTo>
                  <a:cubicBezTo>
                    <a:pt x="2365" y="45"/>
                    <a:pt x="2366" y="40"/>
                    <a:pt x="2366" y="35"/>
                  </a:cubicBezTo>
                  <a:cubicBezTo>
                    <a:pt x="2366" y="30"/>
                    <a:pt x="2365" y="25"/>
                    <a:pt x="2363" y="21"/>
                  </a:cubicBezTo>
                  <a:moveTo>
                    <a:pt x="2362" y="21"/>
                  </a:moveTo>
                  <a:cubicBezTo>
                    <a:pt x="2362" y="21"/>
                    <a:pt x="2362" y="21"/>
                    <a:pt x="2362" y="21"/>
                  </a:cubicBezTo>
                  <a:cubicBezTo>
                    <a:pt x="2362" y="21"/>
                    <a:pt x="2362" y="21"/>
                    <a:pt x="2362" y="21"/>
                  </a:cubicBezTo>
                  <a:moveTo>
                    <a:pt x="2245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6"/>
                    <a:pt x="0" y="35"/>
                  </a:cubicBezTo>
                  <a:cubicBezTo>
                    <a:pt x="0" y="55"/>
                    <a:pt x="16" y="71"/>
                    <a:pt x="36" y="71"/>
                  </a:cubicBezTo>
                  <a:cubicBezTo>
                    <a:pt x="2245" y="71"/>
                    <a:pt x="2245" y="71"/>
                    <a:pt x="2245" y="71"/>
                  </a:cubicBezTo>
                  <a:cubicBezTo>
                    <a:pt x="2280" y="35"/>
                    <a:pt x="2280" y="35"/>
                    <a:pt x="2280" y="35"/>
                  </a:cubicBezTo>
                  <a:cubicBezTo>
                    <a:pt x="2245" y="0"/>
                    <a:pt x="2245" y="0"/>
                    <a:pt x="2245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4" name="Freeform 6"/>
            <p:cNvSpPr/>
            <p:nvPr/>
          </p:nvSpPr>
          <p:spPr bwMode="auto">
            <a:xfrm>
              <a:off x="10666148" y="1416335"/>
              <a:ext cx="770907" cy="526002"/>
            </a:xfrm>
            <a:custGeom>
              <a:avLst/>
              <a:gdLst>
                <a:gd name="T0" fmla="*/ 38 w 169"/>
                <a:gd name="T1" fmla="*/ 0 h 116"/>
                <a:gd name="T2" fmla="*/ 13 w 169"/>
                <a:gd name="T3" fmla="*/ 10 h 116"/>
                <a:gd name="T4" fmla="*/ 13 w 169"/>
                <a:gd name="T5" fmla="*/ 60 h 116"/>
                <a:gd name="T6" fmla="*/ 59 w 169"/>
                <a:gd name="T7" fmla="*/ 106 h 116"/>
                <a:gd name="T8" fmla="*/ 144 w 169"/>
                <a:gd name="T9" fmla="*/ 106 h 116"/>
                <a:gd name="T10" fmla="*/ 144 w 169"/>
                <a:gd name="T11" fmla="*/ 106 h 116"/>
                <a:gd name="T12" fmla="*/ 148 w 169"/>
                <a:gd name="T13" fmla="*/ 106 h 116"/>
                <a:gd name="T14" fmla="*/ 156 w 169"/>
                <a:gd name="T15" fmla="*/ 108 h 116"/>
                <a:gd name="T16" fmla="*/ 156 w 169"/>
                <a:gd name="T17" fmla="*/ 108 h 116"/>
                <a:gd name="T18" fmla="*/ 156 w 169"/>
                <a:gd name="T19" fmla="*/ 108 h 116"/>
                <a:gd name="T20" fmla="*/ 157 w 169"/>
                <a:gd name="T21" fmla="*/ 108 h 116"/>
                <a:gd name="T22" fmla="*/ 157 w 169"/>
                <a:gd name="T23" fmla="*/ 108 h 116"/>
                <a:gd name="T24" fmla="*/ 169 w 169"/>
                <a:gd name="T25" fmla="*/ 116 h 116"/>
                <a:gd name="T26" fmla="*/ 63 w 169"/>
                <a:gd name="T27" fmla="*/ 10 h 116"/>
                <a:gd name="T28" fmla="*/ 38 w 169"/>
                <a:gd name="T2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9" h="115">
                  <a:moveTo>
                    <a:pt x="38" y="0"/>
                  </a:moveTo>
                  <a:cubicBezTo>
                    <a:pt x="29" y="0"/>
                    <a:pt x="20" y="4"/>
                    <a:pt x="13" y="10"/>
                  </a:cubicBezTo>
                  <a:cubicBezTo>
                    <a:pt x="0" y="24"/>
                    <a:pt x="0" y="47"/>
                    <a:pt x="13" y="60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146" y="106"/>
                    <a:pt x="147" y="106"/>
                    <a:pt x="148" y="106"/>
                  </a:cubicBezTo>
                  <a:cubicBezTo>
                    <a:pt x="151" y="106"/>
                    <a:pt x="154" y="107"/>
                    <a:pt x="156" y="108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6" y="108"/>
                    <a:pt x="156" y="108"/>
                    <a:pt x="157" y="108"/>
                  </a:cubicBezTo>
                  <a:cubicBezTo>
                    <a:pt x="157" y="108"/>
                    <a:pt x="157" y="108"/>
                    <a:pt x="157" y="108"/>
                  </a:cubicBezTo>
                  <a:cubicBezTo>
                    <a:pt x="161" y="110"/>
                    <a:pt x="166" y="113"/>
                    <a:pt x="169" y="116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57" y="4"/>
                    <a:pt x="48" y="0"/>
                    <a:pt x="38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5" name="Freeform 7"/>
            <p:cNvSpPr>
              <a:spLocks noEditPoints="1"/>
            </p:cNvSpPr>
            <p:nvPr/>
          </p:nvSpPr>
          <p:spPr bwMode="auto">
            <a:xfrm>
              <a:off x="10935550" y="1897135"/>
              <a:ext cx="447624" cy="160265"/>
            </a:xfrm>
            <a:custGeom>
              <a:avLst/>
              <a:gdLst>
                <a:gd name="T0" fmla="*/ 98 w 98"/>
                <a:gd name="T1" fmla="*/ 2 h 35"/>
                <a:gd name="T2" fmla="*/ 98 w 98"/>
                <a:gd name="T3" fmla="*/ 2 h 35"/>
                <a:gd name="T4" fmla="*/ 98 w 98"/>
                <a:gd name="T5" fmla="*/ 2 h 35"/>
                <a:gd name="T6" fmla="*/ 97 w 98"/>
                <a:gd name="T7" fmla="*/ 2 h 35"/>
                <a:gd name="T8" fmla="*/ 97 w 98"/>
                <a:gd name="T9" fmla="*/ 2 h 35"/>
                <a:gd name="T10" fmla="*/ 97 w 98"/>
                <a:gd name="T11" fmla="*/ 2 h 35"/>
                <a:gd name="T12" fmla="*/ 89 w 98"/>
                <a:gd name="T13" fmla="*/ 0 h 35"/>
                <a:gd name="T14" fmla="*/ 97 w 98"/>
                <a:gd name="T15" fmla="*/ 2 h 35"/>
                <a:gd name="T16" fmla="*/ 89 w 98"/>
                <a:gd name="T17" fmla="*/ 0 h 35"/>
                <a:gd name="T18" fmla="*/ 85 w 98"/>
                <a:gd name="T19" fmla="*/ 0 h 35"/>
                <a:gd name="T20" fmla="*/ 0 w 98"/>
                <a:gd name="T21" fmla="*/ 0 h 35"/>
                <a:gd name="T22" fmla="*/ 35 w 98"/>
                <a:gd name="T23" fmla="*/ 35 h 35"/>
                <a:gd name="T24" fmla="*/ 60 w 98"/>
                <a:gd name="T25" fmla="*/ 10 h 35"/>
                <a:gd name="T26" fmla="*/ 85 w 98"/>
                <a:gd name="T2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35">
                  <a:moveTo>
                    <a:pt x="98" y="2"/>
                  </a:move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moveTo>
                    <a:pt x="97" y="2"/>
                  </a:moveTo>
                  <a:cubicBezTo>
                    <a:pt x="97" y="2"/>
                    <a:pt x="97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moveTo>
                    <a:pt x="89" y="0"/>
                  </a:moveTo>
                  <a:cubicBezTo>
                    <a:pt x="92" y="0"/>
                    <a:pt x="94" y="1"/>
                    <a:pt x="97" y="2"/>
                  </a:cubicBezTo>
                  <a:cubicBezTo>
                    <a:pt x="95" y="1"/>
                    <a:pt x="92" y="0"/>
                    <a:pt x="89" y="0"/>
                  </a:cubicBezTo>
                  <a:moveTo>
                    <a:pt x="8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7" y="3"/>
                    <a:pt x="76" y="0"/>
                    <a:pt x="85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6" name="Freeform 8"/>
            <p:cNvSpPr/>
            <p:nvPr/>
          </p:nvSpPr>
          <p:spPr bwMode="auto">
            <a:xfrm>
              <a:off x="10666148" y="2168355"/>
              <a:ext cx="770907" cy="530110"/>
            </a:xfrm>
            <a:custGeom>
              <a:avLst/>
              <a:gdLst>
                <a:gd name="T0" fmla="*/ 169 w 169"/>
                <a:gd name="T1" fmla="*/ 0 h 117"/>
                <a:gd name="T2" fmla="*/ 169 w 169"/>
                <a:gd name="T3" fmla="*/ 0 h 117"/>
                <a:gd name="T4" fmla="*/ 169 w 169"/>
                <a:gd name="T5" fmla="*/ 0 h 117"/>
                <a:gd name="T6" fmla="*/ 169 w 169"/>
                <a:gd name="T7" fmla="*/ 1 h 117"/>
                <a:gd name="T8" fmla="*/ 169 w 169"/>
                <a:gd name="T9" fmla="*/ 1 h 117"/>
                <a:gd name="T10" fmla="*/ 169 w 169"/>
                <a:gd name="T11" fmla="*/ 1 h 117"/>
                <a:gd name="T12" fmla="*/ 169 w 169"/>
                <a:gd name="T13" fmla="*/ 1 h 117"/>
                <a:gd name="T14" fmla="*/ 169 w 169"/>
                <a:gd name="T15" fmla="*/ 1 h 117"/>
                <a:gd name="T16" fmla="*/ 158 w 169"/>
                <a:gd name="T17" fmla="*/ 8 h 117"/>
                <a:gd name="T18" fmla="*/ 158 w 169"/>
                <a:gd name="T19" fmla="*/ 8 h 117"/>
                <a:gd name="T20" fmla="*/ 157 w 169"/>
                <a:gd name="T21" fmla="*/ 8 h 117"/>
                <a:gd name="T22" fmla="*/ 157 w 169"/>
                <a:gd name="T23" fmla="*/ 8 h 117"/>
                <a:gd name="T24" fmla="*/ 157 w 169"/>
                <a:gd name="T25" fmla="*/ 8 h 117"/>
                <a:gd name="T26" fmla="*/ 147 w 169"/>
                <a:gd name="T27" fmla="*/ 11 h 117"/>
                <a:gd name="T28" fmla="*/ 147 w 169"/>
                <a:gd name="T29" fmla="*/ 11 h 117"/>
                <a:gd name="T30" fmla="*/ 147 w 169"/>
                <a:gd name="T31" fmla="*/ 11 h 117"/>
                <a:gd name="T32" fmla="*/ 146 w 169"/>
                <a:gd name="T33" fmla="*/ 11 h 117"/>
                <a:gd name="T34" fmla="*/ 146 w 169"/>
                <a:gd name="T35" fmla="*/ 11 h 117"/>
                <a:gd name="T36" fmla="*/ 144 w 169"/>
                <a:gd name="T37" fmla="*/ 11 h 117"/>
                <a:gd name="T38" fmla="*/ 144 w 169"/>
                <a:gd name="T39" fmla="*/ 11 h 117"/>
                <a:gd name="T40" fmla="*/ 59 w 169"/>
                <a:gd name="T41" fmla="*/ 11 h 117"/>
                <a:gd name="T42" fmla="*/ 13 w 169"/>
                <a:gd name="T43" fmla="*/ 56 h 117"/>
                <a:gd name="T44" fmla="*/ 13 w 169"/>
                <a:gd name="T45" fmla="*/ 106 h 117"/>
                <a:gd name="T46" fmla="*/ 38 w 169"/>
                <a:gd name="T47" fmla="*/ 117 h 117"/>
                <a:gd name="T48" fmla="*/ 63 w 169"/>
                <a:gd name="T49" fmla="*/ 106 h 117"/>
                <a:gd name="T50" fmla="*/ 169 w 169"/>
                <a:gd name="T5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9" h="117">
                  <a:moveTo>
                    <a:pt x="169" y="0"/>
                  </a:moveTo>
                  <a:cubicBezTo>
                    <a:pt x="169" y="0"/>
                    <a:pt x="169" y="0"/>
                    <a:pt x="169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5" y="4"/>
                    <a:pt x="162" y="6"/>
                    <a:pt x="158" y="8"/>
                  </a:cubicBezTo>
                  <a:cubicBezTo>
                    <a:pt x="158" y="8"/>
                    <a:pt x="158" y="8"/>
                    <a:pt x="158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4" y="9"/>
                    <a:pt x="150" y="10"/>
                    <a:pt x="147" y="11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47" y="11"/>
                    <a:pt x="146" y="11"/>
                    <a:pt x="146" y="11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6" y="11"/>
                    <a:pt x="145" y="11"/>
                    <a:pt x="144" y="11"/>
                  </a:cubicBezTo>
                  <a:cubicBezTo>
                    <a:pt x="144" y="11"/>
                    <a:pt x="144" y="11"/>
                    <a:pt x="144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0" y="70"/>
                    <a:pt x="0" y="92"/>
                    <a:pt x="13" y="106"/>
                  </a:cubicBezTo>
                  <a:cubicBezTo>
                    <a:pt x="20" y="113"/>
                    <a:pt x="29" y="117"/>
                    <a:pt x="38" y="117"/>
                  </a:cubicBezTo>
                  <a:cubicBezTo>
                    <a:pt x="48" y="117"/>
                    <a:pt x="57" y="113"/>
                    <a:pt x="63" y="106"/>
                  </a:cubicBezTo>
                  <a:cubicBezTo>
                    <a:pt x="169" y="0"/>
                    <a:pt x="169" y="0"/>
                    <a:pt x="169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7" name="Freeform 9"/>
            <p:cNvSpPr>
              <a:spLocks noEditPoints="1"/>
            </p:cNvSpPr>
            <p:nvPr/>
          </p:nvSpPr>
          <p:spPr bwMode="auto">
            <a:xfrm>
              <a:off x="10935550" y="2057400"/>
              <a:ext cx="501506" cy="160265"/>
            </a:xfrm>
            <a:custGeom>
              <a:avLst/>
              <a:gdLst>
                <a:gd name="T0" fmla="*/ 87 w 110"/>
                <a:gd name="T1" fmla="*/ 36 h 36"/>
                <a:gd name="T2" fmla="*/ 87 w 110"/>
                <a:gd name="T3" fmla="*/ 36 h 36"/>
                <a:gd name="T4" fmla="*/ 87 w 110"/>
                <a:gd name="T5" fmla="*/ 36 h 36"/>
                <a:gd name="T6" fmla="*/ 88 w 110"/>
                <a:gd name="T7" fmla="*/ 36 h 36"/>
                <a:gd name="T8" fmla="*/ 88 w 110"/>
                <a:gd name="T9" fmla="*/ 36 h 36"/>
                <a:gd name="T10" fmla="*/ 88 w 110"/>
                <a:gd name="T11" fmla="*/ 36 h 36"/>
                <a:gd name="T12" fmla="*/ 98 w 110"/>
                <a:gd name="T13" fmla="*/ 33 h 36"/>
                <a:gd name="T14" fmla="*/ 88 w 110"/>
                <a:gd name="T15" fmla="*/ 36 h 36"/>
                <a:gd name="T16" fmla="*/ 98 w 110"/>
                <a:gd name="T17" fmla="*/ 33 h 36"/>
                <a:gd name="T18" fmla="*/ 98 w 110"/>
                <a:gd name="T19" fmla="*/ 33 h 36"/>
                <a:gd name="T20" fmla="*/ 98 w 110"/>
                <a:gd name="T21" fmla="*/ 33 h 36"/>
                <a:gd name="T22" fmla="*/ 98 w 110"/>
                <a:gd name="T23" fmla="*/ 33 h 36"/>
                <a:gd name="T24" fmla="*/ 99 w 110"/>
                <a:gd name="T25" fmla="*/ 33 h 36"/>
                <a:gd name="T26" fmla="*/ 99 w 110"/>
                <a:gd name="T27" fmla="*/ 33 h 36"/>
                <a:gd name="T28" fmla="*/ 99 w 110"/>
                <a:gd name="T29" fmla="*/ 33 h 36"/>
                <a:gd name="T30" fmla="*/ 110 w 110"/>
                <a:gd name="T31" fmla="*/ 26 h 36"/>
                <a:gd name="T32" fmla="*/ 110 w 110"/>
                <a:gd name="T33" fmla="*/ 26 h 36"/>
                <a:gd name="T34" fmla="*/ 110 w 110"/>
                <a:gd name="T35" fmla="*/ 26 h 36"/>
                <a:gd name="T36" fmla="*/ 110 w 110"/>
                <a:gd name="T37" fmla="*/ 26 h 36"/>
                <a:gd name="T38" fmla="*/ 110 w 110"/>
                <a:gd name="T39" fmla="*/ 26 h 36"/>
                <a:gd name="T40" fmla="*/ 110 w 110"/>
                <a:gd name="T41" fmla="*/ 26 h 36"/>
                <a:gd name="T42" fmla="*/ 110 w 110"/>
                <a:gd name="T43" fmla="*/ 25 h 36"/>
                <a:gd name="T44" fmla="*/ 110 w 110"/>
                <a:gd name="T45" fmla="*/ 26 h 36"/>
                <a:gd name="T46" fmla="*/ 110 w 110"/>
                <a:gd name="T47" fmla="*/ 25 h 36"/>
                <a:gd name="T48" fmla="*/ 110 w 110"/>
                <a:gd name="T49" fmla="*/ 25 h 36"/>
                <a:gd name="T50" fmla="*/ 110 w 110"/>
                <a:gd name="T51" fmla="*/ 25 h 36"/>
                <a:gd name="T52" fmla="*/ 110 w 110"/>
                <a:gd name="T53" fmla="*/ 25 h 36"/>
                <a:gd name="T54" fmla="*/ 110 w 110"/>
                <a:gd name="T55" fmla="*/ 25 h 36"/>
                <a:gd name="T56" fmla="*/ 35 w 110"/>
                <a:gd name="T57" fmla="*/ 0 h 36"/>
                <a:gd name="T58" fmla="*/ 0 w 110"/>
                <a:gd name="T59" fmla="*/ 36 h 36"/>
                <a:gd name="T60" fmla="*/ 85 w 110"/>
                <a:gd name="T61" fmla="*/ 36 h 36"/>
                <a:gd name="T62" fmla="*/ 60 w 110"/>
                <a:gd name="T63" fmla="*/ 25 h 36"/>
                <a:gd name="T64" fmla="*/ 35 w 110"/>
                <a:gd name="T6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0" h="36">
                  <a:moveTo>
                    <a:pt x="87" y="36"/>
                  </a:moveTo>
                  <a:cubicBezTo>
                    <a:pt x="87" y="36"/>
                    <a:pt x="87" y="36"/>
                    <a:pt x="87" y="36"/>
                  </a:cubicBezTo>
                  <a:cubicBezTo>
                    <a:pt x="87" y="36"/>
                    <a:pt x="87" y="36"/>
                    <a:pt x="87" y="36"/>
                  </a:cubicBezTo>
                  <a:moveTo>
                    <a:pt x="88" y="36"/>
                  </a:moveTo>
                  <a:cubicBezTo>
                    <a:pt x="88" y="36"/>
                    <a:pt x="88" y="36"/>
                    <a:pt x="88" y="36"/>
                  </a:cubicBezTo>
                  <a:cubicBezTo>
                    <a:pt x="88" y="36"/>
                    <a:pt x="88" y="36"/>
                    <a:pt x="88" y="36"/>
                  </a:cubicBezTo>
                  <a:moveTo>
                    <a:pt x="98" y="33"/>
                  </a:moveTo>
                  <a:cubicBezTo>
                    <a:pt x="95" y="35"/>
                    <a:pt x="91" y="35"/>
                    <a:pt x="88" y="36"/>
                  </a:cubicBezTo>
                  <a:cubicBezTo>
                    <a:pt x="91" y="35"/>
                    <a:pt x="95" y="34"/>
                    <a:pt x="98" y="33"/>
                  </a:cubicBezTo>
                  <a:moveTo>
                    <a:pt x="98" y="33"/>
                  </a:moveTo>
                  <a:cubicBezTo>
                    <a:pt x="98" y="33"/>
                    <a:pt x="98" y="33"/>
                    <a:pt x="98" y="33"/>
                  </a:cubicBezTo>
                  <a:cubicBezTo>
                    <a:pt x="98" y="33"/>
                    <a:pt x="98" y="33"/>
                    <a:pt x="98" y="33"/>
                  </a:cubicBezTo>
                  <a:moveTo>
                    <a:pt x="99" y="33"/>
                  </a:moveTo>
                  <a:cubicBezTo>
                    <a:pt x="99" y="33"/>
                    <a:pt x="99" y="33"/>
                    <a:pt x="99" y="33"/>
                  </a:cubicBezTo>
                  <a:cubicBezTo>
                    <a:pt x="99" y="33"/>
                    <a:pt x="99" y="33"/>
                    <a:pt x="99" y="33"/>
                  </a:cubicBezTo>
                  <a:moveTo>
                    <a:pt x="110" y="26"/>
                  </a:move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moveTo>
                    <a:pt x="110" y="26"/>
                  </a:move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moveTo>
                    <a:pt x="110" y="25"/>
                  </a:move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5"/>
                  </a:cubicBezTo>
                  <a:moveTo>
                    <a:pt x="110" y="25"/>
                  </a:moveTo>
                  <a:cubicBezTo>
                    <a:pt x="110" y="25"/>
                    <a:pt x="110" y="25"/>
                    <a:pt x="110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10" y="25"/>
                    <a:pt x="110" y="25"/>
                    <a:pt x="110" y="25"/>
                  </a:cubicBezTo>
                  <a:moveTo>
                    <a:pt x="35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85" y="36"/>
                    <a:pt x="85" y="36"/>
                    <a:pt x="85" y="36"/>
                  </a:cubicBezTo>
                  <a:cubicBezTo>
                    <a:pt x="76" y="36"/>
                    <a:pt x="67" y="32"/>
                    <a:pt x="60" y="25"/>
                  </a:cubicBezTo>
                  <a:cubicBezTo>
                    <a:pt x="35" y="0"/>
                    <a:pt x="35" y="0"/>
                    <a:pt x="35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8" name="Freeform 10"/>
            <p:cNvSpPr>
              <a:spLocks noEditPoints="1"/>
            </p:cNvSpPr>
            <p:nvPr/>
          </p:nvSpPr>
          <p:spPr bwMode="auto">
            <a:xfrm>
              <a:off x="11321005" y="1897135"/>
              <a:ext cx="153354" cy="320533"/>
            </a:xfrm>
            <a:custGeom>
              <a:avLst/>
              <a:gdLst>
                <a:gd name="T0" fmla="*/ 0 w 33"/>
                <a:gd name="T1" fmla="*/ 71 h 71"/>
                <a:gd name="T2" fmla="*/ 0 w 33"/>
                <a:gd name="T3" fmla="*/ 71 h 71"/>
                <a:gd name="T4" fmla="*/ 3 w 33"/>
                <a:gd name="T5" fmla="*/ 71 h 71"/>
                <a:gd name="T6" fmla="*/ 3 w 33"/>
                <a:gd name="T7" fmla="*/ 71 h 71"/>
                <a:gd name="T8" fmla="*/ 3 w 33"/>
                <a:gd name="T9" fmla="*/ 71 h 71"/>
                <a:gd name="T10" fmla="*/ 13 w 33"/>
                <a:gd name="T11" fmla="*/ 68 h 71"/>
                <a:gd name="T12" fmla="*/ 13 w 33"/>
                <a:gd name="T13" fmla="*/ 68 h 71"/>
                <a:gd name="T14" fmla="*/ 13 w 33"/>
                <a:gd name="T15" fmla="*/ 68 h 71"/>
                <a:gd name="T16" fmla="*/ 25 w 33"/>
                <a:gd name="T17" fmla="*/ 61 h 71"/>
                <a:gd name="T18" fmla="*/ 25 w 33"/>
                <a:gd name="T19" fmla="*/ 61 h 71"/>
                <a:gd name="T20" fmla="*/ 25 w 33"/>
                <a:gd name="T21" fmla="*/ 61 h 71"/>
                <a:gd name="T22" fmla="*/ 25 w 33"/>
                <a:gd name="T23" fmla="*/ 61 h 71"/>
                <a:gd name="T24" fmla="*/ 25 w 33"/>
                <a:gd name="T25" fmla="*/ 61 h 71"/>
                <a:gd name="T26" fmla="*/ 25 w 33"/>
                <a:gd name="T27" fmla="*/ 60 h 71"/>
                <a:gd name="T28" fmla="*/ 26 w 33"/>
                <a:gd name="T29" fmla="*/ 60 h 71"/>
                <a:gd name="T30" fmla="*/ 26 w 33"/>
                <a:gd name="T31" fmla="*/ 60 h 71"/>
                <a:gd name="T32" fmla="*/ 26 w 33"/>
                <a:gd name="T33" fmla="*/ 60 h 71"/>
                <a:gd name="T34" fmla="*/ 26 w 33"/>
                <a:gd name="T35" fmla="*/ 60 h 71"/>
                <a:gd name="T36" fmla="*/ 26 w 33"/>
                <a:gd name="T37" fmla="*/ 60 h 71"/>
                <a:gd name="T38" fmla="*/ 26 w 33"/>
                <a:gd name="T39" fmla="*/ 60 h 71"/>
                <a:gd name="T40" fmla="*/ 33 w 33"/>
                <a:gd name="T41" fmla="*/ 50 h 71"/>
                <a:gd name="T42" fmla="*/ 33 w 33"/>
                <a:gd name="T43" fmla="*/ 50 h 71"/>
                <a:gd name="T44" fmla="*/ 33 w 33"/>
                <a:gd name="T45" fmla="*/ 49 h 71"/>
                <a:gd name="T46" fmla="*/ 32 w 33"/>
                <a:gd name="T47" fmla="*/ 21 h 71"/>
                <a:gd name="T48" fmla="*/ 32 w 33"/>
                <a:gd name="T49" fmla="*/ 21 h 71"/>
                <a:gd name="T50" fmla="*/ 32 w 33"/>
                <a:gd name="T51" fmla="*/ 21 h 71"/>
                <a:gd name="T52" fmla="*/ 25 w 33"/>
                <a:gd name="T53" fmla="*/ 10 h 71"/>
                <a:gd name="T54" fmla="*/ 12 w 33"/>
                <a:gd name="T55" fmla="*/ 2 h 71"/>
                <a:gd name="T56" fmla="*/ 12 w 33"/>
                <a:gd name="T57" fmla="*/ 2 h 71"/>
                <a:gd name="T58" fmla="*/ 12 w 33"/>
                <a:gd name="T59" fmla="*/ 2 h 71"/>
                <a:gd name="T60" fmla="*/ 0 w 33"/>
                <a:gd name="T61" fmla="*/ 0 h 71"/>
                <a:gd name="T62" fmla="*/ 0 w 33"/>
                <a:gd name="T63" fmla="*/ 0 h 71"/>
                <a:gd name="T64" fmla="*/ 0 w 33"/>
                <a:gd name="T6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" h="71">
                  <a:moveTo>
                    <a:pt x="2" y="71"/>
                  </a:moveTo>
                  <a:cubicBezTo>
                    <a:pt x="2" y="71"/>
                    <a:pt x="1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1"/>
                    <a:pt x="2" y="71"/>
                    <a:pt x="2" y="71"/>
                  </a:cubicBezTo>
                  <a:moveTo>
                    <a:pt x="3" y="71"/>
                  </a:moveTo>
                  <a:cubicBezTo>
                    <a:pt x="3" y="71"/>
                    <a:pt x="2" y="71"/>
                    <a:pt x="2" y="71"/>
                  </a:cubicBezTo>
                  <a:cubicBezTo>
                    <a:pt x="2" y="71"/>
                    <a:pt x="3" y="71"/>
                    <a:pt x="3" y="71"/>
                  </a:cubicBezTo>
                  <a:moveTo>
                    <a:pt x="3" y="71"/>
                  </a:moveTo>
                  <a:cubicBezTo>
                    <a:pt x="3" y="71"/>
                    <a:pt x="3" y="71"/>
                    <a:pt x="3" y="71"/>
                  </a:cubicBezTo>
                  <a:cubicBezTo>
                    <a:pt x="3" y="71"/>
                    <a:pt x="3" y="71"/>
                    <a:pt x="3" y="71"/>
                  </a:cubicBezTo>
                  <a:moveTo>
                    <a:pt x="13" y="68"/>
                  </a:moveTo>
                  <a:cubicBezTo>
                    <a:pt x="13" y="68"/>
                    <a:pt x="13" y="68"/>
                    <a:pt x="13" y="68"/>
                  </a:cubicBezTo>
                  <a:cubicBezTo>
                    <a:pt x="13" y="68"/>
                    <a:pt x="13" y="68"/>
                    <a:pt x="13" y="68"/>
                  </a:cubicBezTo>
                  <a:moveTo>
                    <a:pt x="14" y="68"/>
                  </a:moveTo>
                  <a:cubicBezTo>
                    <a:pt x="13" y="68"/>
                    <a:pt x="13" y="68"/>
                    <a:pt x="13" y="68"/>
                  </a:cubicBezTo>
                  <a:cubicBezTo>
                    <a:pt x="13" y="68"/>
                    <a:pt x="13" y="68"/>
                    <a:pt x="14" y="68"/>
                  </a:cubicBezTo>
                  <a:moveTo>
                    <a:pt x="25" y="61"/>
                  </a:moveTo>
                  <a:cubicBezTo>
                    <a:pt x="22" y="64"/>
                    <a:pt x="18" y="66"/>
                    <a:pt x="14" y="68"/>
                  </a:cubicBezTo>
                  <a:cubicBezTo>
                    <a:pt x="18" y="66"/>
                    <a:pt x="21" y="64"/>
                    <a:pt x="25" y="61"/>
                  </a:cubicBezTo>
                  <a:moveTo>
                    <a:pt x="25" y="61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moveTo>
                    <a:pt x="25" y="61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moveTo>
                    <a:pt x="25" y="60"/>
                  </a:moveTo>
                  <a:cubicBezTo>
                    <a:pt x="25" y="60"/>
                    <a:pt x="25" y="60"/>
                    <a:pt x="25" y="60"/>
                  </a:cubicBezTo>
                  <a:cubicBezTo>
                    <a:pt x="25" y="60"/>
                    <a:pt x="25" y="60"/>
                    <a:pt x="25" y="60"/>
                  </a:cubicBezTo>
                  <a:moveTo>
                    <a:pt x="26" y="60"/>
                  </a:moveTo>
                  <a:cubicBezTo>
                    <a:pt x="26" y="60"/>
                    <a:pt x="26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moveTo>
                    <a:pt x="26" y="60"/>
                  </a:moveTo>
                  <a:cubicBezTo>
                    <a:pt x="26" y="60"/>
                    <a:pt x="26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moveTo>
                    <a:pt x="26" y="60"/>
                  </a:moveTo>
                  <a:cubicBezTo>
                    <a:pt x="26" y="60"/>
                    <a:pt x="26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moveTo>
                    <a:pt x="33" y="50"/>
                  </a:moveTo>
                  <a:cubicBezTo>
                    <a:pt x="31" y="53"/>
                    <a:pt x="29" y="57"/>
                    <a:pt x="26" y="60"/>
                  </a:cubicBezTo>
                  <a:cubicBezTo>
                    <a:pt x="29" y="57"/>
                    <a:pt x="31" y="53"/>
                    <a:pt x="33" y="50"/>
                  </a:cubicBezTo>
                  <a:moveTo>
                    <a:pt x="33" y="50"/>
                  </a:moveTo>
                  <a:cubicBezTo>
                    <a:pt x="33" y="50"/>
                    <a:pt x="33" y="50"/>
                    <a:pt x="33" y="50"/>
                  </a:cubicBezTo>
                  <a:cubicBezTo>
                    <a:pt x="33" y="50"/>
                    <a:pt x="33" y="50"/>
                    <a:pt x="33" y="50"/>
                  </a:cubicBezTo>
                  <a:moveTo>
                    <a:pt x="33" y="49"/>
                  </a:moveTo>
                  <a:cubicBezTo>
                    <a:pt x="33" y="49"/>
                    <a:pt x="33" y="49"/>
                    <a:pt x="33" y="49"/>
                  </a:cubicBezTo>
                  <a:cubicBezTo>
                    <a:pt x="33" y="49"/>
                    <a:pt x="33" y="49"/>
                    <a:pt x="33" y="49"/>
                  </a:cubicBezTo>
                  <a:moveTo>
                    <a:pt x="32" y="21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1"/>
                    <a:pt x="33" y="21"/>
                    <a:pt x="32" y="21"/>
                  </a:cubicBezTo>
                  <a:moveTo>
                    <a:pt x="13" y="2"/>
                  </a:moveTo>
                  <a:cubicBezTo>
                    <a:pt x="21" y="5"/>
                    <a:pt x="29" y="12"/>
                    <a:pt x="32" y="21"/>
                  </a:cubicBezTo>
                  <a:cubicBezTo>
                    <a:pt x="31" y="17"/>
                    <a:pt x="28" y="13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2" y="7"/>
                    <a:pt x="17" y="4"/>
                    <a:pt x="13" y="2"/>
                  </a:cubicBezTo>
                  <a:moveTo>
                    <a:pt x="12" y="2"/>
                  </a:moveTo>
                  <a:cubicBezTo>
                    <a:pt x="12" y="2"/>
                    <a:pt x="12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moveTo>
                    <a:pt x="12" y="2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9" name="Freeform 11"/>
            <p:cNvSpPr/>
            <p:nvPr/>
          </p:nvSpPr>
          <p:spPr bwMode="auto">
            <a:xfrm>
              <a:off x="11112456" y="1897135"/>
              <a:ext cx="393744" cy="320533"/>
            </a:xfrm>
            <a:custGeom>
              <a:avLst/>
              <a:gdLst>
                <a:gd name="T0" fmla="*/ 50 w 86"/>
                <a:gd name="T1" fmla="*/ 0 h 71"/>
                <a:gd name="T2" fmla="*/ 50 w 86"/>
                <a:gd name="T3" fmla="*/ 0 h 71"/>
                <a:gd name="T4" fmla="*/ 25 w 86"/>
                <a:gd name="T5" fmla="*/ 10 h 71"/>
                <a:gd name="T6" fmla="*/ 0 w 86"/>
                <a:gd name="T7" fmla="*/ 35 h 71"/>
                <a:gd name="T8" fmla="*/ 25 w 86"/>
                <a:gd name="T9" fmla="*/ 60 h 71"/>
                <a:gd name="T10" fmla="*/ 50 w 86"/>
                <a:gd name="T11" fmla="*/ 71 h 71"/>
                <a:gd name="T12" fmla="*/ 50 w 86"/>
                <a:gd name="T13" fmla="*/ 71 h 71"/>
                <a:gd name="T14" fmla="*/ 52 w 86"/>
                <a:gd name="T15" fmla="*/ 71 h 71"/>
                <a:gd name="T16" fmla="*/ 52 w 86"/>
                <a:gd name="T17" fmla="*/ 71 h 71"/>
                <a:gd name="T18" fmla="*/ 53 w 86"/>
                <a:gd name="T19" fmla="*/ 71 h 71"/>
                <a:gd name="T20" fmla="*/ 53 w 86"/>
                <a:gd name="T21" fmla="*/ 71 h 71"/>
                <a:gd name="T22" fmla="*/ 53 w 86"/>
                <a:gd name="T23" fmla="*/ 71 h 71"/>
                <a:gd name="T24" fmla="*/ 63 w 86"/>
                <a:gd name="T25" fmla="*/ 68 h 71"/>
                <a:gd name="T26" fmla="*/ 63 w 86"/>
                <a:gd name="T27" fmla="*/ 68 h 71"/>
                <a:gd name="T28" fmla="*/ 63 w 86"/>
                <a:gd name="T29" fmla="*/ 68 h 71"/>
                <a:gd name="T30" fmla="*/ 64 w 86"/>
                <a:gd name="T31" fmla="*/ 68 h 71"/>
                <a:gd name="T32" fmla="*/ 64 w 86"/>
                <a:gd name="T33" fmla="*/ 68 h 71"/>
                <a:gd name="T34" fmla="*/ 75 w 86"/>
                <a:gd name="T35" fmla="*/ 61 h 71"/>
                <a:gd name="T36" fmla="*/ 75 w 86"/>
                <a:gd name="T37" fmla="*/ 61 h 71"/>
                <a:gd name="T38" fmla="*/ 75 w 86"/>
                <a:gd name="T39" fmla="*/ 61 h 71"/>
                <a:gd name="T40" fmla="*/ 75 w 86"/>
                <a:gd name="T41" fmla="*/ 61 h 71"/>
                <a:gd name="T42" fmla="*/ 75 w 86"/>
                <a:gd name="T43" fmla="*/ 61 h 71"/>
                <a:gd name="T44" fmla="*/ 75 w 86"/>
                <a:gd name="T45" fmla="*/ 60 h 71"/>
                <a:gd name="T46" fmla="*/ 75 w 86"/>
                <a:gd name="T47" fmla="*/ 60 h 71"/>
                <a:gd name="T48" fmla="*/ 75 w 86"/>
                <a:gd name="T49" fmla="*/ 60 h 71"/>
                <a:gd name="T50" fmla="*/ 75 w 86"/>
                <a:gd name="T51" fmla="*/ 60 h 71"/>
                <a:gd name="T52" fmla="*/ 76 w 86"/>
                <a:gd name="T53" fmla="*/ 60 h 71"/>
                <a:gd name="T54" fmla="*/ 76 w 86"/>
                <a:gd name="T55" fmla="*/ 60 h 71"/>
                <a:gd name="T56" fmla="*/ 76 w 86"/>
                <a:gd name="T57" fmla="*/ 60 h 71"/>
                <a:gd name="T58" fmla="*/ 76 w 86"/>
                <a:gd name="T59" fmla="*/ 60 h 71"/>
                <a:gd name="T60" fmla="*/ 76 w 86"/>
                <a:gd name="T61" fmla="*/ 60 h 71"/>
                <a:gd name="T62" fmla="*/ 76 w 86"/>
                <a:gd name="T63" fmla="*/ 60 h 71"/>
                <a:gd name="T64" fmla="*/ 76 w 86"/>
                <a:gd name="T65" fmla="*/ 60 h 71"/>
                <a:gd name="T66" fmla="*/ 83 w 86"/>
                <a:gd name="T67" fmla="*/ 50 h 71"/>
                <a:gd name="T68" fmla="*/ 83 w 86"/>
                <a:gd name="T69" fmla="*/ 50 h 71"/>
                <a:gd name="T70" fmla="*/ 83 w 86"/>
                <a:gd name="T71" fmla="*/ 50 h 71"/>
                <a:gd name="T72" fmla="*/ 83 w 86"/>
                <a:gd name="T73" fmla="*/ 49 h 71"/>
                <a:gd name="T74" fmla="*/ 83 w 86"/>
                <a:gd name="T75" fmla="*/ 49 h 71"/>
                <a:gd name="T76" fmla="*/ 86 w 86"/>
                <a:gd name="T77" fmla="*/ 35 h 71"/>
                <a:gd name="T78" fmla="*/ 83 w 86"/>
                <a:gd name="T79" fmla="*/ 21 h 71"/>
                <a:gd name="T80" fmla="*/ 82 w 86"/>
                <a:gd name="T81" fmla="*/ 21 h 71"/>
                <a:gd name="T82" fmla="*/ 82 w 86"/>
                <a:gd name="T83" fmla="*/ 21 h 71"/>
                <a:gd name="T84" fmla="*/ 63 w 86"/>
                <a:gd name="T85" fmla="*/ 2 h 71"/>
                <a:gd name="T86" fmla="*/ 63 w 86"/>
                <a:gd name="T87" fmla="*/ 2 h 71"/>
                <a:gd name="T88" fmla="*/ 62 w 86"/>
                <a:gd name="T89" fmla="*/ 2 h 71"/>
                <a:gd name="T90" fmla="*/ 62 w 86"/>
                <a:gd name="T91" fmla="*/ 2 h 71"/>
                <a:gd name="T92" fmla="*/ 62 w 86"/>
                <a:gd name="T93" fmla="*/ 2 h 71"/>
                <a:gd name="T94" fmla="*/ 54 w 86"/>
                <a:gd name="T95" fmla="*/ 0 h 71"/>
                <a:gd name="T96" fmla="*/ 50 w 86"/>
                <a:gd name="T9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6" h="71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1" y="0"/>
                    <a:pt x="32" y="3"/>
                    <a:pt x="25" y="1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32" y="67"/>
                    <a:pt x="41" y="71"/>
                    <a:pt x="50" y="71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1" y="71"/>
                    <a:pt x="52" y="71"/>
                    <a:pt x="52" y="71"/>
                  </a:cubicBezTo>
                  <a:cubicBezTo>
                    <a:pt x="52" y="71"/>
                    <a:pt x="52" y="71"/>
                    <a:pt x="52" y="71"/>
                  </a:cubicBezTo>
                  <a:cubicBezTo>
                    <a:pt x="52" y="71"/>
                    <a:pt x="53" y="71"/>
                    <a:pt x="53" y="71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56" y="70"/>
                    <a:pt x="60" y="70"/>
                    <a:pt x="63" y="68"/>
                  </a:cubicBezTo>
                  <a:cubicBezTo>
                    <a:pt x="63" y="68"/>
                    <a:pt x="63" y="68"/>
                    <a:pt x="63" y="68"/>
                  </a:cubicBezTo>
                  <a:cubicBezTo>
                    <a:pt x="63" y="68"/>
                    <a:pt x="63" y="68"/>
                    <a:pt x="63" y="68"/>
                  </a:cubicBezTo>
                  <a:cubicBezTo>
                    <a:pt x="63" y="68"/>
                    <a:pt x="63" y="68"/>
                    <a:pt x="64" y="6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8" y="66"/>
                    <a:pt x="72" y="64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0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5" y="60"/>
                    <a:pt x="75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9" y="57"/>
                    <a:pt x="81" y="53"/>
                    <a:pt x="83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85" y="45"/>
                    <a:pt x="86" y="40"/>
                    <a:pt x="86" y="35"/>
                  </a:cubicBezTo>
                  <a:cubicBezTo>
                    <a:pt x="86" y="30"/>
                    <a:pt x="85" y="25"/>
                    <a:pt x="83" y="21"/>
                  </a:cubicBezTo>
                  <a:cubicBezTo>
                    <a:pt x="83" y="21"/>
                    <a:pt x="83" y="21"/>
                    <a:pt x="82" y="21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79" y="12"/>
                    <a:pt x="71" y="5"/>
                    <a:pt x="63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59" y="1"/>
                    <a:pt x="57" y="0"/>
                    <a:pt x="54" y="0"/>
                  </a:cubicBezTo>
                  <a:cubicBezTo>
                    <a:pt x="53" y="0"/>
                    <a:pt x="52" y="0"/>
                    <a:pt x="50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</p:grpSp>
      <p:sp>
        <p:nvSpPr>
          <p:cNvPr id="3" name="Oval 2"/>
          <p:cNvSpPr/>
          <p:nvPr/>
        </p:nvSpPr>
        <p:spPr>
          <a:xfrm>
            <a:off x="1210733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0" name="Oval 29"/>
          <p:cNvSpPr/>
          <p:nvPr/>
        </p:nvSpPr>
        <p:spPr>
          <a:xfrm>
            <a:off x="2792624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1" name="Oval 30"/>
          <p:cNvSpPr/>
          <p:nvPr/>
        </p:nvSpPr>
        <p:spPr>
          <a:xfrm>
            <a:off x="4374515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2" name="Oval 31"/>
          <p:cNvSpPr/>
          <p:nvPr/>
        </p:nvSpPr>
        <p:spPr>
          <a:xfrm>
            <a:off x="5956406" y="1559190"/>
            <a:ext cx="996421" cy="99642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3" name="Oval 32"/>
          <p:cNvSpPr/>
          <p:nvPr/>
        </p:nvSpPr>
        <p:spPr>
          <a:xfrm>
            <a:off x="7538297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4" name="Oval 33"/>
          <p:cNvSpPr/>
          <p:nvPr/>
        </p:nvSpPr>
        <p:spPr>
          <a:xfrm>
            <a:off x="9120188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" name="TextBox 4"/>
          <p:cNvSpPr txBox="1"/>
          <p:nvPr/>
        </p:nvSpPr>
        <p:spPr>
          <a:xfrm>
            <a:off x="2785942" y="1770220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2800" smtClean="0">
                <a:solidFill>
                  <a:schemeClr val="accent3"/>
                </a:solidFill>
              </a:rPr>
              <a:t>02</a:t>
            </a:r>
            <a:endParaRPr lang="es-ES_tradnl" sz="2800">
              <a:solidFill>
                <a:schemeClr val="accent3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201765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2800" smtClean="0">
                <a:solidFill>
                  <a:schemeClr val="accent3"/>
                </a:solidFill>
              </a:rPr>
              <a:t>01</a:t>
            </a:r>
            <a:endParaRPr lang="es-ES_tradnl" sz="2800">
              <a:solidFill>
                <a:schemeClr val="accent3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366480" y="1801236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2800" smtClean="0">
                <a:solidFill>
                  <a:schemeClr val="accent3"/>
                </a:solidFill>
              </a:rPr>
              <a:t>03</a:t>
            </a:r>
            <a:endParaRPr lang="es-ES_tradnl" sz="2800">
              <a:solidFill>
                <a:schemeClr val="accent3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951565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2800" b="1" smtClean="0">
                <a:solidFill>
                  <a:schemeClr val="bg1"/>
                </a:solidFill>
              </a:rPr>
              <a:t>04</a:t>
            </a:r>
            <a:endParaRPr lang="es-ES_tradnl" sz="2800" b="1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535109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2800" smtClean="0">
                <a:solidFill>
                  <a:schemeClr val="accent3"/>
                </a:solidFill>
              </a:rPr>
              <a:t>05</a:t>
            </a:r>
            <a:endParaRPr lang="es-ES_tradnl" sz="2800">
              <a:solidFill>
                <a:schemeClr val="accent3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127241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2800" smtClean="0">
                <a:solidFill>
                  <a:schemeClr val="accent3"/>
                </a:solidFill>
              </a:rPr>
              <a:t>06</a:t>
            </a:r>
            <a:endParaRPr lang="es-ES_tradnl" sz="2800">
              <a:solidFill>
                <a:schemeClr val="accent3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306083" y="2836334"/>
            <a:ext cx="8266813" cy="3663704"/>
          </a:xfrm>
          <a:prstGeom prst="roundRect">
            <a:avLst>
              <a:gd name="adj" fmla="val 9394"/>
            </a:avLst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394FA34E-8C60-AF46-8F7F-0CB137EEE406}"/>
              </a:ext>
            </a:extLst>
          </p:cNvPr>
          <p:cNvSpPr/>
          <p:nvPr/>
        </p:nvSpPr>
        <p:spPr>
          <a:xfrm>
            <a:off x="2785925" y="3220900"/>
            <a:ext cx="7447079" cy="30891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Aft>
                <a:spcPts val="1200"/>
              </a:spcAft>
            </a:pPr>
            <a:r>
              <a:rPr lang="es-ES_tradnl" dirty="0" smtClean="0"/>
              <a:t>Confeccione y envíe comunicaciones</a:t>
            </a:r>
          </a:p>
          <a:p>
            <a:pPr>
              <a:spcAft>
                <a:spcPts val="1200"/>
              </a:spcAft>
            </a:pPr>
            <a:r>
              <a:rPr lang="es-ES_tradnl" sz="1200" dirty="0" smtClean="0">
                <a:latin typeface="+mj-lt"/>
              </a:rPr>
              <a:t>Una vez que se haya acordado el enfoque, es el momento de elaborar las comunicaciones para enviar a todo el personal de soporte de TI que describan el plan de implementación de </a:t>
            </a:r>
            <a:r>
              <a:rPr lang="es-ES_tradnl" sz="1200" dirty="0" err="1" smtClean="0">
                <a:latin typeface="+mj-lt"/>
              </a:rPr>
              <a:t>Webex</a:t>
            </a:r>
            <a:r>
              <a:rPr lang="es-ES_tradnl" sz="1200" dirty="0" smtClean="0">
                <a:latin typeface="+mj-lt"/>
              </a:rPr>
              <a:t> y los elementos que se ofrecerán para prepararlos. Trabaje con sus contactos clave para que el tono de las comunicaciones e adapte a la audiencia.</a:t>
            </a:r>
          </a:p>
          <a:p>
            <a:pPr>
              <a:spcAft>
                <a:spcPts val="1200"/>
              </a:spcAft>
            </a:pPr>
            <a:r>
              <a:rPr lang="es-ES_tradnl" sz="1200" b="1" dirty="0" smtClean="0">
                <a:latin typeface="+mj-lt"/>
              </a:rPr>
              <a:t>Incluya los siguientes puntos en sus comunicaciones:</a:t>
            </a:r>
          </a:p>
          <a:p>
            <a:pPr marL="285750" indent="-285750">
              <a:spcAft>
                <a:spcPts val="300"/>
              </a:spcAft>
              <a:buFont typeface="+mj-lt"/>
              <a:buAutoNum type="arabicPeriod"/>
            </a:pPr>
            <a:r>
              <a:rPr lang="es-ES_tradnl" sz="1200" dirty="0" smtClean="0">
                <a:latin typeface="+mj-lt"/>
              </a:rPr>
              <a:t>Una explicación concisa de por qué se está implementando </a:t>
            </a:r>
            <a:r>
              <a:rPr lang="es-ES_tradnl" sz="1200" dirty="0" err="1" smtClean="0">
                <a:latin typeface="+mj-lt"/>
              </a:rPr>
              <a:t>Webex</a:t>
            </a:r>
            <a:r>
              <a:rPr lang="es-ES_tradnl" sz="1200" dirty="0" smtClean="0">
                <a:latin typeface="+mj-lt"/>
              </a:rPr>
              <a:t>, qué problemas resolverá, qué reemplazará, etc.</a:t>
            </a:r>
          </a:p>
          <a:p>
            <a:pPr marL="285750" indent="-285750">
              <a:spcAft>
                <a:spcPts val="300"/>
              </a:spcAft>
              <a:buFont typeface="+mj-lt"/>
              <a:buAutoNum type="arabicPeriod"/>
            </a:pPr>
            <a:r>
              <a:rPr lang="es-ES_tradnl" sz="1200" dirty="0" smtClean="0">
                <a:latin typeface="+mj-lt"/>
              </a:rPr>
              <a:t>Un reconocimiento de que el éxito dependerá de la cooperación del personal de soporte de TI.</a:t>
            </a:r>
          </a:p>
          <a:p>
            <a:pPr marL="285750" indent="-285750">
              <a:spcAft>
                <a:spcPts val="300"/>
              </a:spcAft>
              <a:buFont typeface="+mj-lt"/>
              <a:buAutoNum type="arabicPeriod"/>
            </a:pPr>
            <a:r>
              <a:rPr lang="es-ES_tradnl" sz="1200" dirty="0" smtClean="0">
                <a:latin typeface="+mj-lt"/>
              </a:rPr>
              <a:t>Su compromiso de prepararlos y de escuchar cualquier inquietud y comentario.</a:t>
            </a:r>
          </a:p>
          <a:p>
            <a:pPr marL="285750" indent="-285750">
              <a:spcAft>
                <a:spcPts val="300"/>
              </a:spcAft>
              <a:buFont typeface="+mj-lt"/>
              <a:buAutoNum type="arabicPeriod"/>
            </a:pPr>
            <a:r>
              <a:rPr lang="es-ES_tradnl" sz="1200" dirty="0" smtClean="0">
                <a:latin typeface="+mj-lt"/>
              </a:rPr>
              <a:t>Fechas y horas de las sesiones informativas y de capacitación.</a:t>
            </a:r>
          </a:p>
          <a:p>
            <a:pPr marL="285750" indent="-285750">
              <a:spcAft>
                <a:spcPts val="300"/>
              </a:spcAft>
              <a:buFont typeface="+mj-lt"/>
              <a:buAutoNum type="arabicPeriod"/>
            </a:pPr>
            <a:r>
              <a:rPr lang="es-ES_tradnl" sz="1200" dirty="0" smtClean="0">
                <a:latin typeface="+mj-lt"/>
              </a:rPr>
              <a:t>Sus intenciones y planes de aportar conocimiento y contenido de procesos para apuntalar el uso de </a:t>
            </a:r>
            <a:r>
              <a:rPr lang="es-ES_tradnl" sz="1200" dirty="0" err="1" smtClean="0">
                <a:latin typeface="+mj-lt"/>
              </a:rPr>
              <a:t>Webex</a:t>
            </a:r>
            <a:r>
              <a:rPr lang="es-ES_tradnl" sz="1200" dirty="0" smtClean="0">
                <a:latin typeface="+mj-lt"/>
              </a:rPr>
              <a:t>.</a:t>
            </a:r>
          </a:p>
          <a:p>
            <a:pPr marL="285750" indent="-285750">
              <a:spcAft>
                <a:spcPts val="1200"/>
              </a:spcAft>
              <a:buFont typeface="+mj-lt"/>
              <a:buAutoNum type="arabicPeriod"/>
            </a:pPr>
            <a:r>
              <a:rPr lang="es-ES_tradnl" sz="1200" dirty="0" smtClean="0">
                <a:latin typeface="+mj-lt"/>
              </a:rPr>
              <a:t>A quién recurrir en caso de dudas e inquietudes.</a:t>
            </a:r>
          </a:p>
          <a:p>
            <a:r>
              <a:rPr lang="es-ES_tradnl" sz="1200" dirty="0" smtClean="0">
                <a:latin typeface="+mj-lt"/>
              </a:rPr>
              <a:t>Una vez que se hayan aprobado las comunicaciones, envíelas.</a:t>
            </a:r>
            <a:endParaRPr lang="es-ES_tradnl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5099183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0FEA8FEA-CC11-CA44-AA96-E44365848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Seis pasos para preparar los equipos de soporte de TI</a:t>
            </a:r>
            <a:endParaRPr lang="es-ES_tradnl"/>
          </a:p>
        </p:txBody>
      </p:sp>
      <p:grpSp>
        <p:nvGrpSpPr>
          <p:cNvPr id="40" name="Group 39"/>
          <p:cNvGrpSpPr/>
          <p:nvPr/>
        </p:nvGrpSpPr>
        <p:grpSpPr>
          <a:xfrm>
            <a:off x="685800" y="1416335"/>
            <a:ext cx="10820400" cy="1282130"/>
            <a:chOff x="685800" y="1416335"/>
            <a:chExt cx="10820400" cy="1282130"/>
          </a:xfrm>
          <a:solidFill>
            <a:schemeClr val="bg1">
              <a:lumMod val="85000"/>
            </a:schemeClr>
          </a:solidFill>
        </p:grpSpPr>
        <p:sp>
          <p:nvSpPr>
            <p:cNvPr id="23" name="Freeform 5"/>
            <p:cNvSpPr>
              <a:spLocks noEditPoints="1"/>
            </p:cNvSpPr>
            <p:nvPr/>
          </p:nvSpPr>
          <p:spPr bwMode="auto">
            <a:xfrm>
              <a:off x="685800" y="1897135"/>
              <a:ext cx="10800991" cy="320533"/>
            </a:xfrm>
            <a:custGeom>
              <a:avLst/>
              <a:gdLst>
                <a:gd name="T0" fmla="*/ 2356 w 2366"/>
                <a:gd name="T1" fmla="*/ 60 h 71"/>
                <a:gd name="T2" fmla="*/ 2355 w 2366"/>
                <a:gd name="T3" fmla="*/ 60 h 71"/>
                <a:gd name="T4" fmla="*/ 2355 w 2366"/>
                <a:gd name="T5" fmla="*/ 60 h 71"/>
                <a:gd name="T6" fmla="*/ 2356 w 2366"/>
                <a:gd name="T7" fmla="*/ 60 h 71"/>
                <a:gd name="T8" fmla="*/ 2356 w 2366"/>
                <a:gd name="T9" fmla="*/ 60 h 71"/>
                <a:gd name="T10" fmla="*/ 2356 w 2366"/>
                <a:gd name="T11" fmla="*/ 60 h 71"/>
                <a:gd name="T12" fmla="*/ 2356 w 2366"/>
                <a:gd name="T13" fmla="*/ 60 h 71"/>
                <a:gd name="T14" fmla="*/ 2356 w 2366"/>
                <a:gd name="T15" fmla="*/ 60 h 71"/>
                <a:gd name="T16" fmla="*/ 2356 w 2366"/>
                <a:gd name="T17" fmla="*/ 60 h 71"/>
                <a:gd name="T18" fmla="*/ 2356 w 2366"/>
                <a:gd name="T19" fmla="*/ 60 h 71"/>
                <a:gd name="T20" fmla="*/ 2356 w 2366"/>
                <a:gd name="T21" fmla="*/ 60 h 71"/>
                <a:gd name="T22" fmla="*/ 2356 w 2366"/>
                <a:gd name="T23" fmla="*/ 60 h 71"/>
                <a:gd name="T24" fmla="*/ 2356 w 2366"/>
                <a:gd name="T25" fmla="*/ 60 h 71"/>
                <a:gd name="T26" fmla="*/ 2363 w 2366"/>
                <a:gd name="T27" fmla="*/ 50 h 71"/>
                <a:gd name="T28" fmla="*/ 2363 w 2366"/>
                <a:gd name="T29" fmla="*/ 50 h 71"/>
                <a:gd name="T30" fmla="*/ 2363 w 2366"/>
                <a:gd name="T31" fmla="*/ 50 h 71"/>
                <a:gd name="T32" fmla="*/ 2363 w 2366"/>
                <a:gd name="T33" fmla="*/ 49 h 71"/>
                <a:gd name="T34" fmla="*/ 2363 w 2366"/>
                <a:gd name="T35" fmla="*/ 50 h 71"/>
                <a:gd name="T36" fmla="*/ 2363 w 2366"/>
                <a:gd name="T37" fmla="*/ 49 h 71"/>
                <a:gd name="T38" fmla="*/ 2363 w 2366"/>
                <a:gd name="T39" fmla="*/ 21 h 71"/>
                <a:gd name="T40" fmla="*/ 2366 w 2366"/>
                <a:gd name="T41" fmla="*/ 35 h 71"/>
                <a:gd name="T42" fmla="*/ 2363 w 2366"/>
                <a:gd name="T43" fmla="*/ 49 h 71"/>
                <a:gd name="T44" fmla="*/ 2366 w 2366"/>
                <a:gd name="T45" fmla="*/ 35 h 71"/>
                <a:gd name="T46" fmla="*/ 2363 w 2366"/>
                <a:gd name="T47" fmla="*/ 21 h 71"/>
                <a:gd name="T48" fmla="*/ 2362 w 2366"/>
                <a:gd name="T49" fmla="*/ 21 h 71"/>
                <a:gd name="T50" fmla="*/ 2362 w 2366"/>
                <a:gd name="T51" fmla="*/ 21 h 71"/>
                <a:gd name="T52" fmla="*/ 2362 w 2366"/>
                <a:gd name="T53" fmla="*/ 21 h 71"/>
                <a:gd name="T54" fmla="*/ 2245 w 2366"/>
                <a:gd name="T55" fmla="*/ 0 h 71"/>
                <a:gd name="T56" fmla="*/ 36 w 2366"/>
                <a:gd name="T57" fmla="*/ 0 h 71"/>
                <a:gd name="T58" fmla="*/ 0 w 2366"/>
                <a:gd name="T59" fmla="*/ 35 h 71"/>
                <a:gd name="T60" fmla="*/ 36 w 2366"/>
                <a:gd name="T61" fmla="*/ 71 h 71"/>
                <a:gd name="T62" fmla="*/ 2245 w 2366"/>
                <a:gd name="T63" fmla="*/ 71 h 71"/>
                <a:gd name="T64" fmla="*/ 2280 w 2366"/>
                <a:gd name="T65" fmla="*/ 35 h 71"/>
                <a:gd name="T66" fmla="*/ 2245 w 2366"/>
                <a:gd name="T6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66" h="71">
                  <a:moveTo>
                    <a:pt x="2356" y="60"/>
                  </a:moveTo>
                  <a:cubicBezTo>
                    <a:pt x="2355" y="60"/>
                    <a:pt x="2355" y="60"/>
                    <a:pt x="2355" y="60"/>
                  </a:cubicBezTo>
                  <a:cubicBezTo>
                    <a:pt x="2355" y="60"/>
                    <a:pt x="2355" y="60"/>
                    <a:pt x="2355" y="60"/>
                  </a:cubicBezTo>
                  <a:cubicBezTo>
                    <a:pt x="2355" y="60"/>
                    <a:pt x="2355" y="60"/>
                    <a:pt x="2356" y="60"/>
                  </a:cubicBezTo>
                  <a:moveTo>
                    <a:pt x="2356" y="60"/>
                  </a:moveTo>
                  <a:cubicBezTo>
                    <a:pt x="2356" y="60"/>
                    <a:pt x="2356" y="60"/>
                    <a:pt x="2356" y="60"/>
                  </a:cubicBezTo>
                  <a:cubicBezTo>
                    <a:pt x="2356" y="60"/>
                    <a:pt x="2356" y="60"/>
                    <a:pt x="2356" y="60"/>
                  </a:cubicBezTo>
                  <a:moveTo>
                    <a:pt x="2356" y="60"/>
                  </a:moveTo>
                  <a:cubicBezTo>
                    <a:pt x="2356" y="60"/>
                    <a:pt x="2356" y="60"/>
                    <a:pt x="2356" y="60"/>
                  </a:cubicBezTo>
                  <a:cubicBezTo>
                    <a:pt x="2356" y="60"/>
                    <a:pt x="2356" y="60"/>
                    <a:pt x="2356" y="60"/>
                  </a:cubicBezTo>
                  <a:moveTo>
                    <a:pt x="2356" y="60"/>
                  </a:moveTo>
                  <a:cubicBezTo>
                    <a:pt x="2356" y="60"/>
                    <a:pt x="2356" y="60"/>
                    <a:pt x="2356" y="60"/>
                  </a:cubicBezTo>
                  <a:cubicBezTo>
                    <a:pt x="2356" y="60"/>
                    <a:pt x="2356" y="60"/>
                    <a:pt x="2356" y="60"/>
                  </a:cubicBezTo>
                  <a:moveTo>
                    <a:pt x="2363" y="50"/>
                  </a:moveTo>
                  <a:cubicBezTo>
                    <a:pt x="2363" y="50"/>
                    <a:pt x="2363" y="50"/>
                    <a:pt x="2363" y="50"/>
                  </a:cubicBezTo>
                  <a:cubicBezTo>
                    <a:pt x="2363" y="50"/>
                    <a:pt x="2363" y="50"/>
                    <a:pt x="2363" y="50"/>
                  </a:cubicBezTo>
                  <a:moveTo>
                    <a:pt x="2363" y="49"/>
                  </a:moveTo>
                  <a:cubicBezTo>
                    <a:pt x="2363" y="49"/>
                    <a:pt x="2363" y="49"/>
                    <a:pt x="2363" y="50"/>
                  </a:cubicBezTo>
                  <a:cubicBezTo>
                    <a:pt x="2363" y="49"/>
                    <a:pt x="2363" y="49"/>
                    <a:pt x="2363" y="49"/>
                  </a:cubicBezTo>
                  <a:moveTo>
                    <a:pt x="2363" y="21"/>
                  </a:moveTo>
                  <a:cubicBezTo>
                    <a:pt x="2365" y="25"/>
                    <a:pt x="2366" y="30"/>
                    <a:pt x="2366" y="35"/>
                  </a:cubicBezTo>
                  <a:cubicBezTo>
                    <a:pt x="2366" y="40"/>
                    <a:pt x="2365" y="45"/>
                    <a:pt x="2363" y="49"/>
                  </a:cubicBezTo>
                  <a:cubicBezTo>
                    <a:pt x="2365" y="45"/>
                    <a:pt x="2366" y="40"/>
                    <a:pt x="2366" y="35"/>
                  </a:cubicBezTo>
                  <a:cubicBezTo>
                    <a:pt x="2366" y="30"/>
                    <a:pt x="2365" y="25"/>
                    <a:pt x="2363" y="21"/>
                  </a:cubicBezTo>
                  <a:moveTo>
                    <a:pt x="2362" y="21"/>
                  </a:moveTo>
                  <a:cubicBezTo>
                    <a:pt x="2362" y="21"/>
                    <a:pt x="2362" y="21"/>
                    <a:pt x="2362" y="21"/>
                  </a:cubicBezTo>
                  <a:cubicBezTo>
                    <a:pt x="2362" y="21"/>
                    <a:pt x="2362" y="21"/>
                    <a:pt x="2362" y="21"/>
                  </a:cubicBezTo>
                  <a:moveTo>
                    <a:pt x="2245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6"/>
                    <a:pt x="0" y="35"/>
                  </a:cubicBezTo>
                  <a:cubicBezTo>
                    <a:pt x="0" y="55"/>
                    <a:pt x="16" y="71"/>
                    <a:pt x="36" y="71"/>
                  </a:cubicBezTo>
                  <a:cubicBezTo>
                    <a:pt x="2245" y="71"/>
                    <a:pt x="2245" y="71"/>
                    <a:pt x="2245" y="71"/>
                  </a:cubicBezTo>
                  <a:cubicBezTo>
                    <a:pt x="2280" y="35"/>
                    <a:pt x="2280" y="35"/>
                    <a:pt x="2280" y="35"/>
                  </a:cubicBezTo>
                  <a:cubicBezTo>
                    <a:pt x="2245" y="0"/>
                    <a:pt x="2245" y="0"/>
                    <a:pt x="2245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4" name="Freeform 6"/>
            <p:cNvSpPr/>
            <p:nvPr/>
          </p:nvSpPr>
          <p:spPr bwMode="auto">
            <a:xfrm>
              <a:off x="10666148" y="1416335"/>
              <a:ext cx="770907" cy="526002"/>
            </a:xfrm>
            <a:custGeom>
              <a:avLst/>
              <a:gdLst>
                <a:gd name="T0" fmla="*/ 38 w 169"/>
                <a:gd name="T1" fmla="*/ 0 h 116"/>
                <a:gd name="T2" fmla="*/ 13 w 169"/>
                <a:gd name="T3" fmla="*/ 10 h 116"/>
                <a:gd name="T4" fmla="*/ 13 w 169"/>
                <a:gd name="T5" fmla="*/ 60 h 116"/>
                <a:gd name="T6" fmla="*/ 59 w 169"/>
                <a:gd name="T7" fmla="*/ 106 h 116"/>
                <a:gd name="T8" fmla="*/ 144 w 169"/>
                <a:gd name="T9" fmla="*/ 106 h 116"/>
                <a:gd name="T10" fmla="*/ 144 w 169"/>
                <a:gd name="T11" fmla="*/ 106 h 116"/>
                <a:gd name="T12" fmla="*/ 148 w 169"/>
                <a:gd name="T13" fmla="*/ 106 h 116"/>
                <a:gd name="T14" fmla="*/ 156 w 169"/>
                <a:gd name="T15" fmla="*/ 108 h 116"/>
                <a:gd name="T16" fmla="*/ 156 w 169"/>
                <a:gd name="T17" fmla="*/ 108 h 116"/>
                <a:gd name="T18" fmla="*/ 156 w 169"/>
                <a:gd name="T19" fmla="*/ 108 h 116"/>
                <a:gd name="T20" fmla="*/ 157 w 169"/>
                <a:gd name="T21" fmla="*/ 108 h 116"/>
                <a:gd name="T22" fmla="*/ 157 w 169"/>
                <a:gd name="T23" fmla="*/ 108 h 116"/>
                <a:gd name="T24" fmla="*/ 169 w 169"/>
                <a:gd name="T25" fmla="*/ 116 h 116"/>
                <a:gd name="T26" fmla="*/ 63 w 169"/>
                <a:gd name="T27" fmla="*/ 10 h 116"/>
                <a:gd name="T28" fmla="*/ 38 w 169"/>
                <a:gd name="T2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9" h="115">
                  <a:moveTo>
                    <a:pt x="38" y="0"/>
                  </a:moveTo>
                  <a:cubicBezTo>
                    <a:pt x="29" y="0"/>
                    <a:pt x="20" y="4"/>
                    <a:pt x="13" y="10"/>
                  </a:cubicBezTo>
                  <a:cubicBezTo>
                    <a:pt x="0" y="24"/>
                    <a:pt x="0" y="47"/>
                    <a:pt x="13" y="60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146" y="106"/>
                    <a:pt x="147" y="106"/>
                    <a:pt x="148" y="106"/>
                  </a:cubicBezTo>
                  <a:cubicBezTo>
                    <a:pt x="151" y="106"/>
                    <a:pt x="154" y="107"/>
                    <a:pt x="156" y="108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6" y="108"/>
                    <a:pt x="156" y="108"/>
                    <a:pt x="157" y="108"/>
                  </a:cubicBezTo>
                  <a:cubicBezTo>
                    <a:pt x="157" y="108"/>
                    <a:pt x="157" y="108"/>
                    <a:pt x="157" y="108"/>
                  </a:cubicBezTo>
                  <a:cubicBezTo>
                    <a:pt x="161" y="110"/>
                    <a:pt x="166" y="113"/>
                    <a:pt x="169" y="116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57" y="4"/>
                    <a:pt x="48" y="0"/>
                    <a:pt x="38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5" name="Freeform 7"/>
            <p:cNvSpPr>
              <a:spLocks noEditPoints="1"/>
            </p:cNvSpPr>
            <p:nvPr/>
          </p:nvSpPr>
          <p:spPr bwMode="auto">
            <a:xfrm>
              <a:off x="10935550" y="1897135"/>
              <a:ext cx="447624" cy="160265"/>
            </a:xfrm>
            <a:custGeom>
              <a:avLst/>
              <a:gdLst>
                <a:gd name="T0" fmla="*/ 98 w 98"/>
                <a:gd name="T1" fmla="*/ 2 h 35"/>
                <a:gd name="T2" fmla="*/ 98 w 98"/>
                <a:gd name="T3" fmla="*/ 2 h 35"/>
                <a:gd name="T4" fmla="*/ 98 w 98"/>
                <a:gd name="T5" fmla="*/ 2 h 35"/>
                <a:gd name="T6" fmla="*/ 97 w 98"/>
                <a:gd name="T7" fmla="*/ 2 h 35"/>
                <a:gd name="T8" fmla="*/ 97 w 98"/>
                <a:gd name="T9" fmla="*/ 2 h 35"/>
                <a:gd name="T10" fmla="*/ 97 w 98"/>
                <a:gd name="T11" fmla="*/ 2 h 35"/>
                <a:gd name="T12" fmla="*/ 89 w 98"/>
                <a:gd name="T13" fmla="*/ 0 h 35"/>
                <a:gd name="T14" fmla="*/ 97 w 98"/>
                <a:gd name="T15" fmla="*/ 2 h 35"/>
                <a:gd name="T16" fmla="*/ 89 w 98"/>
                <a:gd name="T17" fmla="*/ 0 h 35"/>
                <a:gd name="T18" fmla="*/ 85 w 98"/>
                <a:gd name="T19" fmla="*/ 0 h 35"/>
                <a:gd name="T20" fmla="*/ 0 w 98"/>
                <a:gd name="T21" fmla="*/ 0 h 35"/>
                <a:gd name="T22" fmla="*/ 35 w 98"/>
                <a:gd name="T23" fmla="*/ 35 h 35"/>
                <a:gd name="T24" fmla="*/ 60 w 98"/>
                <a:gd name="T25" fmla="*/ 10 h 35"/>
                <a:gd name="T26" fmla="*/ 85 w 98"/>
                <a:gd name="T2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35">
                  <a:moveTo>
                    <a:pt x="98" y="2"/>
                  </a:move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moveTo>
                    <a:pt x="97" y="2"/>
                  </a:moveTo>
                  <a:cubicBezTo>
                    <a:pt x="97" y="2"/>
                    <a:pt x="97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moveTo>
                    <a:pt x="89" y="0"/>
                  </a:moveTo>
                  <a:cubicBezTo>
                    <a:pt x="92" y="0"/>
                    <a:pt x="94" y="1"/>
                    <a:pt x="97" y="2"/>
                  </a:cubicBezTo>
                  <a:cubicBezTo>
                    <a:pt x="95" y="1"/>
                    <a:pt x="92" y="0"/>
                    <a:pt x="89" y="0"/>
                  </a:cubicBezTo>
                  <a:moveTo>
                    <a:pt x="8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7" y="3"/>
                    <a:pt x="76" y="0"/>
                    <a:pt x="85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6" name="Freeform 8"/>
            <p:cNvSpPr/>
            <p:nvPr/>
          </p:nvSpPr>
          <p:spPr bwMode="auto">
            <a:xfrm>
              <a:off x="10666148" y="2168355"/>
              <a:ext cx="770907" cy="530110"/>
            </a:xfrm>
            <a:custGeom>
              <a:avLst/>
              <a:gdLst>
                <a:gd name="T0" fmla="*/ 169 w 169"/>
                <a:gd name="T1" fmla="*/ 0 h 117"/>
                <a:gd name="T2" fmla="*/ 169 w 169"/>
                <a:gd name="T3" fmla="*/ 0 h 117"/>
                <a:gd name="T4" fmla="*/ 169 w 169"/>
                <a:gd name="T5" fmla="*/ 0 h 117"/>
                <a:gd name="T6" fmla="*/ 169 w 169"/>
                <a:gd name="T7" fmla="*/ 1 h 117"/>
                <a:gd name="T8" fmla="*/ 169 w 169"/>
                <a:gd name="T9" fmla="*/ 1 h 117"/>
                <a:gd name="T10" fmla="*/ 169 w 169"/>
                <a:gd name="T11" fmla="*/ 1 h 117"/>
                <a:gd name="T12" fmla="*/ 169 w 169"/>
                <a:gd name="T13" fmla="*/ 1 h 117"/>
                <a:gd name="T14" fmla="*/ 169 w 169"/>
                <a:gd name="T15" fmla="*/ 1 h 117"/>
                <a:gd name="T16" fmla="*/ 158 w 169"/>
                <a:gd name="T17" fmla="*/ 8 h 117"/>
                <a:gd name="T18" fmla="*/ 158 w 169"/>
                <a:gd name="T19" fmla="*/ 8 h 117"/>
                <a:gd name="T20" fmla="*/ 157 w 169"/>
                <a:gd name="T21" fmla="*/ 8 h 117"/>
                <a:gd name="T22" fmla="*/ 157 w 169"/>
                <a:gd name="T23" fmla="*/ 8 h 117"/>
                <a:gd name="T24" fmla="*/ 157 w 169"/>
                <a:gd name="T25" fmla="*/ 8 h 117"/>
                <a:gd name="T26" fmla="*/ 147 w 169"/>
                <a:gd name="T27" fmla="*/ 11 h 117"/>
                <a:gd name="T28" fmla="*/ 147 w 169"/>
                <a:gd name="T29" fmla="*/ 11 h 117"/>
                <a:gd name="T30" fmla="*/ 147 w 169"/>
                <a:gd name="T31" fmla="*/ 11 h 117"/>
                <a:gd name="T32" fmla="*/ 146 w 169"/>
                <a:gd name="T33" fmla="*/ 11 h 117"/>
                <a:gd name="T34" fmla="*/ 146 w 169"/>
                <a:gd name="T35" fmla="*/ 11 h 117"/>
                <a:gd name="T36" fmla="*/ 144 w 169"/>
                <a:gd name="T37" fmla="*/ 11 h 117"/>
                <a:gd name="T38" fmla="*/ 144 w 169"/>
                <a:gd name="T39" fmla="*/ 11 h 117"/>
                <a:gd name="T40" fmla="*/ 59 w 169"/>
                <a:gd name="T41" fmla="*/ 11 h 117"/>
                <a:gd name="T42" fmla="*/ 13 w 169"/>
                <a:gd name="T43" fmla="*/ 56 h 117"/>
                <a:gd name="T44" fmla="*/ 13 w 169"/>
                <a:gd name="T45" fmla="*/ 106 h 117"/>
                <a:gd name="T46" fmla="*/ 38 w 169"/>
                <a:gd name="T47" fmla="*/ 117 h 117"/>
                <a:gd name="T48" fmla="*/ 63 w 169"/>
                <a:gd name="T49" fmla="*/ 106 h 117"/>
                <a:gd name="T50" fmla="*/ 169 w 169"/>
                <a:gd name="T5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9" h="117">
                  <a:moveTo>
                    <a:pt x="169" y="0"/>
                  </a:moveTo>
                  <a:cubicBezTo>
                    <a:pt x="169" y="0"/>
                    <a:pt x="169" y="0"/>
                    <a:pt x="169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5" y="4"/>
                    <a:pt x="162" y="6"/>
                    <a:pt x="158" y="8"/>
                  </a:cubicBezTo>
                  <a:cubicBezTo>
                    <a:pt x="158" y="8"/>
                    <a:pt x="158" y="8"/>
                    <a:pt x="158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4" y="9"/>
                    <a:pt x="150" y="10"/>
                    <a:pt x="147" y="11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47" y="11"/>
                    <a:pt x="146" y="11"/>
                    <a:pt x="146" y="11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6" y="11"/>
                    <a:pt x="145" y="11"/>
                    <a:pt x="144" y="11"/>
                  </a:cubicBezTo>
                  <a:cubicBezTo>
                    <a:pt x="144" y="11"/>
                    <a:pt x="144" y="11"/>
                    <a:pt x="144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0" y="70"/>
                    <a:pt x="0" y="92"/>
                    <a:pt x="13" y="106"/>
                  </a:cubicBezTo>
                  <a:cubicBezTo>
                    <a:pt x="20" y="113"/>
                    <a:pt x="29" y="117"/>
                    <a:pt x="38" y="117"/>
                  </a:cubicBezTo>
                  <a:cubicBezTo>
                    <a:pt x="48" y="117"/>
                    <a:pt x="57" y="113"/>
                    <a:pt x="63" y="106"/>
                  </a:cubicBezTo>
                  <a:cubicBezTo>
                    <a:pt x="169" y="0"/>
                    <a:pt x="169" y="0"/>
                    <a:pt x="169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7" name="Freeform 9"/>
            <p:cNvSpPr>
              <a:spLocks noEditPoints="1"/>
            </p:cNvSpPr>
            <p:nvPr/>
          </p:nvSpPr>
          <p:spPr bwMode="auto">
            <a:xfrm>
              <a:off x="10935550" y="2057400"/>
              <a:ext cx="501506" cy="160265"/>
            </a:xfrm>
            <a:custGeom>
              <a:avLst/>
              <a:gdLst>
                <a:gd name="T0" fmla="*/ 87 w 110"/>
                <a:gd name="T1" fmla="*/ 36 h 36"/>
                <a:gd name="T2" fmla="*/ 87 w 110"/>
                <a:gd name="T3" fmla="*/ 36 h 36"/>
                <a:gd name="T4" fmla="*/ 87 w 110"/>
                <a:gd name="T5" fmla="*/ 36 h 36"/>
                <a:gd name="T6" fmla="*/ 88 w 110"/>
                <a:gd name="T7" fmla="*/ 36 h 36"/>
                <a:gd name="T8" fmla="*/ 88 w 110"/>
                <a:gd name="T9" fmla="*/ 36 h 36"/>
                <a:gd name="T10" fmla="*/ 88 w 110"/>
                <a:gd name="T11" fmla="*/ 36 h 36"/>
                <a:gd name="T12" fmla="*/ 98 w 110"/>
                <a:gd name="T13" fmla="*/ 33 h 36"/>
                <a:gd name="T14" fmla="*/ 88 w 110"/>
                <a:gd name="T15" fmla="*/ 36 h 36"/>
                <a:gd name="T16" fmla="*/ 98 w 110"/>
                <a:gd name="T17" fmla="*/ 33 h 36"/>
                <a:gd name="T18" fmla="*/ 98 w 110"/>
                <a:gd name="T19" fmla="*/ 33 h 36"/>
                <a:gd name="T20" fmla="*/ 98 w 110"/>
                <a:gd name="T21" fmla="*/ 33 h 36"/>
                <a:gd name="T22" fmla="*/ 98 w 110"/>
                <a:gd name="T23" fmla="*/ 33 h 36"/>
                <a:gd name="T24" fmla="*/ 99 w 110"/>
                <a:gd name="T25" fmla="*/ 33 h 36"/>
                <a:gd name="T26" fmla="*/ 99 w 110"/>
                <a:gd name="T27" fmla="*/ 33 h 36"/>
                <a:gd name="T28" fmla="*/ 99 w 110"/>
                <a:gd name="T29" fmla="*/ 33 h 36"/>
                <a:gd name="T30" fmla="*/ 110 w 110"/>
                <a:gd name="T31" fmla="*/ 26 h 36"/>
                <a:gd name="T32" fmla="*/ 110 w 110"/>
                <a:gd name="T33" fmla="*/ 26 h 36"/>
                <a:gd name="T34" fmla="*/ 110 w 110"/>
                <a:gd name="T35" fmla="*/ 26 h 36"/>
                <a:gd name="T36" fmla="*/ 110 w 110"/>
                <a:gd name="T37" fmla="*/ 26 h 36"/>
                <a:gd name="T38" fmla="*/ 110 w 110"/>
                <a:gd name="T39" fmla="*/ 26 h 36"/>
                <a:gd name="T40" fmla="*/ 110 w 110"/>
                <a:gd name="T41" fmla="*/ 26 h 36"/>
                <a:gd name="T42" fmla="*/ 110 w 110"/>
                <a:gd name="T43" fmla="*/ 25 h 36"/>
                <a:gd name="T44" fmla="*/ 110 w 110"/>
                <a:gd name="T45" fmla="*/ 26 h 36"/>
                <a:gd name="T46" fmla="*/ 110 w 110"/>
                <a:gd name="T47" fmla="*/ 25 h 36"/>
                <a:gd name="T48" fmla="*/ 110 w 110"/>
                <a:gd name="T49" fmla="*/ 25 h 36"/>
                <a:gd name="T50" fmla="*/ 110 w 110"/>
                <a:gd name="T51" fmla="*/ 25 h 36"/>
                <a:gd name="T52" fmla="*/ 110 w 110"/>
                <a:gd name="T53" fmla="*/ 25 h 36"/>
                <a:gd name="T54" fmla="*/ 110 w 110"/>
                <a:gd name="T55" fmla="*/ 25 h 36"/>
                <a:gd name="T56" fmla="*/ 35 w 110"/>
                <a:gd name="T57" fmla="*/ 0 h 36"/>
                <a:gd name="T58" fmla="*/ 0 w 110"/>
                <a:gd name="T59" fmla="*/ 36 h 36"/>
                <a:gd name="T60" fmla="*/ 85 w 110"/>
                <a:gd name="T61" fmla="*/ 36 h 36"/>
                <a:gd name="T62" fmla="*/ 60 w 110"/>
                <a:gd name="T63" fmla="*/ 25 h 36"/>
                <a:gd name="T64" fmla="*/ 35 w 110"/>
                <a:gd name="T6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0" h="36">
                  <a:moveTo>
                    <a:pt x="87" y="36"/>
                  </a:moveTo>
                  <a:cubicBezTo>
                    <a:pt x="87" y="36"/>
                    <a:pt x="87" y="36"/>
                    <a:pt x="87" y="36"/>
                  </a:cubicBezTo>
                  <a:cubicBezTo>
                    <a:pt x="87" y="36"/>
                    <a:pt x="87" y="36"/>
                    <a:pt x="87" y="36"/>
                  </a:cubicBezTo>
                  <a:moveTo>
                    <a:pt x="88" y="36"/>
                  </a:moveTo>
                  <a:cubicBezTo>
                    <a:pt x="88" y="36"/>
                    <a:pt x="88" y="36"/>
                    <a:pt x="88" y="36"/>
                  </a:cubicBezTo>
                  <a:cubicBezTo>
                    <a:pt x="88" y="36"/>
                    <a:pt x="88" y="36"/>
                    <a:pt x="88" y="36"/>
                  </a:cubicBezTo>
                  <a:moveTo>
                    <a:pt x="98" y="33"/>
                  </a:moveTo>
                  <a:cubicBezTo>
                    <a:pt x="95" y="35"/>
                    <a:pt x="91" y="35"/>
                    <a:pt x="88" y="36"/>
                  </a:cubicBezTo>
                  <a:cubicBezTo>
                    <a:pt x="91" y="35"/>
                    <a:pt x="95" y="34"/>
                    <a:pt x="98" y="33"/>
                  </a:cubicBezTo>
                  <a:moveTo>
                    <a:pt x="98" y="33"/>
                  </a:moveTo>
                  <a:cubicBezTo>
                    <a:pt x="98" y="33"/>
                    <a:pt x="98" y="33"/>
                    <a:pt x="98" y="33"/>
                  </a:cubicBezTo>
                  <a:cubicBezTo>
                    <a:pt x="98" y="33"/>
                    <a:pt x="98" y="33"/>
                    <a:pt x="98" y="33"/>
                  </a:cubicBezTo>
                  <a:moveTo>
                    <a:pt x="99" y="33"/>
                  </a:moveTo>
                  <a:cubicBezTo>
                    <a:pt x="99" y="33"/>
                    <a:pt x="99" y="33"/>
                    <a:pt x="99" y="33"/>
                  </a:cubicBezTo>
                  <a:cubicBezTo>
                    <a:pt x="99" y="33"/>
                    <a:pt x="99" y="33"/>
                    <a:pt x="99" y="33"/>
                  </a:cubicBezTo>
                  <a:moveTo>
                    <a:pt x="110" y="26"/>
                  </a:move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moveTo>
                    <a:pt x="110" y="26"/>
                  </a:move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moveTo>
                    <a:pt x="110" y="25"/>
                  </a:move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5"/>
                  </a:cubicBezTo>
                  <a:moveTo>
                    <a:pt x="110" y="25"/>
                  </a:moveTo>
                  <a:cubicBezTo>
                    <a:pt x="110" y="25"/>
                    <a:pt x="110" y="25"/>
                    <a:pt x="110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10" y="25"/>
                    <a:pt x="110" y="25"/>
                    <a:pt x="110" y="25"/>
                  </a:cubicBezTo>
                  <a:moveTo>
                    <a:pt x="35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85" y="36"/>
                    <a:pt x="85" y="36"/>
                    <a:pt x="85" y="36"/>
                  </a:cubicBezTo>
                  <a:cubicBezTo>
                    <a:pt x="76" y="36"/>
                    <a:pt x="67" y="32"/>
                    <a:pt x="60" y="25"/>
                  </a:cubicBezTo>
                  <a:cubicBezTo>
                    <a:pt x="35" y="0"/>
                    <a:pt x="35" y="0"/>
                    <a:pt x="35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8" name="Freeform 10"/>
            <p:cNvSpPr>
              <a:spLocks noEditPoints="1"/>
            </p:cNvSpPr>
            <p:nvPr/>
          </p:nvSpPr>
          <p:spPr bwMode="auto">
            <a:xfrm>
              <a:off x="11321005" y="1897135"/>
              <a:ext cx="153354" cy="320533"/>
            </a:xfrm>
            <a:custGeom>
              <a:avLst/>
              <a:gdLst>
                <a:gd name="T0" fmla="*/ 0 w 33"/>
                <a:gd name="T1" fmla="*/ 71 h 71"/>
                <a:gd name="T2" fmla="*/ 0 w 33"/>
                <a:gd name="T3" fmla="*/ 71 h 71"/>
                <a:gd name="T4" fmla="*/ 3 w 33"/>
                <a:gd name="T5" fmla="*/ 71 h 71"/>
                <a:gd name="T6" fmla="*/ 3 w 33"/>
                <a:gd name="T7" fmla="*/ 71 h 71"/>
                <a:gd name="T8" fmla="*/ 3 w 33"/>
                <a:gd name="T9" fmla="*/ 71 h 71"/>
                <a:gd name="T10" fmla="*/ 13 w 33"/>
                <a:gd name="T11" fmla="*/ 68 h 71"/>
                <a:gd name="T12" fmla="*/ 13 w 33"/>
                <a:gd name="T13" fmla="*/ 68 h 71"/>
                <a:gd name="T14" fmla="*/ 13 w 33"/>
                <a:gd name="T15" fmla="*/ 68 h 71"/>
                <a:gd name="T16" fmla="*/ 25 w 33"/>
                <a:gd name="T17" fmla="*/ 61 h 71"/>
                <a:gd name="T18" fmla="*/ 25 w 33"/>
                <a:gd name="T19" fmla="*/ 61 h 71"/>
                <a:gd name="T20" fmla="*/ 25 w 33"/>
                <a:gd name="T21" fmla="*/ 61 h 71"/>
                <a:gd name="T22" fmla="*/ 25 w 33"/>
                <a:gd name="T23" fmla="*/ 61 h 71"/>
                <a:gd name="T24" fmla="*/ 25 w 33"/>
                <a:gd name="T25" fmla="*/ 61 h 71"/>
                <a:gd name="T26" fmla="*/ 25 w 33"/>
                <a:gd name="T27" fmla="*/ 60 h 71"/>
                <a:gd name="T28" fmla="*/ 26 w 33"/>
                <a:gd name="T29" fmla="*/ 60 h 71"/>
                <a:gd name="T30" fmla="*/ 26 w 33"/>
                <a:gd name="T31" fmla="*/ 60 h 71"/>
                <a:gd name="T32" fmla="*/ 26 w 33"/>
                <a:gd name="T33" fmla="*/ 60 h 71"/>
                <a:gd name="T34" fmla="*/ 26 w 33"/>
                <a:gd name="T35" fmla="*/ 60 h 71"/>
                <a:gd name="T36" fmla="*/ 26 w 33"/>
                <a:gd name="T37" fmla="*/ 60 h 71"/>
                <a:gd name="T38" fmla="*/ 26 w 33"/>
                <a:gd name="T39" fmla="*/ 60 h 71"/>
                <a:gd name="T40" fmla="*/ 33 w 33"/>
                <a:gd name="T41" fmla="*/ 50 h 71"/>
                <a:gd name="T42" fmla="*/ 33 w 33"/>
                <a:gd name="T43" fmla="*/ 50 h 71"/>
                <a:gd name="T44" fmla="*/ 33 w 33"/>
                <a:gd name="T45" fmla="*/ 49 h 71"/>
                <a:gd name="T46" fmla="*/ 32 w 33"/>
                <a:gd name="T47" fmla="*/ 21 h 71"/>
                <a:gd name="T48" fmla="*/ 32 w 33"/>
                <a:gd name="T49" fmla="*/ 21 h 71"/>
                <a:gd name="T50" fmla="*/ 32 w 33"/>
                <a:gd name="T51" fmla="*/ 21 h 71"/>
                <a:gd name="T52" fmla="*/ 25 w 33"/>
                <a:gd name="T53" fmla="*/ 10 h 71"/>
                <a:gd name="T54" fmla="*/ 12 w 33"/>
                <a:gd name="T55" fmla="*/ 2 h 71"/>
                <a:gd name="T56" fmla="*/ 12 w 33"/>
                <a:gd name="T57" fmla="*/ 2 h 71"/>
                <a:gd name="T58" fmla="*/ 12 w 33"/>
                <a:gd name="T59" fmla="*/ 2 h 71"/>
                <a:gd name="T60" fmla="*/ 0 w 33"/>
                <a:gd name="T61" fmla="*/ 0 h 71"/>
                <a:gd name="T62" fmla="*/ 0 w 33"/>
                <a:gd name="T63" fmla="*/ 0 h 71"/>
                <a:gd name="T64" fmla="*/ 0 w 33"/>
                <a:gd name="T6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" h="71">
                  <a:moveTo>
                    <a:pt x="2" y="71"/>
                  </a:moveTo>
                  <a:cubicBezTo>
                    <a:pt x="2" y="71"/>
                    <a:pt x="1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1"/>
                    <a:pt x="2" y="71"/>
                    <a:pt x="2" y="71"/>
                  </a:cubicBezTo>
                  <a:moveTo>
                    <a:pt x="3" y="71"/>
                  </a:moveTo>
                  <a:cubicBezTo>
                    <a:pt x="3" y="71"/>
                    <a:pt x="2" y="71"/>
                    <a:pt x="2" y="71"/>
                  </a:cubicBezTo>
                  <a:cubicBezTo>
                    <a:pt x="2" y="71"/>
                    <a:pt x="3" y="71"/>
                    <a:pt x="3" y="71"/>
                  </a:cubicBezTo>
                  <a:moveTo>
                    <a:pt x="3" y="71"/>
                  </a:moveTo>
                  <a:cubicBezTo>
                    <a:pt x="3" y="71"/>
                    <a:pt x="3" y="71"/>
                    <a:pt x="3" y="71"/>
                  </a:cubicBezTo>
                  <a:cubicBezTo>
                    <a:pt x="3" y="71"/>
                    <a:pt x="3" y="71"/>
                    <a:pt x="3" y="71"/>
                  </a:cubicBezTo>
                  <a:moveTo>
                    <a:pt x="13" y="68"/>
                  </a:moveTo>
                  <a:cubicBezTo>
                    <a:pt x="13" y="68"/>
                    <a:pt x="13" y="68"/>
                    <a:pt x="13" y="68"/>
                  </a:cubicBezTo>
                  <a:cubicBezTo>
                    <a:pt x="13" y="68"/>
                    <a:pt x="13" y="68"/>
                    <a:pt x="13" y="68"/>
                  </a:cubicBezTo>
                  <a:moveTo>
                    <a:pt x="14" y="68"/>
                  </a:moveTo>
                  <a:cubicBezTo>
                    <a:pt x="13" y="68"/>
                    <a:pt x="13" y="68"/>
                    <a:pt x="13" y="68"/>
                  </a:cubicBezTo>
                  <a:cubicBezTo>
                    <a:pt x="13" y="68"/>
                    <a:pt x="13" y="68"/>
                    <a:pt x="14" y="68"/>
                  </a:cubicBezTo>
                  <a:moveTo>
                    <a:pt x="25" y="61"/>
                  </a:moveTo>
                  <a:cubicBezTo>
                    <a:pt x="22" y="64"/>
                    <a:pt x="18" y="66"/>
                    <a:pt x="14" y="68"/>
                  </a:cubicBezTo>
                  <a:cubicBezTo>
                    <a:pt x="18" y="66"/>
                    <a:pt x="21" y="64"/>
                    <a:pt x="25" y="61"/>
                  </a:cubicBezTo>
                  <a:moveTo>
                    <a:pt x="25" y="61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moveTo>
                    <a:pt x="25" y="61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moveTo>
                    <a:pt x="25" y="60"/>
                  </a:moveTo>
                  <a:cubicBezTo>
                    <a:pt x="25" y="60"/>
                    <a:pt x="25" y="60"/>
                    <a:pt x="25" y="60"/>
                  </a:cubicBezTo>
                  <a:cubicBezTo>
                    <a:pt x="25" y="60"/>
                    <a:pt x="25" y="60"/>
                    <a:pt x="25" y="60"/>
                  </a:cubicBezTo>
                  <a:moveTo>
                    <a:pt x="26" y="60"/>
                  </a:moveTo>
                  <a:cubicBezTo>
                    <a:pt x="26" y="60"/>
                    <a:pt x="26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moveTo>
                    <a:pt x="26" y="60"/>
                  </a:moveTo>
                  <a:cubicBezTo>
                    <a:pt x="26" y="60"/>
                    <a:pt x="26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moveTo>
                    <a:pt x="26" y="60"/>
                  </a:moveTo>
                  <a:cubicBezTo>
                    <a:pt x="26" y="60"/>
                    <a:pt x="26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moveTo>
                    <a:pt x="33" y="50"/>
                  </a:moveTo>
                  <a:cubicBezTo>
                    <a:pt x="31" y="53"/>
                    <a:pt x="29" y="57"/>
                    <a:pt x="26" y="60"/>
                  </a:cubicBezTo>
                  <a:cubicBezTo>
                    <a:pt x="29" y="57"/>
                    <a:pt x="31" y="53"/>
                    <a:pt x="33" y="50"/>
                  </a:cubicBezTo>
                  <a:moveTo>
                    <a:pt x="33" y="50"/>
                  </a:moveTo>
                  <a:cubicBezTo>
                    <a:pt x="33" y="50"/>
                    <a:pt x="33" y="50"/>
                    <a:pt x="33" y="50"/>
                  </a:cubicBezTo>
                  <a:cubicBezTo>
                    <a:pt x="33" y="50"/>
                    <a:pt x="33" y="50"/>
                    <a:pt x="33" y="50"/>
                  </a:cubicBezTo>
                  <a:moveTo>
                    <a:pt x="33" y="49"/>
                  </a:moveTo>
                  <a:cubicBezTo>
                    <a:pt x="33" y="49"/>
                    <a:pt x="33" y="49"/>
                    <a:pt x="33" y="49"/>
                  </a:cubicBezTo>
                  <a:cubicBezTo>
                    <a:pt x="33" y="49"/>
                    <a:pt x="33" y="49"/>
                    <a:pt x="33" y="49"/>
                  </a:cubicBezTo>
                  <a:moveTo>
                    <a:pt x="32" y="21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1"/>
                    <a:pt x="33" y="21"/>
                    <a:pt x="32" y="21"/>
                  </a:cubicBezTo>
                  <a:moveTo>
                    <a:pt x="13" y="2"/>
                  </a:moveTo>
                  <a:cubicBezTo>
                    <a:pt x="21" y="5"/>
                    <a:pt x="29" y="12"/>
                    <a:pt x="32" y="21"/>
                  </a:cubicBezTo>
                  <a:cubicBezTo>
                    <a:pt x="31" y="17"/>
                    <a:pt x="28" y="13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2" y="7"/>
                    <a:pt x="17" y="4"/>
                    <a:pt x="13" y="2"/>
                  </a:cubicBezTo>
                  <a:moveTo>
                    <a:pt x="12" y="2"/>
                  </a:moveTo>
                  <a:cubicBezTo>
                    <a:pt x="12" y="2"/>
                    <a:pt x="12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moveTo>
                    <a:pt x="12" y="2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9" name="Freeform 11"/>
            <p:cNvSpPr/>
            <p:nvPr/>
          </p:nvSpPr>
          <p:spPr bwMode="auto">
            <a:xfrm>
              <a:off x="11112456" y="1897135"/>
              <a:ext cx="393744" cy="320533"/>
            </a:xfrm>
            <a:custGeom>
              <a:avLst/>
              <a:gdLst>
                <a:gd name="T0" fmla="*/ 50 w 86"/>
                <a:gd name="T1" fmla="*/ 0 h 71"/>
                <a:gd name="T2" fmla="*/ 50 w 86"/>
                <a:gd name="T3" fmla="*/ 0 h 71"/>
                <a:gd name="T4" fmla="*/ 25 w 86"/>
                <a:gd name="T5" fmla="*/ 10 h 71"/>
                <a:gd name="T6" fmla="*/ 0 w 86"/>
                <a:gd name="T7" fmla="*/ 35 h 71"/>
                <a:gd name="T8" fmla="*/ 25 w 86"/>
                <a:gd name="T9" fmla="*/ 60 h 71"/>
                <a:gd name="T10" fmla="*/ 50 w 86"/>
                <a:gd name="T11" fmla="*/ 71 h 71"/>
                <a:gd name="T12" fmla="*/ 50 w 86"/>
                <a:gd name="T13" fmla="*/ 71 h 71"/>
                <a:gd name="T14" fmla="*/ 52 w 86"/>
                <a:gd name="T15" fmla="*/ 71 h 71"/>
                <a:gd name="T16" fmla="*/ 52 w 86"/>
                <a:gd name="T17" fmla="*/ 71 h 71"/>
                <a:gd name="T18" fmla="*/ 53 w 86"/>
                <a:gd name="T19" fmla="*/ 71 h 71"/>
                <a:gd name="T20" fmla="*/ 53 w 86"/>
                <a:gd name="T21" fmla="*/ 71 h 71"/>
                <a:gd name="T22" fmla="*/ 53 w 86"/>
                <a:gd name="T23" fmla="*/ 71 h 71"/>
                <a:gd name="T24" fmla="*/ 63 w 86"/>
                <a:gd name="T25" fmla="*/ 68 h 71"/>
                <a:gd name="T26" fmla="*/ 63 w 86"/>
                <a:gd name="T27" fmla="*/ 68 h 71"/>
                <a:gd name="T28" fmla="*/ 63 w 86"/>
                <a:gd name="T29" fmla="*/ 68 h 71"/>
                <a:gd name="T30" fmla="*/ 64 w 86"/>
                <a:gd name="T31" fmla="*/ 68 h 71"/>
                <a:gd name="T32" fmla="*/ 64 w 86"/>
                <a:gd name="T33" fmla="*/ 68 h 71"/>
                <a:gd name="T34" fmla="*/ 75 w 86"/>
                <a:gd name="T35" fmla="*/ 61 h 71"/>
                <a:gd name="T36" fmla="*/ 75 w 86"/>
                <a:gd name="T37" fmla="*/ 61 h 71"/>
                <a:gd name="T38" fmla="*/ 75 w 86"/>
                <a:gd name="T39" fmla="*/ 61 h 71"/>
                <a:gd name="T40" fmla="*/ 75 w 86"/>
                <a:gd name="T41" fmla="*/ 61 h 71"/>
                <a:gd name="T42" fmla="*/ 75 w 86"/>
                <a:gd name="T43" fmla="*/ 61 h 71"/>
                <a:gd name="T44" fmla="*/ 75 w 86"/>
                <a:gd name="T45" fmla="*/ 60 h 71"/>
                <a:gd name="T46" fmla="*/ 75 w 86"/>
                <a:gd name="T47" fmla="*/ 60 h 71"/>
                <a:gd name="T48" fmla="*/ 75 w 86"/>
                <a:gd name="T49" fmla="*/ 60 h 71"/>
                <a:gd name="T50" fmla="*/ 75 w 86"/>
                <a:gd name="T51" fmla="*/ 60 h 71"/>
                <a:gd name="T52" fmla="*/ 76 w 86"/>
                <a:gd name="T53" fmla="*/ 60 h 71"/>
                <a:gd name="T54" fmla="*/ 76 w 86"/>
                <a:gd name="T55" fmla="*/ 60 h 71"/>
                <a:gd name="T56" fmla="*/ 76 w 86"/>
                <a:gd name="T57" fmla="*/ 60 h 71"/>
                <a:gd name="T58" fmla="*/ 76 w 86"/>
                <a:gd name="T59" fmla="*/ 60 h 71"/>
                <a:gd name="T60" fmla="*/ 76 w 86"/>
                <a:gd name="T61" fmla="*/ 60 h 71"/>
                <a:gd name="T62" fmla="*/ 76 w 86"/>
                <a:gd name="T63" fmla="*/ 60 h 71"/>
                <a:gd name="T64" fmla="*/ 76 w 86"/>
                <a:gd name="T65" fmla="*/ 60 h 71"/>
                <a:gd name="T66" fmla="*/ 83 w 86"/>
                <a:gd name="T67" fmla="*/ 50 h 71"/>
                <a:gd name="T68" fmla="*/ 83 w 86"/>
                <a:gd name="T69" fmla="*/ 50 h 71"/>
                <a:gd name="T70" fmla="*/ 83 w 86"/>
                <a:gd name="T71" fmla="*/ 50 h 71"/>
                <a:gd name="T72" fmla="*/ 83 w 86"/>
                <a:gd name="T73" fmla="*/ 49 h 71"/>
                <a:gd name="T74" fmla="*/ 83 w 86"/>
                <a:gd name="T75" fmla="*/ 49 h 71"/>
                <a:gd name="T76" fmla="*/ 86 w 86"/>
                <a:gd name="T77" fmla="*/ 35 h 71"/>
                <a:gd name="T78" fmla="*/ 83 w 86"/>
                <a:gd name="T79" fmla="*/ 21 h 71"/>
                <a:gd name="T80" fmla="*/ 82 w 86"/>
                <a:gd name="T81" fmla="*/ 21 h 71"/>
                <a:gd name="T82" fmla="*/ 82 w 86"/>
                <a:gd name="T83" fmla="*/ 21 h 71"/>
                <a:gd name="T84" fmla="*/ 63 w 86"/>
                <a:gd name="T85" fmla="*/ 2 h 71"/>
                <a:gd name="T86" fmla="*/ 63 w 86"/>
                <a:gd name="T87" fmla="*/ 2 h 71"/>
                <a:gd name="T88" fmla="*/ 62 w 86"/>
                <a:gd name="T89" fmla="*/ 2 h 71"/>
                <a:gd name="T90" fmla="*/ 62 w 86"/>
                <a:gd name="T91" fmla="*/ 2 h 71"/>
                <a:gd name="T92" fmla="*/ 62 w 86"/>
                <a:gd name="T93" fmla="*/ 2 h 71"/>
                <a:gd name="T94" fmla="*/ 54 w 86"/>
                <a:gd name="T95" fmla="*/ 0 h 71"/>
                <a:gd name="T96" fmla="*/ 50 w 86"/>
                <a:gd name="T9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6" h="71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1" y="0"/>
                    <a:pt x="32" y="3"/>
                    <a:pt x="25" y="1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32" y="67"/>
                    <a:pt x="41" y="71"/>
                    <a:pt x="50" y="71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1" y="71"/>
                    <a:pt x="52" y="71"/>
                    <a:pt x="52" y="71"/>
                  </a:cubicBezTo>
                  <a:cubicBezTo>
                    <a:pt x="52" y="71"/>
                    <a:pt x="52" y="71"/>
                    <a:pt x="52" y="71"/>
                  </a:cubicBezTo>
                  <a:cubicBezTo>
                    <a:pt x="52" y="71"/>
                    <a:pt x="53" y="71"/>
                    <a:pt x="53" y="71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56" y="70"/>
                    <a:pt x="60" y="70"/>
                    <a:pt x="63" y="68"/>
                  </a:cubicBezTo>
                  <a:cubicBezTo>
                    <a:pt x="63" y="68"/>
                    <a:pt x="63" y="68"/>
                    <a:pt x="63" y="68"/>
                  </a:cubicBezTo>
                  <a:cubicBezTo>
                    <a:pt x="63" y="68"/>
                    <a:pt x="63" y="68"/>
                    <a:pt x="63" y="68"/>
                  </a:cubicBezTo>
                  <a:cubicBezTo>
                    <a:pt x="63" y="68"/>
                    <a:pt x="63" y="68"/>
                    <a:pt x="64" y="6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8" y="66"/>
                    <a:pt x="72" y="64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61"/>
                    <a:pt x="75" y="61"/>
                    <a:pt x="75" y="60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5" y="60"/>
                    <a:pt x="75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9" y="57"/>
                    <a:pt x="81" y="53"/>
                    <a:pt x="83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85" y="45"/>
                    <a:pt x="86" y="40"/>
                    <a:pt x="86" y="35"/>
                  </a:cubicBezTo>
                  <a:cubicBezTo>
                    <a:pt x="86" y="30"/>
                    <a:pt x="85" y="25"/>
                    <a:pt x="83" y="21"/>
                  </a:cubicBezTo>
                  <a:cubicBezTo>
                    <a:pt x="83" y="21"/>
                    <a:pt x="83" y="21"/>
                    <a:pt x="82" y="21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79" y="12"/>
                    <a:pt x="71" y="5"/>
                    <a:pt x="63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59" y="1"/>
                    <a:pt x="57" y="0"/>
                    <a:pt x="54" y="0"/>
                  </a:cubicBezTo>
                  <a:cubicBezTo>
                    <a:pt x="53" y="0"/>
                    <a:pt x="52" y="0"/>
                    <a:pt x="50" y="0"/>
                  </a:cubicBezTo>
                </a:path>
              </a:pathLst>
            </a:custGeom>
            <a:grpFill/>
            <a:ln w="15875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</p:grpSp>
      <p:sp>
        <p:nvSpPr>
          <p:cNvPr id="3" name="Oval 2"/>
          <p:cNvSpPr/>
          <p:nvPr/>
        </p:nvSpPr>
        <p:spPr>
          <a:xfrm>
            <a:off x="1210733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0" name="Oval 29"/>
          <p:cNvSpPr/>
          <p:nvPr/>
        </p:nvSpPr>
        <p:spPr>
          <a:xfrm>
            <a:off x="2792624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1" name="Oval 30"/>
          <p:cNvSpPr/>
          <p:nvPr/>
        </p:nvSpPr>
        <p:spPr>
          <a:xfrm>
            <a:off x="4374515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2" name="Oval 31"/>
          <p:cNvSpPr/>
          <p:nvPr/>
        </p:nvSpPr>
        <p:spPr>
          <a:xfrm>
            <a:off x="5956406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3" name="Oval 32"/>
          <p:cNvSpPr/>
          <p:nvPr/>
        </p:nvSpPr>
        <p:spPr>
          <a:xfrm>
            <a:off x="7538297" y="1559190"/>
            <a:ext cx="996421" cy="99642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4" name="Oval 33"/>
          <p:cNvSpPr/>
          <p:nvPr/>
        </p:nvSpPr>
        <p:spPr>
          <a:xfrm>
            <a:off x="9120188" y="1559190"/>
            <a:ext cx="996421" cy="99642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" name="TextBox 4"/>
          <p:cNvSpPr txBox="1"/>
          <p:nvPr/>
        </p:nvSpPr>
        <p:spPr>
          <a:xfrm>
            <a:off x="2785942" y="1770220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2800" smtClean="0">
                <a:solidFill>
                  <a:schemeClr val="accent3"/>
                </a:solidFill>
              </a:rPr>
              <a:t>02</a:t>
            </a:r>
            <a:endParaRPr lang="es-ES_tradnl" sz="2800">
              <a:solidFill>
                <a:schemeClr val="accent3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201765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2800" smtClean="0">
                <a:solidFill>
                  <a:schemeClr val="accent3"/>
                </a:solidFill>
              </a:rPr>
              <a:t>01</a:t>
            </a:r>
            <a:endParaRPr lang="es-ES_tradnl" sz="2800">
              <a:solidFill>
                <a:schemeClr val="accent3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366480" y="1801236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2800" smtClean="0">
                <a:solidFill>
                  <a:schemeClr val="accent3"/>
                </a:solidFill>
              </a:rPr>
              <a:t>03</a:t>
            </a:r>
            <a:endParaRPr lang="es-ES_tradnl" sz="2800">
              <a:solidFill>
                <a:schemeClr val="accent3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951565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2800" smtClean="0">
                <a:solidFill>
                  <a:schemeClr val="accent3"/>
                </a:solidFill>
              </a:rPr>
              <a:t>04</a:t>
            </a:r>
            <a:endParaRPr lang="es-ES_tradnl" sz="2800">
              <a:solidFill>
                <a:schemeClr val="accent3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535109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2800" b="1" smtClean="0">
                <a:solidFill>
                  <a:schemeClr val="bg1"/>
                </a:solidFill>
              </a:rPr>
              <a:t>05</a:t>
            </a:r>
            <a:endParaRPr lang="es-ES_tradnl" sz="2800" b="1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127241" y="1798061"/>
            <a:ext cx="1008541" cy="5186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2800" smtClean="0">
                <a:solidFill>
                  <a:schemeClr val="accent3"/>
                </a:solidFill>
              </a:rPr>
              <a:t>06</a:t>
            </a:r>
            <a:endParaRPr lang="es-ES_tradnl" sz="2800">
              <a:solidFill>
                <a:schemeClr val="accent3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470189" y="2836334"/>
            <a:ext cx="8036011" cy="3058146"/>
          </a:xfrm>
          <a:prstGeom prst="roundRect">
            <a:avLst>
              <a:gd name="adj" fmla="val 9394"/>
            </a:avLst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394FA34E-8C60-AF46-8F7F-0CB137EEE406}"/>
              </a:ext>
            </a:extLst>
          </p:cNvPr>
          <p:cNvSpPr/>
          <p:nvPr/>
        </p:nvSpPr>
        <p:spPr>
          <a:xfrm>
            <a:off x="3954961" y="3229005"/>
            <a:ext cx="7366043" cy="2462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Aft>
                <a:spcPts val="1200"/>
              </a:spcAft>
            </a:pPr>
            <a:r>
              <a:rPr lang="es-ES_tradnl" dirty="0" smtClean="0"/>
              <a:t>Prepare el contenido de soporte</a:t>
            </a:r>
          </a:p>
          <a:p>
            <a:pPr>
              <a:spcAft>
                <a:spcPts val="1200"/>
              </a:spcAft>
            </a:pPr>
            <a:r>
              <a:rPr lang="es-ES_tradnl" sz="1400" dirty="0" smtClean="0">
                <a:latin typeface="+mj-lt"/>
              </a:rPr>
              <a:t>Ahora que comprende cómo se está implementando </a:t>
            </a:r>
            <a:r>
              <a:rPr lang="es-ES_tradnl" sz="1400" dirty="0" err="1" smtClean="0">
                <a:latin typeface="+mj-lt"/>
              </a:rPr>
              <a:t>Webex</a:t>
            </a:r>
            <a:r>
              <a:rPr lang="es-ES_tradnl" sz="1400" dirty="0" smtClean="0">
                <a:latin typeface="+mj-lt"/>
              </a:rPr>
              <a:t> y los procesos para respaldarlo, </a:t>
            </a:r>
            <a:br>
              <a:rPr lang="es-ES_tradnl" sz="1400" dirty="0" smtClean="0">
                <a:latin typeface="+mj-lt"/>
              </a:rPr>
            </a:br>
            <a:r>
              <a:rPr lang="es-ES_tradnl" sz="1400" dirty="0" smtClean="0">
                <a:latin typeface="+mj-lt"/>
              </a:rPr>
              <a:t>es hora de plasmar este conocimiento para que el personal de soporte de TI lo siga en sus interacciones con los usuarios.</a:t>
            </a:r>
          </a:p>
          <a:p>
            <a:pPr>
              <a:spcAft>
                <a:spcPts val="1200"/>
              </a:spcAft>
            </a:pPr>
            <a:r>
              <a:rPr lang="es-ES_tradnl" sz="1400" dirty="0" smtClean="0">
                <a:latin typeface="+mj-lt"/>
              </a:rPr>
              <a:t>Esto puede consistir en artículos de la base de conocimientos (KB) para el servicio de asistencia informática y “hojas de referencia” y recursos en línea para el personal de TI local.</a:t>
            </a:r>
          </a:p>
          <a:p>
            <a:pPr>
              <a:spcAft>
                <a:spcPts val="1200"/>
              </a:spcAft>
            </a:pPr>
            <a:r>
              <a:rPr lang="es-ES_tradnl" sz="1400" dirty="0" smtClean="0">
                <a:latin typeface="+mj-lt"/>
              </a:rPr>
              <a:t>Intente crear un contenido que abarque el 80 % de las situaciones de soporte habituales y previsibles. </a:t>
            </a:r>
            <a:br>
              <a:rPr lang="es-ES_tradnl" sz="1400" dirty="0" smtClean="0">
                <a:latin typeface="+mj-lt"/>
              </a:rPr>
            </a:br>
            <a:r>
              <a:rPr lang="es-ES_tradnl" sz="1400" dirty="0" smtClean="0">
                <a:latin typeface="+mj-lt"/>
              </a:rPr>
              <a:t>Puede ampliar su base de conocimientos una vez que se ponga en marcha </a:t>
            </a:r>
            <a:r>
              <a:rPr lang="es-ES_tradnl" sz="1400" dirty="0" err="1" smtClean="0">
                <a:latin typeface="+mj-lt"/>
              </a:rPr>
              <a:t>Webex</a:t>
            </a:r>
            <a:r>
              <a:rPr lang="es-ES_tradnl" sz="1400" dirty="0" smtClean="0">
                <a:latin typeface="+mj-lt"/>
              </a:rPr>
              <a:t> y se hagan frente </a:t>
            </a:r>
            <a:br>
              <a:rPr lang="es-ES_tradnl" sz="1400" dirty="0" smtClean="0">
                <a:latin typeface="+mj-lt"/>
              </a:rPr>
            </a:br>
            <a:r>
              <a:rPr lang="es-ES_tradnl" sz="1400" dirty="0" smtClean="0">
                <a:latin typeface="+mj-lt"/>
              </a:rPr>
              <a:t>a problemas menos predecibles.</a:t>
            </a:r>
            <a:endParaRPr lang="es-ES_tradnl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65066745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1.7601 Service Pack 1"/>
  <p:tag name="AS_RELEASE_DATE" val="2017.03.22"/>
  <p:tag name="AS_TITLE" val="Aspose.Slides for .NET 4.0 Client Profile"/>
  <p:tag name="AS_VERSION" val="17.3"/>
</p:tagLst>
</file>

<file path=ppt/theme/theme1.xml><?xml version="1.0" encoding="utf-8"?>
<a:theme xmlns:a="http://schemas.openxmlformats.org/drawingml/2006/main" name="Office Theme">
  <a:themeElements>
    <a:clrScheme name="Custom 3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CEB"/>
      </a:accent1>
      <a:accent2>
        <a:srgbClr val="005073"/>
      </a:accent2>
      <a:accent3>
        <a:srgbClr val="6DBD49"/>
      </a:accent3>
      <a:accent4>
        <a:srgbClr val="FBAB18"/>
      </a:accent4>
      <a:accent5>
        <a:srgbClr val="E2241A"/>
      </a:accent5>
      <a:accent6>
        <a:srgbClr val="FF7033"/>
      </a:accent6>
      <a:hlink>
        <a:srgbClr val="005073"/>
      </a:hlink>
      <a:folHlink>
        <a:srgbClr val="FFB300"/>
      </a:folHlink>
    </a:clrScheme>
    <a:fontScheme name="Office">
      <a:majorFont>
        <a:latin typeface="Calibri Light"/>
        <a:ea typeface="Arial"/>
        <a:cs typeface="Arial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:r="http://schemas.openxmlformats.org/officeDocument/2006/relationships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:r="http://schemas.openxmlformats.org/officeDocument/2006/relationships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95E1ED911C56C428183962BB2CD9D50" ma:contentTypeVersion="12" ma:contentTypeDescription="Create a new document." ma:contentTypeScope="" ma:versionID="5151021d8e2bafd7875f9f14f7d71109">
  <xsd:schema xmlns:xsd="http://www.w3.org/2001/XMLSchema" xmlns:xs="http://www.w3.org/2001/XMLSchema" xmlns:p="http://schemas.microsoft.com/office/2006/metadata/properties" xmlns:ns2="938b2075-b34e-4d69-a56d-dea98b051af2" xmlns:ns3="30030edf-551b-4514-af48-d47e7cd5b679" targetNamespace="http://schemas.microsoft.com/office/2006/metadata/properties" ma:root="true" ma:fieldsID="5d144ae13bcd2fe5497c7f3fc1c84f32" ns2:_="" ns3:_="">
    <xsd:import namespace="938b2075-b34e-4d69-a56d-dea98b051af2"/>
    <xsd:import namespace="30030edf-551b-4514-af48-d47e7cd5b67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8b2075-b34e-4d69-a56d-dea98b051af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0030edf-551b-4514-af48-d47e7cd5b67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0096D86-94DE-4727-A620-4C6E6EE6B47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667F3EE-81A7-48C1-B960-8ABA84C291A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A00B375-DC20-4AFF-8D58-38B02465DE3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38b2075-b34e-4d69-a56d-dea98b051af2"/>
    <ds:schemaRef ds:uri="30030edf-551b-4514-af48-d47e7cd5b67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5535</TotalTime>
  <Words>1545</Words>
  <Application>Microsoft Office PowerPoint</Application>
  <PresentationFormat>Custom</PresentationFormat>
  <Paragraphs>178</Paragraphs>
  <Slides>17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Descripción general</vt:lpstr>
      <vt:lpstr>La importancia de la preparación de su servicio de asistencia informática</vt:lpstr>
      <vt:lpstr>La importancia de la preparación de su personal de TI local</vt:lpstr>
      <vt:lpstr>Seis pasos para preparar los equipos de soporte de TI</vt:lpstr>
      <vt:lpstr>Seis pasos para preparar los equipos de soporte de TI</vt:lpstr>
      <vt:lpstr>Seis pasos para preparar los equipos de soporte de TI</vt:lpstr>
      <vt:lpstr>Seis pasos para preparar los equipos de soporte de TI</vt:lpstr>
      <vt:lpstr>Seis pasos para preparar los equipos de soporte de TI</vt:lpstr>
      <vt:lpstr>Seis pasos para preparar los equipos de soporte de TI</vt:lpstr>
      <vt:lpstr>Reflexiones finales...</vt:lpstr>
      <vt:lpstr>Aspectos básicos de la resolución de problemas</vt:lpstr>
      <vt:lpstr>Acceda a las herramientas de soporte</vt:lpstr>
      <vt:lpstr>Requisitos estándar de remisión a un nivel superior</vt:lpstr>
      <vt:lpstr>Recursos de soporte</vt:lpstr>
      <vt:lpstr>Recursos para el usuario final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Save Motion</dc:title>
  <dc:creator>Nicola Band</dc:creator>
  <cp:lastModifiedBy>exiqze 227</cp:lastModifiedBy>
  <cp:revision>636</cp:revision>
  <cp:lastPrinted>2019-02-01T14:02:45Z</cp:lastPrinted>
  <dcterms:created xsi:type="dcterms:W3CDTF">2019-01-14T15:21:04Z</dcterms:created>
  <dcterms:modified xsi:type="dcterms:W3CDTF">2020-03-27T09:17:06Z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0x010100A95E1ED911C56C428183962BB2CD9D50</vt:lpwstr>
  </property>
</Properties>
</file>