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2"/>
  </p:notesMasterIdLst>
  <p:sldIdLst>
    <p:sldId id="294" r:id="rId5"/>
    <p:sldId id="319" r:id="rId6"/>
    <p:sldId id="327" r:id="rId7"/>
    <p:sldId id="328" r:id="rId8"/>
    <p:sldId id="329" r:id="rId9"/>
    <p:sldId id="341" r:id="rId10"/>
    <p:sldId id="342" r:id="rId11"/>
    <p:sldId id="343" r:id="rId12"/>
    <p:sldId id="344" r:id="rId13"/>
    <p:sldId id="345" r:id="rId14"/>
    <p:sldId id="335" r:id="rId15"/>
    <p:sldId id="346" r:id="rId16"/>
    <p:sldId id="347" r:id="rId17"/>
    <p:sldId id="348" r:id="rId18"/>
    <p:sldId id="349" r:id="rId19"/>
    <p:sldId id="350" r:id="rId20"/>
    <p:sldId id="324" r:id="rId21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96" userDrawn="1">
          <p15:clr>
            <a:srgbClr val="A4A3A4"/>
          </p15:clr>
        </p15:guide>
        <p15:guide id="2" pos="4704" userDrawn="1">
          <p15:clr>
            <a:srgbClr val="A4A3A4"/>
          </p15:clr>
        </p15:guide>
        <p15:guide id="3" orient="horz" pos="2818" userDrawn="1">
          <p15:clr>
            <a:srgbClr val="A4A3A4"/>
          </p15:clr>
        </p15:guide>
        <p15:guide id="4" orient="horz" pos="15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/>
    <p:restoredTop sz="94674"/>
  </p:normalViewPr>
  <p:slideViewPr>
    <p:cSldViewPr snapToGrid="0">
      <p:cViewPr>
        <p:scale>
          <a:sx n="124" d="100"/>
          <a:sy n="124" d="100"/>
        </p:scale>
        <p:origin x="-72" y="2292"/>
      </p:cViewPr>
      <p:guideLst>
        <p:guide orient="horz" pos="1296"/>
        <p:guide orient="horz" pos="2818"/>
        <p:guide orient="horz" pos="1593"/>
        <p:guide pos="47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JTASH, Arianna" userId="70ec85ad-e6c4-4276-8ca6-876356da63d9" providerId="ADAL" clId="{4A8A29E3-5CF6-474F-AEAD-55ADC59D1B71}"/>
    <pc:docChg chg="modSld">
      <pc:chgData name="PAJTASH, Arianna" userId="70ec85ad-e6c4-4276-8ca6-876356da63d9" providerId="ADAL" clId="{4A8A29E3-5CF6-474F-AEAD-55ADC59D1B71}" dt="2020-03-23T19:52:24.742" v="0" actId="1076"/>
      <pc:docMkLst>
        <pc:docMk/>
      </pc:docMkLst>
      <pc:sldChg chg="modSp">
        <pc:chgData name="PAJTASH, Arianna" userId="70ec85ad-e6c4-4276-8ca6-876356da63d9" providerId="ADAL" clId="{4A8A29E3-5CF6-474F-AEAD-55ADC59D1B71}" dt="2020-03-23T19:52:24.742" v="0" actId="1076"/>
        <pc:sldMkLst>
          <pc:docMk/>
          <pc:sldMk cId="1157050058" sldId="341"/>
        </pc:sldMkLst>
        <pc:spChg chg="mod">
          <ac:chgData name="PAJTASH, Arianna" userId="70ec85ad-e6c4-4276-8ca6-876356da63d9" providerId="ADAL" clId="{4A8A29E3-5CF6-474F-AEAD-55ADC59D1B71}" dt="2020-03-23T19:52:24.742" v="0" actId="1076"/>
          <ac:spMkLst>
            <pc:docMk/>
            <pc:sldMk cId="1157050058" sldId="341"/>
            <ac:spMk id="3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E726-3461-7747-9EF2-43891A89A40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246BA-43B7-5F4D-BDBC-88646C33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2541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94405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5901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7675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7295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867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3042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762000"/>
          </a:xfrm>
        </p:spPr>
        <p:txBody>
          <a:bodyPr lIns="0" tIns="0" rIns="0" bIns="0"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5625"/>
            <a:ext cx="10515600" cy="248372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14" name="Freeform 13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990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 panose="020F0302020204030204"/>
                <a:ea typeface="CiscoSansTT Thin" charset="0"/>
                <a:cs typeface="CiscoSansTT Thin" charset="0"/>
              </a:rPr>
              <a:t>Section Title Goes Here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6" r:id="rId4"/>
    <p:sldLayoutId id="2147483685" r:id="rId5"/>
    <p:sldLayoutId id="2147483675" r:id="rId6"/>
    <p:sldLayoutId id="2147483676" r:id="rId7"/>
    <p:sldLayoutId id="2147483677" r:id="rId8"/>
    <p:sldLayoutId id="2147483678" r:id="rId9"/>
    <p:sldLayoutId id="2147483680" r:id="rId10"/>
    <p:sldLayoutId id="2147483681" r:id="rId11"/>
    <p:sldLayoutId id="2147483682" r:id="rId12"/>
    <p:sldLayoutId id="2147483683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:p14="http://schemas.microsoft.com/office/powerpoint/2010/main" xmlns="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3704" userDrawn="1">
          <p15:clr>
            <a:srgbClr val="F26B43"/>
          </p15:clr>
        </p15:guide>
        <p15:guide id="4" pos="5745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orient="horz" pos="432" userDrawn="1">
          <p15:clr>
            <a:srgbClr val="F26B43"/>
          </p15:clr>
        </p15:guide>
        <p15:guide id="7" orient="horz" pos="3840" userDrawn="1">
          <p15:clr>
            <a:srgbClr val="F26B43"/>
          </p15:clr>
        </p15:guide>
        <p15:guide id="8" pos="5473" userDrawn="1">
          <p15:clr>
            <a:srgbClr val="F26B43"/>
          </p15:clr>
        </p15:guide>
        <p15:guide id="9" pos="1935" userDrawn="1">
          <p15:clr>
            <a:srgbClr val="F26B43"/>
          </p15:clr>
        </p15:guide>
        <p15:guide id="10" pos="2207" userDrawn="1">
          <p15:clr>
            <a:srgbClr val="F26B43"/>
          </p15:clr>
        </p15:guide>
        <p15:guide id="11" pos="3976" userDrawn="1">
          <p15:clr>
            <a:srgbClr val="F26B43"/>
          </p15:clr>
        </p15:guide>
        <p15:guide id="12" orient="horz" pos="1298" userDrawn="1">
          <p15:clr>
            <a:srgbClr val="F26B43"/>
          </p15:clr>
        </p15:guide>
        <p15:guide id="13" orient="horz" pos="867" userDrawn="1">
          <p15:clr>
            <a:srgbClr val="F26B43"/>
          </p15:clr>
        </p15:guide>
        <p15:guide id="14" orient="horz" pos="1071" userDrawn="1">
          <p15:clr>
            <a:srgbClr val="F26B43"/>
          </p15:clr>
        </p15:guide>
        <p15:guide id="15" orient="horz" pos="6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WBX000026396/Cisco-Webex-and-3rd-Party-Support-Utilitie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help.webex.com/en-us/WBX000029055/Webex-Meetings-Help-Articles" TargetMode="External"/><Relationship Id="rId3" Type="http://schemas.openxmlformats.org/officeDocument/2006/relationships/hyperlink" Target="http://callinghelp.cisco.com/" TargetMode="External"/><Relationship Id="rId7" Type="http://schemas.openxmlformats.org/officeDocument/2006/relationships/hyperlink" Target="https://help.webex.com/it-it/WBX000029055/Webex-Meetings-Help-Articles" TargetMode="External"/><Relationship Id="rId2" Type="http://schemas.openxmlformats.org/officeDocument/2006/relationships/hyperlink" Target="https://help.webex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lp.webex.com/it-it/ncp9h8c/Cisco-Webex-Meetings-Release-Notes-WBS39" TargetMode="External"/><Relationship Id="rId5" Type="http://schemas.openxmlformats.org/officeDocument/2006/relationships/hyperlink" Target="https://help.webex.com/it-it/mqkve8/Cisco-Webex-Teams-Release-Notes" TargetMode="External"/><Relationship Id="rId10" Type="http://schemas.openxmlformats.org/officeDocument/2006/relationships/hyperlink" Target="https://help.webex.com/it-it/WBX000026396/Cisco-Webex-and-3rd-Party-Support-Utilities" TargetMode="External"/><Relationship Id="rId4" Type="http://schemas.openxmlformats.org/officeDocument/2006/relationships/hyperlink" Target="https://status.webex.com/" TargetMode="External"/><Relationship Id="rId9" Type="http://schemas.openxmlformats.org/officeDocument/2006/relationships/hyperlink" Target="https://help.webex.com/it-it/ni3wlvw/Troubleshoot-Cisco-Webex-Meetings-in-Cisco-Webex-Control-Hu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allinghelp.cisco.com/" TargetMode="External"/><Relationship Id="rId2" Type="http://schemas.openxmlformats.org/officeDocument/2006/relationships/hyperlink" Target="https://help.webex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elp.webex.com/landing/onlineclasse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800" y="685800"/>
            <a:ext cx="659553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lvl="0">
              <a:defRPr/>
            </a:pPr>
            <a:r>
              <a:rPr lang="it-IT" sz="5000" dirty="0" smtClean="0">
                <a:solidFill>
                  <a:srgbClr val="005073"/>
                </a:solidFill>
              </a:rPr>
              <a:t>Preparazione dei team di supporto IT per Webex</a:t>
            </a:r>
            <a:endParaRPr kumimoji="0" lang="it-IT" sz="5000" b="0" i="0" u="none" strike="noStrike" cap="none" normalizeH="0" noProof="0" dirty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32327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10820400" cy="3096634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141111" y="3211348"/>
            <a:ext cx="2647934" cy="2554545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300" dirty="0" smtClean="0">
                <a:latin typeface="+mj-lt"/>
              </a:rPr>
              <a:t>Sarà necessario formare tutto il </a:t>
            </a:r>
            <a:br>
              <a:rPr lang="it-IT" sz="1300" dirty="0" smtClean="0">
                <a:latin typeface="+mj-lt"/>
              </a:rPr>
            </a:br>
            <a:r>
              <a:rPr lang="it-IT" sz="1300" dirty="0" smtClean="0">
                <a:latin typeface="+mj-lt"/>
              </a:rPr>
              <a:t>personale di supporto IT, sia gli utenti comuni </a:t>
            </a:r>
            <a:r>
              <a:rPr lang="it-IT" sz="1300" dirty="0">
                <a:latin typeface="+mj-lt"/>
              </a:rPr>
              <a:t>sia </a:t>
            </a:r>
            <a:r>
              <a:rPr lang="it-IT" sz="1300" dirty="0" smtClean="0">
                <a:latin typeface="+mj-lt"/>
              </a:rPr>
              <a:t>gli addetti alla risoluzione dei problemi tecnici. Consultare i contatti chiave per conoscere le diverse esigenze di formazione, ad esempio, reparto IT locale rispetto al service desk e amministratori rispetto a semplici utenti.</a:t>
            </a:r>
          </a:p>
          <a:p>
            <a:pPr>
              <a:spcAft>
                <a:spcPts val="1200"/>
              </a:spcAft>
            </a:pPr>
            <a:r>
              <a:rPr lang="it-IT" sz="1300" dirty="0" smtClean="0">
                <a:latin typeface="+mj-lt"/>
              </a:rPr>
              <a:t>Si consiglia di fornire formazione come utenti in primo luogo e come personale di supporto in secondo luogo.</a:t>
            </a:r>
            <a:endParaRPr lang="it-IT" sz="13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02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01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03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04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05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06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98D30429-3D59-8841-B0B3-D9E00984EA78}"/>
              </a:ext>
            </a:extLst>
          </p:cNvPr>
          <p:cNvSpPr/>
          <p:nvPr/>
        </p:nvSpPr>
        <p:spPr>
          <a:xfrm>
            <a:off x="4089984" y="3212855"/>
            <a:ext cx="7088364" cy="2569934"/>
          </a:xfrm>
          <a:prstGeom prst="rect">
            <a:avLst/>
          </a:prstGeom>
        </p:spPr>
        <p:txBody>
          <a:bodyPr wrap="square" lIns="0" tIns="0" rIns="0" bIns="0" numCol="2" spcCol="180000">
            <a:spAutoFit/>
          </a:bodyPr>
          <a:lstStyle/>
          <a:p>
            <a:pPr>
              <a:spcAft>
                <a:spcPts val="600"/>
              </a:spcAft>
            </a:pPr>
            <a:r>
              <a:rPr lang="it-IT" sz="1700" dirty="0" smtClean="0"/>
              <a:t>Come utenti, rispondere alle seguenti domande: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Che cos'è Webex e quali servizi vengono distribuiti? 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Perché si è scelto di distribuirlo?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Come posso iniziare a usarlo?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Quale funzionalità chiave devono conoscere?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Dove posso trovare risorse di apprendimento?</a:t>
            </a:r>
            <a:endParaRPr lang="it-IT" sz="1100" dirty="0" smtClean="0"/>
          </a:p>
          <a:p>
            <a:pPr>
              <a:spcAft>
                <a:spcPts val="600"/>
              </a:spcAft>
            </a:pPr>
            <a:endParaRPr lang="it-IT" dirty="0" smtClean="0"/>
          </a:p>
          <a:p>
            <a:pPr>
              <a:spcAft>
                <a:spcPts val="600"/>
              </a:spcAft>
            </a:pPr>
            <a:endParaRPr lang="it-IT" dirty="0" smtClean="0"/>
          </a:p>
          <a:p>
            <a:pPr>
              <a:spcAft>
                <a:spcPts val="600"/>
              </a:spcAft>
            </a:pPr>
            <a:r>
              <a:rPr lang="it-IT" sz="1700" dirty="0" smtClean="0"/>
              <a:t>Come personale di supporto, rispondere alle seguenti domande: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Quali </a:t>
            </a:r>
            <a:r>
              <a:rPr lang="it-IT" sz="1100" dirty="0">
                <a:latin typeface="+mj-lt"/>
              </a:rPr>
              <a:t>sono i tipici scenari di risoluzione dei problemi?</a:t>
            </a:r>
            <a:endParaRPr lang="it-IT" sz="1100" dirty="0" smtClean="0">
              <a:latin typeface="+mj-lt"/>
            </a:endParaRP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 è il processo di supporto concordato per Webex?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 è il processo di escalation?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Come è possibile richiedere modifiche di configurazione?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Quali articoli di knowledge base (KB) abbiamo creato?</a:t>
            </a:r>
            <a:endParaRPr lang="it-IT" sz="1100" dirty="0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3884428" y="5188688"/>
            <a:ext cx="5876260" cy="1049079"/>
          </a:xfrm>
          <a:prstGeom prst="roundRect">
            <a:avLst>
              <a:gd name="adj" fmla="val 9394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3997842" y="5255830"/>
            <a:ext cx="5655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700" b="1" dirty="0" smtClean="0">
                <a:solidFill>
                  <a:schemeClr val="bg1"/>
                </a:solidFill>
                <a:latin typeface="+mj-lt"/>
              </a:rPr>
              <a:t>Suggerimento</a:t>
            </a:r>
          </a:p>
          <a:p>
            <a:r>
              <a:rPr lang="it-IT" sz="1300" dirty="0" smtClean="0">
                <a:solidFill>
                  <a:schemeClr val="bg1"/>
                </a:solidFill>
                <a:latin typeface="+mj-lt"/>
              </a:rPr>
              <a:t>Il modo migliore di apprendere l'uso di Webex è all'interno di Webex. Potrebbero essere necessarie alcune lezioni faccia a faccia ma, ove possibile, fornire corsi di formazione attraverso Webex.</a:t>
            </a:r>
            <a:endParaRPr lang="it-IT" sz="1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43305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Ultime considerazioni...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525947B-0779-804E-9EB4-CDDA41081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2" y="2528888"/>
            <a:ext cx="6639848" cy="3113456"/>
          </a:xfrm>
        </p:spPr>
        <p:txBody>
          <a:bodyPr>
            <a:normAutofit fontScale="97500" lnSpcReduction="10000"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smtClean="0">
                <a:solidFill>
                  <a:schemeClr val="tx1"/>
                </a:solidFill>
                <a:latin typeface="+mj-lt"/>
              </a:rPr>
              <a:t>Una volta preparato tutto il personale di supporto IT, lasciare del tempo per assimilare quanto appreso prima del lancio generale.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smtClean="0">
                <a:solidFill>
                  <a:schemeClr val="tx1"/>
                </a:solidFill>
                <a:latin typeface="+mj-lt"/>
              </a:rPr>
              <a:t>Incoraggiare responsabili e manager IT a convertire le riunioni esistenti in Webex in modo che tutti possano acquisire familiarità.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smtClean="0">
                <a:solidFill>
                  <a:schemeClr val="tx1"/>
                </a:solidFill>
                <a:latin typeface="+mj-lt"/>
              </a:rPr>
              <a:t>Incoraggiare le persone a sperimentare, testare e a spingersi oltre. </a:t>
            </a:r>
            <a:br>
              <a:rPr lang="it-IT" sz="1800" smtClean="0">
                <a:solidFill>
                  <a:schemeClr val="tx1"/>
                </a:solidFill>
                <a:latin typeface="+mj-lt"/>
              </a:rPr>
            </a:br>
            <a:r>
              <a:rPr lang="it-IT" sz="1800" smtClean="0">
                <a:solidFill>
                  <a:schemeClr val="tx1"/>
                </a:solidFill>
                <a:latin typeface="+mj-lt"/>
              </a:rPr>
              <a:t>Il personale di supporto IT deve comprendere esattamente quale sarà l'esperienza degli utenti.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smtClean="0">
                <a:solidFill>
                  <a:schemeClr val="tx1"/>
                </a:solidFill>
                <a:latin typeface="+mj-lt"/>
              </a:rPr>
              <a:t>Invitare le persone a fornire feedback, porre domande e segnalare problemi in modo che possano essere corretti prima del lancio.</a:t>
            </a:r>
            <a:endParaRPr lang="it-IT" sz="18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9067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Principi base della risoluzione dei problemi</a:t>
            </a:r>
            <a:endParaRPr lang="it-IT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326011"/>
              </p:ext>
            </p:extLst>
          </p:nvPr>
        </p:nvGraphicFramePr>
        <p:xfrm>
          <a:off x="685800" y="1488147"/>
          <a:ext cx="10836000" cy="482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70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0"/>
                    </a:ext>
                  </a:extLst>
                </a:gridCol>
                <a:gridCol w="2601432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1"/>
                    </a:ext>
                  </a:extLst>
                </a:gridCol>
                <a:gridCol w="6829298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it-IT" sz="1800" b="1" noProof="0" smtClean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Domande chiave da porre durante 3 fasi di una chiamata di supporto Webex.</a:t>
                      </a:r>
                      <a:endParaRPr lang="it-IT" sz="1800" b="1" noProof="0">
                        <a:solidFill>
                          <a:schemeClr val="bg1"/>
                        </a:solidFill>
                        <a:latin typeface="+mj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it-IT" sz="1800" b="0" noProof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Isolare</a:t>
                      </a:r>
                      <a:endParaRPr lang="it-IT" sz="1800" b="0" noProof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it-IT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Browser</a:t>
                      </a:r>
                    </a:p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it-IT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Computer</a:t>
                      </a:r>
                    </a:p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it-IT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Rete</a:t>
                      </a:r>
                      <a:endParaRPr lang="it-IT" sz="140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Quali sono il sistema operativo e il browser in uso?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Qual è esattamente il problema riscontrato?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Quante persone sono interessate? (ambito)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Le persone interessate si trovano sulla stessa LAN?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Funziona in un altro browser?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Funziona da un altro computer?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Ha funzionato in passato?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È possibile replicare il problema dalla propria parte?</a:t>
                      </a:r>
                    </a:p>
                    <a:p>
                      <a:pPr marL="342900" marR="226054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Se il problema si è verificato in una riunione passata, </a:t>
                      </a:r>
                      <a:b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</a:b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possiamo replicarlo ora in una sessione di test?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Il problema può essere replicato </a:t>
                      </a: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fuori dal proxy/rete aziendale?</a:t>
                      </a:r>
                      <a:endParaRPr lang="it-IT" sz="1400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Wingdings"/>
                        <a:buNone/>
                        <a:tabLst>
                          <a:tab pos="314105" algn="l"/>
                        </a:tabLst>
                      </a:pPr>
                      <a:r>
                        <a:rPr lang="it-IT" sz="1800" b="0" noProof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Replicare</a:t>
                      </a:r>
                      <a:endParaRPr lang="it-IT" sz="1800" b="0" noProof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" lvl="1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616358" algn="l"/>
                        </a:tabLst>
                      </a:pPr>
                      <a:r>
                        <a:rPr lang="it-IT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Riunione in diretta</a:t>
                      </a:r>
                    </a:p>
                    <a:p>
                      <a:pPr marL="57150" lvl="1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616358" algn="l"/>
                        </a:tabLst>
                      </a:pPr>
                      <a:r>
                        <a:rPr lang="it-IT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Riunione di test</a:t>
                      </a:r>
                      <a:endParaRPr lang="it-IT" sz="140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Wingdings"/>
                        <a:buNone/>
                        <a:tabLst>
                          <a:tab pos="314105" algn="l"/>
                        </a:tabLst>
                      </a:pPr>
                      <a:r>
                        <a:rPr lang="it-IT" sz="1800" b="0" noProof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Escalation</a:t>
                      </a:r>
                      <a:endParaRPr lang="it-IT" sz="1800" b="0" noProof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6038" lvl="1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>
                          <a:tab pos="616358" algn="l"/>
                        </a:tabLst>
                        <a:defRPr/>
                      </a:pPr>
                      <a:r>
                        <a:rPr lang="it-IT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Eseguire utilità, raccogliere registri</a:t>
                      </a:r>
                      <a:endParaRPr lang="it-IT" sz="1400" noProof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9370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Accesso alle utilità di supporto</a:t>
            </a:r>
            <a:endParaRPr lang="it-IT"/>
          </a:p>
        </p:txBody>
      </p:sp>
      <p:sp>
        <p:nvSpPr>
          <p:cNvPr id="4" name="object 8"/>
          <p:cNvSpPr txBox="1"/>
          <p:nvPr/>
        </p:nvSpPr>
        <p:spPr>
          <a:xfrm>
            <a:off x="1325372" y="2479160"/>
            <a:ext cx="9983030" cy="854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it-IT" sz="2800" smtClean="0">
                <a:latin typeface="+mj-lt"/>
                <a:cs typeface="Arial"/>
              </a:rPr>
              <a:t>Acquisire i registri</a:t>
            </a:r>
          </a:p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it-IT" smtClean="0">
                <a:latin typeface="+mj-lt"/>
                <a:cs typeface="Arial"/>
              </a:rPr>
              <a:t>Utilizzare la funzione di analisi di Control Hub per raccogliere i dati.</a:t>
            </a:r>
            <a:endParaRPr lang="it-IT">
              <a:latin typeface="+mj-lt"/>
              <a:cs typeface="Arial"/>
            </a:endParaRPr>
          </a:p>
        </p:txBody>
      </p:sp>
      <p:sp>
        <p:nvSpPr>
          <p:cNvPr id="3" name="Rounded Rectangle 2">
            <a:hlinkClick r:id="rId2"/>
          </p:cNvPr>
          <p:cNvSpPr/>
          <p:nvPr/>
        </p:nvSpPr>
        <p:spPr>
          <a:xfrm>
            <a:off x="1325371" y="3596399"/>
            <a:ext cx="2637029" cy="5608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1583212" y="3642023"/>
            <a:ext cx="2168073" cy="409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933">
              <a:lnSpc>
                <a:spcPts val="2500"/>
              </a:lnSpc>
              <a:tabLst>
                <a:tab pos="314105" algn="l"/>
              </a:tabLst>
            </a:pPr>
            <a:r>
              <a:rPr lang="it-IT" smtClean="0">
                <a:solidFill>
                  <a:schemeClr val="bg1"/>
                </a:solidFill>
                <a:latin typeface="+mj-lt"/>
                <a:cs typeface="Arial"/>
              </a:rPr>
              <a:t>Ulteriori informazioni</a:t>
            </a:r>
            <a:endParaRPr lang="it-IT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340181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Requisiti di escalation standard</a:t>
            </a:r>
            <a:endParaRPr lang="it-IT"/>
          </a:p>
        </p:txBody>
      </p:sp>
      <p:sp>
        <p:nvSpPr>
          <p:cNvPr id="4" name="object 8"/>
          <p:cNvSpPr txBox="1"/>
          <p:nvPr/>
        </p:nvSpPr>
        <p:spPr>
          <a:xfrm>
            <a:off x="1325372" y="1954621"/>
            <a:ext cx="9983030" cy="3722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it-IT" sz="2800" dirty="0" smtClean="0">
                <a:latin typeface="+mj-lt"/>
                <a:cs typeface="Arial"/>
              </a:rPr>
              <a:t>Documentare queste informazioni prima di chiamare Cisco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URL/dominio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Descrizione del problema con sintomi specifici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Data e ora in cui si è verificato il </a:t>
            </a:r>
            <a:r>
              <a:rPr lang="it-IT" sz="1400" dirty="0" smtClean="0">
                <a:latin typeface="+mj-lt"/>
                <a:cs typeface="Arial"/>
              </a:rPr>
              <a:t>problema. </a:t>
            </a:r>
            <a:r>
              <a:rPr lang="it-IT" sz="1400" dirty="0" smtClean="0">
                <a:latin typeface="+mj-lt"/>
                <a:cs typeface="Arial"/>
              </a:rPr>
              <a:t>Numero della riunione se il problema si è verificato in una riunione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Funzionava prima?  In tal caso, quando ha smesso di funzionare?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Ambiente, urgenza e numero di persone interessate: casa/ufficio? VPN? Wi-Fi?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Sistema operativo e versione, browser, tipo di connessione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Registro delle attività con dettagli sulle operazioni eseguite e identificazione dello scopo di eventuali file/schermate allegate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Operazioni effettuate per replicare il problema (ove applicabile)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it-IT" sz="1400" dirty="0" smtClean="0">
                <a:latin typeface="+mj-lt"/>
                <a:cs typeface="Arial"/>
              </a:rPr>
              <a:t>Registri delle utilità di supporto: WBX Tracer, ecc. (ove applicabile)</a:t>
            </a:r>
            <a:endParaRPr lang="it-IT" sz="1400" dirty="0"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6154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362756"/>
            <a:ext cx="10820400" cy="4863873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Risorse di supporto</a:t>
            </a:r>
            <a:endParaRPr lang="it-IT"/>
          </a:p>
        </p:txBody>
      </p:sp>
      <p:sp>
        <p:nvSpPr>
          <p:cNvPr id="6" name="object 5"/>
          <p:cNvSpPr txBox="1"/>
          <p:nvPr/>
        </p:nvSpPr>
        <p:spPr>
          <a:xfrm>
            <a:off x="1313693" y="1415139"/>
            <a:ext cx="11228567" cy="4462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33">
              <a:spcAft>
                <a:spcPts val="1200"/>
              </a:spcAft>
            </a:pPr>
            <a:r>
              <a:rPr lang="it-IT" sz="2800" dirty="0" smtClean="0">
                <a:solidFill>
                  <a:srgbClr val="39393A"/>
                </a:solidFill>
                <a:latin typeface="+mj-lt"/>
                <a:cs typeface="Arial"/>
              </a:rPr>
              <a:t>Aggiungere un segnalibro a questi siti e condividerli con gli altri</a:t>
            </a:r>
            <a:endParaRPr lang="it-IT" sz="1200" dirty="0" smtClean="0">
              <a:latin typeface="+mj-lt"/>
              <a:cs typeface="Times New Roman"/>
            </a:endParaRPr>
          </a:p>
          <a:p>
            <a:pPr>
              <a:tabLst>
                <a:tab pos="607045" algn="l"/>
              </a:tabLst>
            </a:pPr>
            <a:r>
              <a:rPr lang="it-IT" sz="1400" dirty="0" smtClean="0">
                <a:cs typeface="Arial"/>
              </a:rPr>
              <a:t>Portale assistenza: </a:t>
            </a:r>
            <a:r>
              <a:rPr lang="it-IT" sz="1400" dirty="0" smtClean="0">
                <a:hlinkClick r:id="rId2"/>
              </a:rPr>
              <a:t>https://help.webex.com/</a:t>
            </a:r>
            <a:endParaRPr lang="it-IT" sz="1400" dirty="0" smtClean="0"/>
          </a:p>
          <a:p>
            <a:pPr marL="171450" indent="-171450">
              <a:buFont typeface="Arial"/>
              <a:buChar char="•"/>
              <a:tabLst>
                <a:tab pos="607045" algn="l"/>
              </a:tabLst>
            </a:pPr>
            <a:r>
              <a:rPr lang="it-IT" sz="1200" dirty="0" smtClean="0">
                <a:cs typeface="Arial"/>
              </a:rPr>
              <a:t>Risoluzione dei problemi comuni</a:t>
            </a:r>
          </a:p>
          <a:p>
            <a:pPr marL="0" lvl="1" indent="-171450">
              <a:buFont typeface="Arial"/>
              <a:buChar char="•"/>
              <a:tabLst>
                <a:tab pos="607045" algn="l"/>
              </a:tabLst>
            </a:pPr>
            <a:r>
              <a:rPr lang="it-IT" sz="1200" dirty="0" smtClean="0">
                <a:cs typeface="Arial"/>
              </a:rPr>
              <a:t>Note di rilascio</a:t>
            </a:r>
          </a:p>
          <a:p>
            <a:pPr marL="0" lvl="1" indent="-171450">
              <a:spcAft>
                <a:spcPts val="1800"/>
              </a:spcAft>
              <a:buFont typeface="Arial"/>
              <a:buChar char="•"/>
              <a:tabLst>
                <a:tab pos="607045" algn="l"/>
              </a:tabLst>
            </a:pPr>
            <a:r>
              <a:rPr lang="it-IT" sz="1200" dirty="0" smtClean="0">
                <a:cs typeface="Arial"/>
              </a:rPr>
              <a:t>Portale di assistenza di Webex Calling:  </a:t>
            </a:r>
            <a:r>
              <a:rPr lang="it-IT" sz="1200" dirty="0" smtClean="0">
                <a:hlinkClick r:id="rId3"/>
              </a:rPr>
              <a:t>callinghelp.cisco.com</a:t>
            </a:r>
            <a:endParaRPr lang="it-IT" sz="1200" dirty="0" smtClean="0">
              <a:cs typeface="Arial"/>
            </a:endParaRPr>
          </a:p>
          <a:p>
            <a:pPr>
              <a:tabLst>
                <a:tab pos="607045" algn="l"/>
              </a:tabLst>
            </a:pPr>
            <a:r>
              <a:rPr lang="it-IT" sz="1400" dirty="0" smtClean="0">
                <a:cs typeface="Arial"/>
              </a:rPr>
              <a:t>Pagine di stato in tempo reale:</a:t>
            </a:r>
          </a:p>
          <a:p>
            <a:pPr marL="0" lvl="1" indent="-171450">
              <a:buFont typeface="Arial"/>
              <a:buChar char="•"/>
              <a:tabLst>
                <a:tab pos="910144" algn="l"/>
              </a:tabLst>
            </a:pPr>
            <a:r>
              <a:rPr lang="it-IT" sz="1200" dirty="0" smtClean="0">
                <a:cs typeface="Arial"/>
              </a:rPr>
              <a:t>Webex: </a:t>
            </a:r>
            <a:r>
              <a:rPr lang="it-IT" sz="1200" u="sng" dirty="0" smtClean="0">
                <a:cs typeface="Arial"/>
                <a:hlinkClick r:id="rId4"/>
              </a:rPr>
              <a:t>https://status.webex.com</a:t>
            </a:r>
            <a:endParaRPr lang="it-IT" sz="1400" dirty="0" smtClean="0"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endParaRPr lang="it-IT" sz="1400" dirty="0" smtClean="0"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it-IT" sz="1400" dirty="0" smtClean="0">
                <a:cs typeface="Arial"/>
              </a:rPr>
              <a:t>Note di rilascio</a:t>
            </a:r>
            <a:br>
              <a:rPr lang="it-IT" sz="1400" dirty="0" smtClean="0">
                <a:cs typeface="Arial"/>
              </a:rPr>
            </a:br>
            <a:r>
              <a:rPr lang="it-IT" sz="1200" u="sng" dirty="0" smtClean="0">
                <a:solidFill>
                  <a:schemeClr val="accent2"/>
                </a:solidFill>
                <a:cs typeface="Arial"/>
                <a:hlinkClick r:id="rId5"/>
              </a:rPr>
              <a:t>https://help.webex.com/it-it/mqkve8/Cisco-Webex-Teams-Release-Notes</a:t>
            </a:r>
            <a:r>
              <a:rPr lang="it-IT" sz="1200" u="sng" dirty="0" smtClean="0">
                <a:solidFill>
                  <a:schemeClr val="accent2"/>
                </a:solidFill>
                <a:cs typeface="Arial"/>
              </a:rPr>
              <a:t/>
            </a:r>
            <a:br>
              <a:rPr lang="it-IT" sz="1200" u="sng" dirty="0" smtClean="0">
                <a:solidFill>
                  <a:schemeClr val="accent2"/>
                </a:solidFill>
                <a:cs typeface="Arial"/>
              </a:rPr>
            </a:br>
            <a:r>
              <a:rPr lang="en-US" sz="1200" dirty="0" smtClean="0">
                <a:hlinkClick r:id="rId6"/>
              </a:rPr>
              <a:t>https://help.webex.com/it-it/ncp9h8c/Cisco-Webex-Meetings-Release-Notes-WBS39</a:t>
            </a:r>
            <a:endParaRPr lang="it-IT" sz="1200" u="sng" dirty="0" smtClean="0">
              <a:solidFill>
                <a:schemeClr val="accent2"/>
              </a:solidFill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it-IT" sz="1400" smtClean="0">
                <a:cs typeface="Arial"/>
              </a:rPr>
              <a:t>Suggerimenti </a:t>
            </a:r>
            <a:r>
              <a:rPr lang="it-IT" sz="1400" dirty="0" smtClean="0">
                <a:cs typeface="Arial"/>
              </a:rPr>
              <a:t>per la risoluzione dei problemi: </a:t>
            </a:r>
            <a:r>
              <a:rPr lang="it-IT" sz="1200" dirty="0" smtClean="0">
                <a:cs typeface="Arial"/>
              </a:rPr>
              <a:t/>
            </a:r>
            <a:br>
              <a:rPr lang="it-IT" sz="1200" dirty="0" smtClean="0">
                <a:cs typeface="Arial"/>
              </a:rPr>
            </a:br>
            <a:r>
              <a:rPr lang="it-IT" sz="1200" u="sng" dirty="0" smtClean="0">
                <a:solidFill>
                  <a:schemeClr val="accent2"/>
                </a:solidFill>
                <a:cs typeface="Arial"/>
                <a:hlinkClick r:id="rId7"/>
              </a:rPr>
              <a:t>https://help.webex.com/it-it/WBX000029055/Webex-Meetings-Help-Articles</a:t>
            </a:r>
            <a:r>
              <a:rPr lang="it-IT" sz="1200" u="sng" dirty="0" smtClean="0">
                <a:solidFill>
                  <a:schemeClr val="accent2"/>
                </a:solidFill>
                <a:cs typeface="Arial"/>
              </a:rPr>
              <a:t> </a:t>
            </a:r>
            <a:r>
              <a:rPr lang="it-IT" sz="1200" u="sng" dirty="0" smtClean="0">
                <a:solidFill>
                  <a:schemeClr val="accent2"/>
                </a:solidFill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="" val="tx"/>
                    </a:ext>
                  </a:extLst>
                </a:hlinkClick>
              </a:rPr>
              <a:t/>
            </a:r>
            <a:br>
              <a:rPr lang="it-IT" sz="1200" u="sng" dirty="0" smtClean="0">
                <a:solidFill>
                  <a:schemeClr val="accent2"/>
                </a:solidFill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="" val="tx"/>
                    </a:ext>
                  </a:extLst>
                </a:hlinkClick>
              </a:rPr>
            </a:br>
            <a:r>
              <a:rPr lang="it-IT" sz="1200" dirty="0" smtClean="0">
                <a:hlinkClick r:id="rId9"/>
              </a:rPr>
              <a:t>https://help.webex.com/it-it/ni3wlvw/Troubleshoot-Cisco-Webex-Meetings-in-Cisco-Webex-Control-Hub</a:t>
            </a:r>
            <a:endParaRPr lang="it-IT" sz="1200" u="sng" dirty="0" smtClean="0">
              <a:solidFill>
                <a:schemeClr val="accent2"/>
              </a:solidFill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it-IT" sz="1400" dirty="0" smtClean="0">
                <a:cs typeface="Arial"/>
              </a:rPr>
              <a:t>Utilità di supporto (per raccogliere i registri prima dell'escalation):</a:t>
            </a:r>
            <a:r>
              <a:rPr lang="it-IT" sz="1200" dirty="0" smtClean="0">
                <a:cs typeface="Arial"/>
              </a:rPr>
              <a:t/>
            </a:r>
            <a:br>
              <a:rPr lang="it-IT" sz="1200" dirty="0" smtClean="0">
                <a:cs typeface="Arial"/>
              </a:rPr>
            </a:br>
            <a:r>
              <a:rPr lang="it-IT" sz="1200" u="sng" dirty="0" smtClean="0">
                <a:solidFill>
                  <a:schemeClr val="accent2"/>
                </a:solidFill>
                <a:cs typeface="Arial"/>
                <a:hlinkClick r:id="rId10"/>
              </a:rPr>
              <a:t>https</a:t>
            </a:r>
            <a:r>
              <a:rPr lang="it-IT" sz="1200" u="sng" dirty="0">
                <a:solidFill>
                  <a:schemeClr val="accent2"/>
                </a:solidFill>
                <a:hlinkClick r:id="rId10"/>
              </a:rPr>
              <a:t>://help.webex.com/it-it/WBX000026396/Cisco-Webex-and-3rd-Party-Support-Utilities</a:t>
            </a:r>
            <a:endParaRPr lang="it-IT" sz="1200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532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Risorse per gli utenti finali</a:t>
            </a:r>
            <a:endParaRPr lang="it-IT"/>
          </a:p>
        </p:txBody>
      </p:sp>
      <p:sp>
        <p:nvSpPr>
          <p:cNvPr id="6" name="object 5"/>
          <p:cNvSpPr txBox="1"/>
          <p:nvPr/>
        </p:nvSpPr>
        <p:spPr>
          <a:xfrm>
            <a:off x="1313693" y="2057400"/>
            <a:ext cx="11217349" cy="17848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33">
              <a:spcAft>
                <a:spcPts val="1200"/>
              </a:spcAft>
            </a:pPr>
            <a:r>
              <a:rPr lang="it-IT" sz="2800" smtClean="0">
                <a:solidFill>
                  <a:srgbClr val="39393A"/>
                </a:solidFill>
                <a:latin typeface="+mj-lt"/>
                <a:cs typeface="Arial"/>
              </a:rPr>
              <a:t>Aggiungere un segnalibro a questi siti e condividerli con gli altri</a:t>
            </a:r>
            <a:endParaRPr lang="it-IT" sz="1200" smtClean="0">
              <a:latin typeface="+mj-lt"/>
              <a:cs typeface="Times New Roman"/>
            </a:endParaRPr>
          </a:p>
          <a:p>
            <a:pPr>
              <a:tabLst>
                <a:tab pos="607045" algn="l"/>
              </a:tabLst>
            </a:pPr>
            <a:r>
              <a:rPr lang="it-IT" sz="1400" smtClean="0">
                <a:cs typeface="Arial"/>
              </a:rPr>
              <a:t>Portale assistenza: </a:t>
            </a:r>
            <a:r>
              <a:rPr lang="it-IT" sz="1400" smtClean="0">
                <a:hlinkClick r:id="rId2"/>
              </a:rPr>
              <a:t>https://help.webex.com/</a:t>
            </a:r>
            <a:endParaRPr lang="it-IT" sz="1400" smtClean="0"/>
          </a:p>
          <a:p>
            <a:pPr marL="171450" indent="-171450">
              <a:buFont typeface="Arial"/>
              <a:buChar char="•"/>
              <a:tabLst>
                <a:tab pos="607045" algn="l"/>
              </a:tabLst>
            </a:pPr>
            <a:r>
              <a:rPr lang="it-IT" sz="1200" smtClean="0">
                <a:cs typeface="Arial"/>
              </a:rPr>
              <a:t>Self-help utente finale, procedure, articoli</a:t>
            </a:r>
          </a:p>
          <a:p>
            <a:pPr marL="0" lvl="1" indent="-171450">
              <a:spcAft>
                <a:spcPts val="1800"/>
              </a:spcAft>
              <a:buFont typeface="Arial"/>
              <a:buChar char="•"/>
              <a:tabLst>
                <a:tab pos="607045" algn="l"/>
              </a:tabLst>
            </a:pPr>
            <a:r>
              <a:rPr lang="it-IT" sz="1200" smtClean="0">
                <a:cs typeface="Arial"/>
              </a:rPr>
              <a:t>Portale di assistenza di Webex Calling:  </a:t>
            </a:r>
            <a:r>
              <a:rPr lang="it-IT" sz="1200" smtClean="0">
                <a:hlinkClick r:id="rId3"/>
              </a:rPr>
              <a:t>callinghelp.cisco.com</a:t>
            </a:r>
            <a:endParaRPr lang="it-IT" sz="1200" smtClean="0">
              <a:cs typeface="Arial"/>
            </a:endParaRPr>
          </a:p>
          <a:p>
            <a:pPr>
              <a:tabLst>
                <a:tab pos="607045" algn="l"/>
              </a:tabLst>
            </a:pPr>
            <a:r>
              <a:rPr lang="it-IT" sz="1400" smtClean="0">
                <a:cs typeface="Arial"/>
              </a:rPr>
              <a:t>Lezioni registrate e in diretta online</a:t>
            </a:r>
            <a:r>
              <a:rPr lang="it-IT" sz="1200" smtClean="0">
                <a:cs typeface="Arial"/>
              </a:rPr>
              <a:t/>
            </a:r>
            <a:br>
              <a:rPr lang="it-IT" sz="1200" smtClean="0">
                <a:cs typeface="Arial"/>
              </a:rPr>
            </a:br>
            <a:r>
              <a:rPr lang="it-IT" sz="1200" u="sng" smtClean="0">
                <a:solidFill>
                  <a:schemeClr val="accent2"/>
                </a:solidFill>
                <a:cs typeface="Arial"/>
                <a:hlinkClick r:id="rId4"/>
              </a:rPr>
              <a:t>https://help.webex.com/landing/onlineclasses</a:t>
            </a:r>
            <a:endParaRPr lang="it-IT" sz="1200" u="sng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63897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8" name="Freeform 7"/>
          <p:cNvSpPr>
            <a:spLocks noChangeAspect="1" noEditPoints="1"/>
          </p:cNvSpPr>
          <p:nvPr/>
        </p:nvSpPr>
        <p:spPr bwMode="auto">
          <a:xfrm>
            <a:off x="4448336" y="2553677"/>
            <a:ext cx="3295329" cy="175064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06245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8B4CD50-0042-D64E-9D1E-0511106CC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85800"/>
            <a:ext cx="11201401" cy="690563"/>
          </a:xfrm>
        </p:spPr>
        <p:txBody>
          <a:bodyPr>
            <a:noAutofit/>
          </a:bodyPr>
          <a:lstStyle/>
          <a:p>
            <a:pPr fontAlgn="base"/>
            <a:r>
              <a:rPr lang="it-IT" smtClean="0"/>
              <a:t>Panoramica</a:t>
            </a:r>
            <a:endParaRPr lang="it-IT"/>
          </a:p>
        </p:txBody>
      </p:sp>
      <p:sp>
        <p:nvSpPr>
          <p:cNvPr id="31" name="Freeform 30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FB353AA-A4A9-2C41-816D-4BB5D2ECC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3" y="2528888"/>
            <a:ext cx="6157247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Questa guida consente di informare e preparare il service desk IT </a:t>
            </a:r>
            <a:br>
              <a:rPr lang="it-IT" sz="1800" dirty="0" smtClean="0">
                <a:solidFill>
                  <a:schemeClr val="tx1"/>
                </a:solidFill>
                <a:latin typeface="+mj-lt"/>
              </a:rPr>
            </a:b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e i team IT locali all'introduzione dei servizi Cisco Webex.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La preparazione di questi team di supporto dovrebbe far parte del progetto di adozione generale e avvenire per tempo prima di lanciare Webex nella propria azienda.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La dimensione della società determina se tutte le raccomandazioni di questa guida sono applicabili alla propria situazione, tuttavia </a:t>
            </a:r>
            <a:br>
              <a:rPr lang="it-IT" sz="1800" dirty="0" smtClean="0">
                <a:solidFill>
                  <a:schemeClr val="tx1"/>
                </a:solidFill>
                <a:latin typeface="+mj-lt"/>
              </a:rPr>
            </a:b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i principi sono gli stessi. Riorganizzare i propri sforzi in base alle proprie esigenze.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endParaRPr lang="it-IT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A9CFBD8-B347-4EC9-9134-C6DCA2ED2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87168" cy="18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8690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E5020BA4-8D8E-9144-AF43-AB75EE01A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L'importanza della preparazione del service desk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5731B67-FAA1-4445-831D-1D2ACF7FD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3" y="2534980"/>
            <a:ext cx="5616575" cy="394431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Il service desk è la prima linea di supporto per i dipendenti.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Il personale del service desk deve conoscere i piani della società su Webex e comprendere il funzionamento dei servizi in modo da poter risolvere i problemi, esaminare le possibili soluzioni e inoltrare i problemi che necessitano di un'assistenza approfondita.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Se il service desk non è preparato adeguatamente per Webex, non sarà in grado di fornire il supporto previsto </a:t>
            </a:r>
            <a:br>
              <a:rPr lang="it-IT" sz="1800" dirty="0" smtClean="0">
                <a:solidFill>
                  <a:schemeClr val="tx1"/>
                </a:solidFill>
                <a:latin typeface="+mj-lt"/>
              </a:rPr>
            </a:br>
            <a:r>
              <a:rPr lang="it-IT" sz="1800" dirty="0" smtClean="0">
                <a:solidFill>
                  <a:schemeClr val="tx1"/>
                </a:solidFill>
                <a:latin typeface="+mj-lt"/>
              </a:rPr>
              <a:t>e perderà la fiducia dei dipendenti.</a:t>
            </a:r>
            <a:endParaRPr lang="it-IT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61F886B-0AD5-4C89-8663-8ABC265B1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958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L'importanza della preparazione del personale IT locale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B60E8B9-EB2C-6E4E-8946-6E60E38B2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4087" y="2519695"/>
            <a:ext cx="7273149" cy="382871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I team IT locali si occupano della gestione dell'hardware e dei sistemi IT </a:t>
            </a:r>
            <a:br>
              <a:rPr lang="it-IT" sz="1700" dirty="0" smtClean="0">
                <a:solidFill>
                  <a:schemeClr val="tx1"/>
                </a:solidFill>
                <a:latin typeface="+mj-lt"/>
              </a:rPr>
            </a:b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e forniscono un servizio personale sul campo ai dipendenti.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Devono conoscere i piani della società su Webex e comprendere il funzionamento dei servizi in modo da poter assicurare la corretta impostazione di computer </a:t>
            </a:r>
            <a:br>
              <a:rPr lang="it-IT" sz="1700" dirty="0" smtClean="0">
                <a:solidFill>
                  <a:schemeClr val="tx1"/>
                </a:solidFill>
                <a:latin typeface="+mj-lt"/>
              </a:rPr>
            </a:b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e apparecchiature di sala per l'uso giornaliero.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Spesso vengono chiamati nel momento in cui occorre risolvere problemi </a:t>
            </a:r>
            <a:br>
              <a:rPr lang="it-IT" sz="1700" dirty="0" smtClean="0">
                <a:solidFill>
                  <a:schemeClr val="tx1"/>
                </a:solidFill>
                <a:latin typeface="+mj-lt"/>
              </a:rPr>
            </a:b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e ripristinare il funzionamento delle apparecchiature.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Se i team IT locali non sono preparati correttamente per Webex, non saranno in grado di aiutare i dipendenti quando ne avranno più bisogno e tutti perderanno </a:t>
            </a:r>
            <a:br>
              <a:rPr lang="it-IT" sz="1700" dirty="0" smtClean="0">
                <a:solidFill>
                  <a:schemeClr val="tx1"/>
                </a:solidFill>
                <a:latin typeface="+mj-lt"/>
              </a:rPr>
            </a:br>
            <a:r>
              <a:rPr lang="it-IT" sz="1700" dirty="0" smtClean="0">
                <a:solidFill>
                  <a:schemeClr val="tx1"/>
                </a:solidFill>
                <a:latin typeface="+mj-lt"/>
              </a:rPr>
              <a:t>la fiducia nel servizio.</a:t>
            </a:r>
            <a:endParaRPr lang="it-IT" sz="17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6FE6867-AA0F-427C-8B2B-441603AB3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164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8434388" cy="325966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193798" y="3220781"/>
            <a:ext cx="7288616" cy="2539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700" dirty="0" smtClean="0"/>
              <a:t>Identificare i contatti chiave</a:t>
            </a:r>
          </a:p>
          <a:p>
            <a:pPr>
              <a:spcAft>
                <a:spcPts val="1200"/>
              </a:spcAft>
            </a:pPr>
            <a:r>
              <a:rPr lang="it-IT" sz="1300" dirty="0" smtClean="0">
                <a:latin typeface="+mj-lt"/>
              </a:rPr>
              <a:t>Prima di entrare in contatto con il service desk e il personale IT locale, coordinarsi con i contatti chiave di tali team per discutere i piani e ottenere da loro feedback e consigli. Questi team supportano i dipendenti ogni giorno e desiderano sentirsi inclusi nella pianificazione e non semplicemente sentirsi dire cosa fare.</a:t>
            </a:r>
          </a:p>
          <a:p>
            <a:pPr>
              <a:spcAft>
                <a:spcPts val="1200"/>
              </a:spcAft>
            </a:pPr>
            <a:r>
              <a:rPr lang="it-IT" sz="1300" dirty="0" smtClean="0">
                <a:latin typeface="+mj-lt"/>
              </a:rPr>
              <a:t>Avendo una conoscenza approfondita dell'ambiente operativo e IT, saranno una fonte di critiche costruttive per i piani e potranno aiutare a evitare costosi errori. Coinvolgendoli anticipatamente e agendo in base al loro feedback si otterrà il loro sostegno e la fiducia dei loro team.</a:t>
            </a:r>
          </a:p>
          <a:p>
            <a:pPr>
              <a:spcAft>
                <a:spcPts val="1200"/>
              </a:spcAft>
            </a:pPr>
            <a:r>
              <a:rPr lang="it-IT" sz="1300" dirty="0" smtClean="0">
                <a:latin typeface="+mj-lt"/>
              </a:rPr>
              <a:t>Chiedere ai responsabili senior IT e dell'assistenza di consigliare questi contatti chiave. Si può trattare dei responsabili del service desk e dei team IT locali o di personale di livello inferiore, ma con esperienza adeguata, a cui è stato delegato l'incarico.</a:t>
            </a:r>
            <a:endParaRPr lang="it-IT" sz="13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02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01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03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04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05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06</a:t>
            </a:r>
            <a:endParaRPr lang="it-IT" sz="280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6823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1" y="2836333"/>
            <a:ext cx="9450572" cy="3337756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212831" y="3211348"/>
            <a:ext cx="8375955" cy="2693045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spcAft>
                <a:spcPts val="1200"/>
              </a:spcAft>
            </a:pPr>
            <a:r>
              <a:rPr lang="it-IT" dirty="0" smtClean="0"/>
              <a:t>Preparare la propria storia</a:t>
            </a:r>
          </a:p>
          <a:p>
            <a:pPr>
              <a:spcAft>
                <a:spcPts val="1800"/>
              </a:spcAft>
            </a:pPr>
            <a:r>
              <a:rPr lang="it-IT" sz="1400" dirty="0" smtClean="0">
                <a:latin typeface="+mj-lt"/>
              </a:rPr>
              <a:t>Prima della riunione con i contatti chiave, accertarsi di indicare chiaramente i propri piani di distribuzione e adozione di Webex. Preparare diapositive per illustrare passo-passo la propria storia:</a:t>
            </a:r>
          </a:p>
          <a:p>
            <a:pPr>
              <a:spcAft>
                <a:spcPts val="200"/>
              </a:spcAft>
            </a:pPr>
            <a:r>
              <a:rPr lang="it-IT" sz="1400" dirty="0" smtClean="0">
                <a:latin typeface="+mj-lt"/>
              </a:rPr>
              <a:t>• Perché viene distribuito Webex?			</a:t>
            </a:r>
            <a:r>
              <a:rPr lang="it-IT" sz="1400" dirty="0" smtClean="0"/>
              <a:t> • </a:t>
            </a:r>
            <a:r>
              <a:rPr lang="it-IT" sz="1400" dirty="0" smtClean="0">
                <a:latin typeface="+mj-lt"/>
              </a:rPr>
              <a:t>Quali problemi risolverà?</a:t>
            </a:r>
          </a:p>
          <a:p>
            <a:pPr>
              <a:spcAft>
                <a:spcPts val="200"/>
              </a:spcAft>
            </a:pPr>
            <a:r>
              <a:rPr lang="it-IT" sz="1400" dirty="0" smtClean="0"/>
              <a:t>• </a:t>
            </a:r>
            <a:r>
              <a:rPr lang="it-IT" sz="1400" dirty="0" smtClean="0">
                <a:latin typeface="+mj-lt"/>
              </a:rPr>
              <a:t>Chi guida l'iniziativa?				</a:t>
            </a:r>
            <a:r>
              <a:rPr lang="it-IT" sz="1400" dirty="0" smtClean="0"/>
              <a:t> • </a:t>
            </a:r>
            <a:r>
              <a:rPr lang="it-IT" sz="1400" dirty="0" smtClean="0">
                <a:latin typeface="+mj-lt"/>
              </a:rPr>
              <a:t>Qual è la roadmap tecnica?</a:t>
            </a:r>
          </a:p>
          <a:p>
            <a:pPr>
              <a:spcAft>
                <a:spcPts val="200"/>
              </a:spcAft>
            </a:pPr>
            <a:r>
              <a:rPr lang="it-IT" sz="1400" dirty="0" smtClean="0"/>
              <a:t>• </a:t>
            </a:r>
            <a:r>
              <a:rPr lang="it-IT" sz="1400" dirty="0" smtClean="0">
                <a:latin typeface="+mj-lt"/>
              </a:rPr>
              <a:t>Quali sono i casi d'uso chiave da promuovere?		</a:t>
            </a:r>
            <a:r>
              <a:rPr lang="it-IT" sz="1400" dirty="0" smtClean="0"/>
              <a:t> • </a:t>
            </a:r>
            <a:r>
              <a:rPr lang="it-IT" sz="1400" dirty="0" smtClean="0">
                <a:latin typeface="+mj-lt"/>
              </a:rPr>
              <a:t>Quali sono le tempistiche e l'ordine di </a:t>
            </a:r>
            <a:br>
              <a:rPr lang="it-IT" sz="1400" dirty="0" smtClean="0">
                <a:latin typeface="+mj-lt"/>
              </a:rPr>
            </a:br>
            <a:r>
              <a:rPr lang="it-IT" sz="1400" dirty="0" smtClean="0"/>
              <a:t>• </a:t>
            </a:r>
            <a:r>
              <a:rPr lang="it-IT" sz="1400" dirty="0"/>
              <a:t>Quali servizi preesistenti verranno ritirati e quando? </a:t>
            </a:r>
            <a:r>
              <a:rPr lang="it-IT" sz="1400" dirty="0" smtClean="0"/>
              <a:t>	     </a:t>
            </a:r>
            <a:r>
              <a:rPr lang="it-IT" sz="1400" dirty="0" smtClean="0">
                <a:latin typeface="+mj-lt"/>
              </a:rPr>
              <a:t>distribuzione?</a:t>
            </a:r>
          </a:p>
          <a:p>
            <a:pPr>
              <a:spcAft>
                <a:spcPts val="1800"/>
              </a:spcAft>
            </a:pPr>
            <a:r>
              <a:rPr lang="it-IT" sz="1400" dirty="0" smtClean="0"/>
              <a:t>• </a:t>
            </a:r>
            <a:r>
              <a:rPr lang="it-IT" sz="1400" dirty="0" smtClean="0">
                <a:latin typeface="+mj-lt"/>
              </a:rPr>
              <a:t>In che modo i dipendenti otterranno gli account? 		 </a:t>
            </a:r>
            <a:r>
              <a:rPr lang="it-IT" sz="1400" dirty="0" smtClean="0"/>
              <a:t>• </a:t>
            </a:r>
            <a:r>
              <a:rPr lang="it-IT" sz="1400" dirty="0">
                <a:latin typeface="+mj-lt"/>
              </a:rPr>
              <a:t>Quali sono le implicazioni del supporto IT?</a:t>
            </a:r>
          </a:p>
          <a:p>
            <a:pPr>
              <a:spcAft>
                <a:spcPts val="1200"/>
              </a:spcAft>
            </a:pPr>
            <a:r>
              <a:rPr lang="it-IT" sz="1400" dirty="0" smtClean="0">
                <a:latin typeface="+mj-lt"/>
              </a:rPr>
              <a:t>Una volta definita la storia, è possibile incontrare i contatti chiave.</a:t>
            </a:r>
            <a:endParaRPr lang="it-IT" sz="14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02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01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74011" y="1759669"/>
            <a:ext cx="1008540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03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04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05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06</a:t>
            </a:r>
            <a:endParaRPr lang="it-IT" sz="280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5005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10820400" cy="3352870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204906" y="3211348"/>
            <a:ext cx="4743728" cy="2600712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700" dirty="0" smtClean="0"/>
              <a:t>Incontrare i contatti chiave</a:t>
            </a:r>
          </a:p>
          <a:p>
            <a:pPr>
              <a:spcAft>
                <a:spcPts val="1200"/>
              </a:spcAft>
            </a:pPr>
            <a:r>
              <a:rPr lang="it-IT" sz="1100" dirty="0" smtClean="0">
                <a:latin typeface="+mj-lt"/>
              </a:rPr>
              <a:t>Pianificare le riunioni con i contatti nel reparto IT. A seconda delle dimensioni </a:t>
            </a:r>
            <a:br>
              <a:rPr lang="it-IT" sz="1100" dirty="0" smtClean="0">
                <a:latin typeface="+mj-lt"/>
              </a:rPr>
            </a:br>
            <a:r>
              <a:rPr lang="it-IT" sz="1100" dirty="0" smtClean="0">
                <a:latin typeface="+mj-lt"/>
              </a:rPr>
              <a:t>e dell'espansione geografica della propria società, potrebbero essere necessarie </a:t>
            </a:r>
            <a:br>
              <a:rPr lang="it-IT" sz="1100" dirty="0" smtClean="0">
                <a:latin typeface="+mj-lt"/>
              </a:rPr>
            </a:br>
            <a:r>
              <a:rPr lang="it-IT" sz="1100" dirty="0" smtClean="0">
                <a:latin typeface="+mj-lt"/>
              </a:rPr>
              <a:t>una o più riunioni.</a:t>
            </a:r>
          </a:p>
          <a:p>
            <a:pPr>
              <a:spcAft>
                <a:spcPts val="1200"/>
              </a:spcAft>
            </a:pPr>
            <a:r>
              <a:rPr lang="it-IT" sz="1100" dirty="0" smtClean="0">
                <a:latin typeface="+mj-lt"/>
              </a:rPr>
              <a:t>Descrivere i propri piani e incoraggiare domande e discussioni. </a:t>
            </a:r>
            <a:br>
              <a:rPr lang="it-IT" sz="1100" dirty="0" smtClean="0">
                <a:latin typeface="+mj-lt"/>
              </a:rPr>
            </a:br>
            <a:r>
              <a:rPr lang="it-IT" sz="1100" dirty="0" smtClean="0">
                <a:latin typeface="+mj-lt"/>
              </a:rPr>
              <a:t>Prestare attenzione al feedback, fornire risposte ove possibile e definire le azioni da intraprendere. Farli sentire ascoltati e coinvolti e mostrare loro che si tengono in considerazione i loro dubbi.</a:t>
            </a:r>
          </a:p>
          <a:p>
            <a:pPr>
              <a:spcAft>
                <a:spcPts val="1200"/>
              </a:spcAft>
            </a:pPr>
            <a:r>
              <a:rPr lang="it-IT" sz="1100" dirty="0" smtClean="0">
                <a:latin typeface="+mj-lt"/>
              </a:rPr>
              <a:t>Una volta illustrati i piani di distribuzione e di adozione, si può passare a descrivere come si intende preparare il service desk e i team IT locali. Assicurarsi di prendere in considerazione le loro indicazioni poiché conoscono meglio di chiunque altro le pressioni a cui sono sottoposti tutti i giorni i loro colleghi.</a:t>
            </a:r>
            <a:endParaRPr lang="it-IT" sz="11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02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01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03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04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05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06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98D30429-3D59-8841-B0B3-D9E00984EA78}"/>
              </a:ext>
            </a:extLst>
          </p:cNvPr>
          <p:cNvSpPr/>
          <p:nvPr/>
        </p:nvSpPr>
        <p:spPr>
          <a:xfrm>
            <a:off x="6336235" y="3212854"/>
            <a:ext cx="5861621" cy="26468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700" dirty="0" smtClean="0"/>
              <a:t>Domande chiave a cui fornire una risposta: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 è il metodo di comunicazione più efficace con il personale di supporto IT?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 è il tipo di formazione migliore?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Di quali turni, fusi orari e carichi di lavoro dobbiamo tenere conto?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Quale tipo di conoscenze, ad esempio articoli di knowledge base (KB), </a:t>
            </a:r>
            <a:br>
              <a:rPr lang="it-IT" sz="1100" dirty="0" smtClean="0">
                <a:latin typeface="+mj-lt"/>
              </a:rPr>
            </a:br>
            <a:r>
              <a:rPr lang="it-IT" sz="1100" dirty="0" smtClean="0">
                <a:latin typeface="+mj-lt"/>
              </a:rPr>
              <a:t>dobbiamo creare?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Quale tipo di processo supporterà Webex e l'inoltro dei problemi a Cisco?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Chi disporrà dell'accesso di amministratore/Control Hub a Webex?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Qual è il processo di controllo delle modifiche per la configurazione Webex?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it-IT" sz="1100" dirty="0" smtClean="0">
                <a:latin typeface="+mj-lt"/>
              </a:rPr>
              <a:t>Che cosa può essere modificato senza controllo delle modifiche, ad esempio, </a:t>
            </a:r>
            <a:br>
              <a:rPr lang="it-IT" sz="1100" dirty="0" smtClean="0">
                <a:latin typeface="+mj-lt"/>
              </a:rPr>
            </a:br>
            <a:r>
              <a:rPr lang="it-IT" sz="1100" dirty="0" smtClean="0">
                <a:latin typeface="+mj-lt"/>
              </a:rPr>
              <a:t>modifiche delle licenze utente?</a:t>
            </a:r>
            <a:endParaRPr lang="it-IT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7935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02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01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03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04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05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06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306083" y="2836334"/>
            <a:ext cx="8266813" cy="3663704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94FA34E-8C60-AF46-8F7F-0CB137EEE406}"/>
              </a:ext>
            </a:extLst>
          </p:cNvPr>
          <p:cNvSpPr/>
          <p:nvPr/>
        </p:nvSpPr>
        <p:spPr>
          <a:xfrm>
            <a:off x="2785925" y="3220900"/>
            <a:ext cx="7447079" cy="3008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700" dirty="0" smtClean="0"/>
              <a:t>Preparare e inviare le comunicazioni</a:t>
            </a:r>
          </a:p>
          <a:p>
            <a:pPr>
              <a:spcAft>
                <a:spcPts val="1200"/>
              </a:spcAft>
            </a:pPr>
            <a:r>
              <a:rPr lang="it-IT" sz="1100" dirty="0" smtClean="0">
                <a:latin typeface="+mj-lt"/>
              </a:rPr>
              <a:t>Una volta stabilito l'approccio, è possibile preparare le comunicazioni con tutto il personale di supporto IT, definendo il piano di distribuzione di Webex e le iniziative che verranno intraprese per prepararsi al cambiamento. Collaborare con i contatti chiave per definire il tono giusto per i destinatari delle comunicazioni.</a:t>
            </a:r>
          </a:p>
          <a:p>
            <a:pPr>
              <a:spcAft>
                <a:spcPts val="1200"/>
              </a:spcAft>
            </a:pPr>
            <a:r>
              <a:rPr lang="it-IT" sz="1100" b="1" dirty="0" smtClean="0">
                <a:latin typeface="+mj-lt"/>
              </a:rPr>
              <a:t>Includere quanto segue nelle comunicazioni: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Una breve spiegazione del motivo della distribuzione di Webex, quali problemi risolverà, cosa sostituirà, eccetera.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Un riconoscimento del fatto che il successo dipende dalla collaborazione del personale di supporto IT.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Una dichiarazione del proprio impegno a fornire la preparazione adeguata e a tenere conto di qualsiasi dubbio e feedback.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Date e orari di incontri e sessioni di formazione.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Intenzioni e piani per fornire conoscenze e contenuti sui processi per supportare Webex.</a:t>
            </a:r>
          </a:p>
          <a:p>
            <a:pPr marL="285750" indent="-285750">
              <a:spcAft>
                <a:spcPts val="1200"/>
              </a:spcAft>
              <a:buFont typeface="+mj-lt"/>
              <a:buAutoNum type="arabicPeriod"/>
            </a:pPr>
            <a:r>
              <a:rPr lang="it-IT" sz="1100" dirty="0" smtClean="0">
                <a:latin typeface="+mj-lt"/>
              </a:rPr>
              <a:t>A chi rivolgersi per domande e dubbi.</a:t>
            </a:r>
          </a:p>
          <a:p>
            <a:r>
              <a:rPr lang="it-IT" sz="1100" dirty="0" smtClean="0">
                <a:latin typeface="+mj-lt"/>
              </a:rPr>
              <a:t>Una volta concordate le comunicazioni, inviarle.</a:t>
            </a:r>
            <a:endParaRPr lang="it-IT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9918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Sei passi per preparare i team di supporto IT</a:t>
            </a:r>
            <a:endParaRPr lang="it-IT"/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02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01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03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04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b="1" smtClean="0">
                <a:solidFill>
                  <a:schemeClr val="bg1"/>
                </a:solidFill>
              </a:rPr>
              <a:t>05</a:t>
            </a:r>
            <a:endParaRPr lang="it-IT" sz="2800" b="1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smtClean="0">
                <a:solidFill>
                  <a:schemeClr val="accent3"/>
                </a:solidFill>
              </a:rPr>
              <a:t>06</a:t>
            </a:r>
            <a:endParaRPr lang="it-IT" sz="2800">
              <a:solidFill>
                <a:schemeClr val="accent3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70189" y="2836334"/>
            <a:ext cx="8036011" cy="3058146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94FA34E-8C60-AF46-8F7F-0CB137EEE406}"/>
              </a:ext>
            </a:extLst>
          </p:cNvPr>
          <p:cNvSpPr/>
          <p:nvPr/>
        </p:nvSpPr>
        <p:spPr>
          <a:xfrm>
            <a:off x="3954962" y="3229005"/>
            <a:ext cx="6763366" cy="2440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it-IT" dirty="0" smtClean="0"/>
              <a:t>Preparare il contenuto di supporto</a:t>
            </a:r>
          </a:p>
          <a:p>
            <a:pPr>
              <a:spcAft>
                <a:spcPts val="1200"/>
              </a:spcAft>
            </a:pPr>
            <a:r>
              <a:rPr lang="it-IT" sz="1400" dirty="0" smtClean="0">
                <a:latin typeface="+mj-lt"/>
              </a:rPr>
              <a:t>Una volta comprese le modalità di distribuzione di Webex e definiti i processi per supportarle, </a:t>
            </a:r>
            <a:br>
              <a:rPr lang="it-IT" sz="1400" dirty="0" smtClean="0">
                <a:latin typeface="+mj-lt"/>
              </a:rPr>
            </a:br>
            <a:r>
              <a:rPr lang="it-IT" sz="1400" dirty="0" smtClean="0">
                <a:latin typeface="+mj-lt"/>
              </a:rPr>
              <a:t>è tempo di raccogliere queste conoscenze per il personale di supporto IT in modo che possano utilizzarle nelle interazioni con gli utenti.</a:t>
            </a:r>
          </a:p>
          <a:p>
            <a:pPr>
              <a:spcAft>
                <a:spcPts val="1200"/>
              </a:spcAft>
            </a:pPr>
            <a:r>
              <a:rPr lang="it-IT" sz="1400" dirty="0" smtClean="0">
                <a:latin typeface="+mj-lt"/>
              </a:rPr>
              <a:t>Questa operazione può essere effettuata per mezzo di articoli di knowledge base (KB) per </a:t>
            </a:r>
            <a:br>
              <a:rPr lang="it-IT" sz="1400" dirty="0" smtClean="0">
                <a:latin typeface="+mj-lt"/>
              </a:rPr>
            </a:br>
            <a:r>
              <a:rPr lang="it-IT" sz="1400" dirty="0" smtClean="0">
                <a:latin typeface="+mj-lt"/>
              </a:rPr>
              <a:t>il service desk e di schede di riferimento rapido e risorse online per il personale IT locale.</a:t>
            </a:r>
          </a:p>
          <a:p>
            <a:pPr>
              <a:spcAft>
                <a:spcPts val="1200"/>
              </a:spcAft>
            </a:pPr>
            <a:r>
              <a:rPr lang="it-IT" sz="1400" dirty="0" smtClean="0">
                <a:latin typeface="+mj-lt"/>
              </a:rPr>
              <a:t>Cercare di creare contenuto che copra circa l'80% delle situazioni di supporto prevedibili. </a:t>
            </a:r>
            <a:br>
              <a:rPr lang="it-IT" sz="1400" dirty="0" smtClean="0">
                <a:latin typeface="+mj-lt"/>
              </a:rPr>
            </a:br>
            <a:r>
              <a:rPr lang="it-IT" sz="1400" dirty="0" smtClean="0">
                <a:latin typeface="+mj-lt"/>
              </a:rPr>
              <a:t>È possibile sviluppare ulteriormente la propria knowledge base una volta lanciato Webex </a:t>
            </a:r>
            <a:br>
              <a:rPr lang="it-IT" sz="1400" dirty="0" smtClean="0">
                <a:latin typeface="+mj-lt"/>
              </a:rPr>
            </a:br>
            <a:r>
              <a:rPr lang="it-IT" sz="1400" dirty="0" smtClean="0">
                <a:latin typeface="+mj-lt"/>
              </a:rPr>
              <a:t>a supporto di problemi meno prevedibili.</a:t>
            </a:r>
            <a:endParaRPr lang="it-IT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506674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3.22"/>
  <p:tag name="AS_TITLE" val="Aspose.Slides for .NET 4.0 Client Profile"/>
  <p:tag name="AS_VERSION" val="17.3"/>
</p:tagLst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CEB"/>
      </a:accent1>
      <a:accent2>
        <a:srgbClr val="005073"/>
      </a:accent2>
      <a:accent3>
        <a:srgbClr val="6DBD49"/>
      </a:accent3>
      <a:accent4>
        <a:srgbClr val="FBAB18"/>
      </a:accent4>
      <a:accent5>
        <a:srgbClr val="E2241A"/>
      </a:accent5>
      <a:accent6>
        <a:srgbClr val="FF7033"/>
      </a:accent6>
      <a:hlink>
        <a:srgbClr val="005073"/>
      </a:hlink>
      <a:folHlink>
        <a:srgbClr val="FFB300"/>
      </a:folHlink>
    </a:clrScheme>
    <a:fontScheme name="Office">
      <a:majorFont>
        <a:latin typeface="Calibri Light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5E1ED911C56C428183962BB2CD9D50" ma:contentTypeVersion="12" ma:contentTypeDescription="Create a new document." ma:contentTypeScope="" ma:versionID="5151021d8e2bafd7875f9f14f7d71109">
  <xsd:schema xmlns:xsd="http://www.w3.org/2001/XMLSchema" xmlns:xs="http://www.w3.org/2001/XMLSchema" xmlns:p="http://schemas.microsoft.com/office/2006/metadata/properties" xmlns:ns2="938b2075-b34e-4d69-a56d-dea98b051af2" xmlns:ns3="30030edf-551b-4514-af48-d47e7cd5b679" targetNamespace="http://schemas.microsoft.com/office/2006/metadata/properties" ma:root="true" ma:fieldsID="5d144ae13bcd2fe5497c7f3fc1c84f32" ns2:_="" ns3:_="">
    <xsd:import namespace="938b2075-b34e-4d69-a56d-dea98b051af2"/>
    <xsd:import namespace="30030edf-551b-4514-af48-d47e7cd5b67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b2075-b34e-4d69-a56d-dea98b051a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30edf-551b-4514-af48-d47e7cd5b6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096D86-94DE-4727-A620-4C6E6EE6B4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67F3EE-81A7-48C1-B960-8ABA84C291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9F5E56D-2D8B-4AFC-BFC4-C857AD07B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b2075-b34e-4d69-a56d-dea98b051af2"/>
    <ds:schemaRef ds:uri="30030edf-551b-4514-af48-d47e7cd5b6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5512</TotalTime>
  <Words>1208</Words>
  <Application>Microsoft Office PowerPoint</Application>
  <PresentationFormat>Custom</PresentationFormat>
  <Paragraphs>178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Panoramica</vt:lpstr>
      <vt:lpstr>L'importanza della preparazione del service desk</vt:lpstr>
      <vt:lpstr>L'importanza della preparazione del personale IT locale</vt:lpstr>
      <vt:lpstr>Sei passi per preparare i team di supporto IT</vt:lpstr>
      <vt:lpstr>Sei passi per preparare i team di supporto IT</vt:lpstr>
      <vt:lpstr>Sei passi per preparare i team di supporto IT</vt:lpstr>
      <vt:lpstr>Sei passi per preparare i team di supporto IT</vt:lpstr>
      <vt:lpstr>Sei passi per preparare i team di supporto IT</vt:lpstr>
      <vt:lpstr>Sei passi per preparare i team di supporto IT</vt:lpstr>
      <vt:lpstr>Ultime considerazioni...</vt:lpstr>
      <vt:lpstr>Principi base della risoluzione dei problemi</vt:lpstr>
      <vt:lpstr>Accesso alle utilità di supporto</vt:lpstr>
      <vt:lpstr>Requisiti di escalation standard</vt:lpstr>
      <vt:lpstr>Risorse di supporto</vt:lpstr>
      <vt:lpstr>Risorse per gli utenti finali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Motion</dc:title>
  <dc:creator>Nicola Band</dc:creator>
  <cp:lastModifiedBy>exiqze 227</cp:lastModifiedBy>
  <cp:revision>631</cp:revision>
  <cp:lastPrinted>2019-02-01T14:02:45Z</cp:lastPrinted>
  <dcterms:created xsi:type="dcterms:W3CDTF">2019-01-14T15:21:04Z</dcterms:created>
  <dcterms:modified xsi:type="dcterms:W3CDTF">2020-03-27T07:52:07Z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0x010100A95E1ED911C56C428183962BB2CD9D50</vt:lpwstr>
  </property>
</Properties>
</file>