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20"/>
  </p:notesMasterIdLst>
  <p:sldIdLst>
    <p:sldId id="294" r:id="rId5"/>
    <p:sldId id="360" r:id="rId6"/>
    <p:sldId id="361" r:id="rId7"/>
    <p:sldId id="364" r:id="rId8"/>
    <p:sldId id="404" r:id="rId9"/>
    <p:sldId id="398" r:id="rId10"/>
    <p:sldId id="374" r:id="rId11"/>
    <p:sldId id="367" r:id="rId12"/>
    <p:sldId id="368" r:id="rId13"/>
    <p:sldId id="403" r:id="rId14"/>
    <p:sldId id="348" r:id="rId15"/>
    <p:sldId id="349" r:id="rId16"/>
    <p:sldId id="401" r:id="rId17"/>
    <p:sldId id="402" r:id="rId18"/>
    <p:sldId id="324" r:id="rId19"/>
  </p:sldIdLst>
  <p:sldSz cx="12192000" cy="6858000"/>
  <p:notesSz cx="6858000" cy="91440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204C554-67E5-474F-9B52-14525624D1C7}">
          <p14:sldIdLst>
            <p14:sldId id="294"/>
            <p14:sldId id="360"/>
            <p14:sldId id="361"/>
            <p14:sldId id="364"/>
            <p14:sldId id="404"/>
            <p14:sldId id="398"/>
            <p14:sldId id="374"/>
            <p14:sldId id="367"/>
            <p14:sldId id="368"/>
            <p14:sldId id="403"/>
            <p14:sldId id="348"/>
            <p14:sldId id="349"/>
            <p14:sldId id="401"/>
            <p14:sldId id="402"/>
            <p14:sldId id="324"/>
          </p14:sldIdLst>
        </p14:section>
      </p14:sectionLst>
    </p:ex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D67"/>
    <a:srgbClr val="FBAB18"/>
    <a:srgbClr val="6DBD49"/>
    <a:srgbClr val="00BCEB"/>
    <a:srgbClr val="4FCCF9"/>
    <a:srgbClr val="D541D8"/>
    <a:srgbClr val="A8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36"/>
    <p:restoredTop sz="94740"/>
  </p:normalViewPr>
  <p:slideViewPr>
    <p:cSldViewPr snapToGrid="0">
      <p:cViewPr>
        <p:scale>
          <a:sx n="125" d="100"/>
          <a:sy n="125" d="100"/>
        </p:scale>
        <p:origin x="1026" y="318"/>
      </p:cViewPr>
      <p:guideLst>
        <p:guide orient="horz" pos="154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0E726-3461-7747-9EF2-43891A89A40D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246BA-43B7-5F4D-BDBC-88646C33B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96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>
                <a:cs typeface="Calibri"/>
              </a:rPr>
              <a:t>Correggere il grafico 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64217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2272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52907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>
                <a:cs typeface="Calibri"/>
              </a:rPr>
              <a:t>Correggere il grafico 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51655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>
                <a:cs typeface="Calibri"/>
              </a:rPr>
              <a:t>Correggere la tabella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92409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1355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74929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64158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83315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/>
              <a:t>Click to edit Master subtitle style</a:t>
            </a:r>
          </a:p>
        </p:txBody>
      </p:sp>
      <p:sp>
        <p:nvSpPr>
          <p:cNvPr id="10" name="Freeform 9"/>
          <p:cNvSpPr>
            <a:spLocks noChangeAspect="1" noEditPoints="1"/>
          </p:cNvSpPr>
          <p:nvPr userDrawn="1"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35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10515600" cy="762000"/>
          </a:xfrm>
        </p:spPr>
        <p:txBody>
          <a:bodyPr lIns="0" tIns="0" rIns="0" bIns="0">
            <a:normAutofit/>
          </a:bodyPr>
          <a:lstStyle>
            <a:lvl1pPr>
              <a:defRPr sz="35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5625"/>
            <a:ext cx="10515600" cy="248372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14" name="Freeform 13"/>
          <p:cNvSpPr>
            <a:spLocks noChangeAspect="1" noEditPoints="1"/>
          </p:cNvSpPr>
          <p:nvPr userDrawn="1"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Calibri"/>
              <a:ea typeface="Arial"/>
              <a:cs typeface="Arial"/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3279378" y="612378"/>
            <a:ext cx="5633244" cy="5633244"/>
          </a:xfrm>
          <a:prstGeom prst="ellipse">
            <a:avLst/>
          </a:prstGeom>
          <a:solidFill>
            <a:schemeClr val="bg1"/>
          </a:solidFill>
          <a:ln w="508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1"/>
          <p:cNvSpPr txBox="1"/>
          <p:nvPr userDrawn="1"/>
        </p:nvSpPr>
        <p:spPr bwMode="auto">
          <a:xfrm>
            <a:off x="3467100" y="2144027"/>
            <a:ext cx="5184775" cy="256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p15="http://schemas.microsoft.com/office/powerpoint/2012/main" xmlns:p14="http://schemas.microsoft.com/office/powerpoint/2010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marL="0" indent="0" algn="l" defTabSz="68421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4600" b="0" i="0" u="none" kern="120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9pPr>
          </a:lstStyle>
          <a:p>
            <a:pPr marL="0" marR="0" lvl="0" indent="0" algn="ctr" defTabSz="68421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4600" b="0" i="0" u="none" strike="noStrike" cap="none" normalizeH="0" noProof="0">
                <a:ln>
                  <a:noFill/>
                </a:ln>
                <a:solidFill>
                  <a:srgbClr val="005073"/>
                </a:solidFill>
                <a:effectLst/>
                <a:uLnTx/>
                <a:uFillTx/>
                <a:latin typeface="Calibri Light"/>
                <a:ea typeface="CiscoSansTT Thin" charset="0"/>
                <a:cs typeface="CiscoSansTT Thin" charset="0"/>
              </a:rPr>
              <a:t>Section Title Goes Here</a:t>
            </a:r>
          </a:p>
        </p:txBody>
      </p:sp>
      <p:sp>
        <p:nvSpPr>
          <p:cNvPr id="9" name="Freeform 8"/>
          <p:cNvSpPr>
            <a:spLocks noChangeAspect="1" noEditPoints="1"/>
          </p:cNvSpPr>
          <p:nvPr userDrawn="1"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/>
              <a:ea typeface="Arial"/>
              <a:cs typeface="Arial"/>
            </a:endParaRPr>
          </a:p>
        </p:txBody>
      </p:sp>
      <p:sp>
        <p:nvSpPr>
          <p:cNvPr id="10" name="Freeform 9"/>
          <p:cNvSpPr>
            <a:spLocks noChangeAspect="1" noEditPoints="1"/>
          </p:cNvSpPr>
          <p:nvPr userDrawn="1"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C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Calibri"/>
              <a:ea typeface="Arial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C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Calibri"/>
              <a:ea typeface="Arial"/>
              <a:cs typeface="Arial"/>
            </a:endParaRPr>
          </a:p>
        </p:txBody>
      </p:sp>
      <p:sp>
        <p:nvSpPr>
          <p:cNvPr id="10" name="Freeform 9"/>
          <p:cNvSpPr>
            <a:spLocks noChangeAspect="1" noEditPoints="1"/>
          </p:cNvSpPr>
          <p:nvPr userDrawn="1"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itle 1"/>
          <p:cNvSpPr txBox="1"/>
          <p:nvPr userDrawn="1"/>
        </p:nvSpPr>
        <p:spPr bwMode="auto">
          <a:xfrm>
            <a:off x="685800" y="990600"/>
            <a:ext cx="7598042" cy="256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p15="http://schemas.microsoft.com/office/powerpoint/2012/main" xmlns:p14="http://schemas.microsoft.com/office/powerpoint/2010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marL="0" indent="0" algn="l" defTabSz="68421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4600" b="0" i="0" u="none" kern="120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9pPr>
          </a:lstStyle>
          <a:p>
            <a:pPr marL="0" marR="0" lvl="0" indent="0" algn="l" defTabSz="68421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4600" b="0" i="0" u="none" strike="noStrike" cap="none" normalizeH="0" noProof="0">
                <a:ln>
                  <a:noFill/>
                </a:ln>
                <a:solidFill>
                  <a:srgbClr val="005073"/>
                </a:solidFill>
                <a:effectLst/>
                <a:uLnTx/>
                <a:uFillTx/>
                <a:latin typeface="Calibri Light"/>
                <a:ea typeface="CiscoSansTT Thin" charset="0"/>
                <a:cs typeface="CiscoSansTT Thin" charset="0"/>
              </a:rPr>
              <a:t>Section Title Goes Here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C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Calibri"/>
              <a:ea typeface="Arial"/>
              <a:cs typeface="Arial"/>
            </a:endParaRPr>
          </a:p>
        </p:txBody>
      </p:sp>
      <p:sp>
        <p:nvSpPr>
          <p:cNvPr id="10" name="Freeform 9"/>
          <p:cNvSpPr>
            <a:spLocks noChangeAspect="1" noEditPoints="1"/>
          </p:cNvSpPr>
          <p:nvPr userDrawn="1"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itle 1"/>
          <p:cNvSpPr txBox="1"/>
          <p:nvPr userDrawn="1"/>
        </p:nvSpPr>
        <p:spPr bwMode="auto">
          <a:xfrm>
            <a:off x="685800" y="685800"/>
            <a:ext cx="5157788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p15="http://schemas.microsoft.com/office/powerpoint/2012/main" xmlns:p14="http://schemas.microsoft.com/office/powerpoint/2010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marL="0" indent="0" algn="l" defTabSz="68421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4600" b="0" i="0" u="none" kern="120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9pPr>
          </a:lstStyle>
          <a:p>
            <a:pPr marL="0" marR="0" lvl="0" indent="0" algn="l" defTabSz="68421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4600" b="0" i="0" u="none" strike="noStrike" cap="none" normalizeH="0" noProof="0">
                <a:ln>
                  <a:noFill/>
                </a:ln>
                <a:solidFill>
                  <a:srgbClr val="005073"/>
                </a:solidFill>
                <a:effectLst/>
                <a:uLnTx/>
                <a:uFillTx/>
                <a:latin typeface="Calibri Light"/>
                <a:ea typeface="CiscoSansTT Thin" charset="0"/>
                <a:cs typeface="CiscoSansTT Thin" charset="0"/>
              </a:rPr>
              <a:t>Section Title Goes Here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931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9" r:id="rId3"/>
    <p:sldLayoutId id="2147483684" r:id="rId4"/>
    <p:sldLayoutId id="2147483686" r:id="rId5"/>
    <p:sldLayoutId id="2147483685" r:id="rId6"/>
    <p:sldLayoutId id="2147483687" r:id="rId7"/>
    <p:sldLayoutId id="2147483675" r:id="rId8"/>
    <p:sldLayoutId id="2147483676" r:id="rId9"/>
    <p:sldLayoutId id="2147483677" r:id="rId10"/>
    <p:sldLayoutId id="2147483678" r:id="rId11"/>
    <p:sldLayoutId id="2147483680" r:id="rId12"/>
    <p:sldLayoutId id="2147483681" r:id="rId13"/>
    <p:sldLayoutId id="2147483682" r:id="rId14"/>
    <p:sldLayoutId id="2147483683" r:id="rId1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kern="1200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 xmlns:p14="http://schemas.microsoft.com/office/powerpoint/2010/main">
        <p15:guide id="1" orient="horz" pos="2160" userDrawn="1">
          <p15:clr>
            <a:srgbClr val="F26B43"/>
          </p15:clr>
        </p15:guide>
        <p15:guide id="2" pos="432" userDrawn="1">
          <p15:clr>
            <a:srgbClr val="F26B43"/>
          </p15:clr>
        </p15:guide>
        <p15:guide id="3" pos="3681" userDrawn="1">
          <p15:clr>
            <a:srgbClr val="F26B43"/>
          </p15:clr>
        </p15:guide>
        <p15:guide id="4" pos="5745" userDrawn="1">
          <p15:clr>
            <a:srgbClr val="F26B43"/>
          </p15:clr>
        </p15:guide>
        <p15:guide id="5" pos="7248" userDrawn="1">
          <p15:clr>
            <a:srgbClr val="F26B43"/>
          </p15:clr>
        </p15:guide>
        <p15:guide id="6" orient="horz" pos="432" userDrawn="1">
          <p15:clr>
            <a:srgbClr val="F26B43"/>
          </p15:clr>
        </p15:guide>
        <p15:guide id="7" orient="horz" pos="3840" userDrawn="1">
          <p15:clr>
            <a:srgbClr val="F26B43"/>
          </p15:clr>
        </p15:guide>
        <p15:guide id="8" pos="5450" userDrawn="1">
          <p15:clr>
            <a:srgbClr val="F26B43"/>
          </p15:clr>
        </p15:guide>
        <p15:guide id="9" pos="1912" userDrawn="1">
          <p15:clr>
            <a:srgbClr val="F26B43"/>
          </p15:clr>
        </p15:guide>
        <p15:guide id="10" pos="2184" userDrawn="1">
          <p15:clr>
            <a:srgbClr val="F26B43"/>
          </p15:clr>
        </p15:guide>
        <p15:guide id="11" pos="3953" userDrawn="1">
          <p15:clr>
            <a:srgbClr val="F26B43"/>
          </p15:clr>
        </p15:guide>
        <p15:guide id="12" orient="horz" pos="1275" userDrawn="1">
          <p15:clr>
            <a:srgbClr val="F26B43"/>
          </p15:clr>
        </p15:guide>
        <p15:guide id="13" orient="horz" pos="845" userDrawn="1">
          <p15:clr>
            <a:srgbClr val="F26B43"/>
          </p15:clr>
        </p15:guide>
        <p15:guide id="14" orient="horz" pos="10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developer.webex.com/" TargetMode="External"/><Relationship Id="rId3" Type="http://schemas.openxmlformats.org/officeDocument/2006/relationships/hyperlink" Target="https://collaborationhelp.cisco.com/" TargetMode="External"/><Relationship Id="rId7" Type="http://schemas.openxmlformats.org/officeDocument/2006/relationships/hyperlink" Target="https://apphub.webex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collaborationhelp.cisco.com/landing/ld-n0bl93g/ccf67e90b14b11e8aaa7c3ce18e7693d#0ea85f01ddb311e8af2fe3ee8952981e" TargetMode="External"/><Relationship Id="rId5" Type="http://schemas.openxmlformats.org/officeDocument/2006/relationships/hyperlink" Target="https://collaborationhelp.cisco.com/landing/ld-nepy3p4/c8b9e891c1ad11e8a5cd6d9b0f3a2449#fde412e5ddb211e8af2fe3ee8952981e" TargetMode="External"/><Relationship Id="rId10" Type="http://schemas.openxmlformats.org/officeDocument/2006/relationships/hyperlink" Target="https://community.cisco.com/t5/technology-and-support/ct-p/technology-support" TargetMode="External"/><Relationship Id="rId4" Type="http://schemas.openxmlformats.org/officeDocument/2006/relationships/hyperlink" Target="https://help.webex.com/landing/onlineClass" TargetMode="External"/><Relationship Id="rId9" Type="http://schemas.openxmlformats.org/officeDocument/2006/relationships/hyperlink" Target="https://mycase.cloudapps.cisco.com/attendeeCaseCreate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bex.com/downloads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 bwMode="auto">
          <a:xfrm>
            <a:off x="685800" y="2895600"/>
            <a:ext cx="7598042" cy="256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p15="http://schemas.microsoft.com/office/powerpoint/2012/main" xmlns:p14="http://schemas.microsoft.com/office/powerpoint/2010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defTabSz="68421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4600" b="0" i="0" u="none" kern="120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9pPr>
          </a:lstStyle>
          <a:p>
            <a:pPr marL="0" marR="0" lvl="0" indent="0" algn="l" defTabSz="68421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it-IT" sz="5000" dirty="0" smtClean="0">
                <a:solidFill>
                  <a:srgbClr val="005073"/>
                </a:solidFill>
              </a:rPr>
              <a:t>Toolkit per comunicazioni</a:t>
            </a:r>
          </a:p>
          <a:p>
            <a:pPr>
              <a:lnSpc>
                <a:spcPct val="100000"/>
              </a:lnSpc>
              <a:spcAft>
                <a:spcPts val="1200"/>
              </a:spcAft>
              <a:defRPr/>
            </a:pPr>
            <a:r>
              <a:rPr lang="it-IT" sz="2800" dirty="0" smtClean="0">
                <a:solidFill>
                  <a:srgbClr val="005073"/>
                </a:solidFill>
              </a:rPr>
              <a:t>Utilizza questo toolkit insieme ai modelli e-mail forniti, ai banner digitali e ai poster per preparare il tuo team a lavorare da casa.</a:t>
            </a:r>
            <a:endParaRPr kumimoji="0" lang="it-IT" sz="5000" b="0" i="0" u="none" strike="noStrike" cap="none" normalizeH="0" noProof="0" dirty="0">
              <a:ln>
                <a:noFill/>
              </a:ln>
              <a:solidFill>
                <a:srgbClr val="005073"/>
              </a:solidFill>
              <a:effectLst/>
              <a:uLnTx/>
              <a:uFillTx/>
            </a:endParaRPr>
          </a:p>
        </p:txBody>
      </p:sp>
      <p:sp>
        <p:nvSpPr>
          <p:cNvPr id="4" name="Freeform 3"/>
          <p:cNvSpPr>
            <a:spLocks noChangeAspect="1" noEditPoints="1"/>
          </p:cNvSpPr>
          <p:nvPr/>
        </p:nvSpPr>
        <p:spPr bwMode="auto">
          <a:xfrm>
            <a:off x="10159255" y="5380434"/>
            <a:ext cx="1346945" cy="715566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32327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 bwMode="auto">
          <a:xfrm>
            <a:off x="685799" y="2854410"/>
            <a:ext cx="7628861" cy="256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p15="http://schemas.microsoft.com/office/powerpoint/2012/main" xmlns:p14="http://schemas.microsoft.com/office/powerpoint/2010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defTabSz="68421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4600" b="0" i="0" u="none" kern="120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9pPr>
          </a:lstStyle>
          <a:p>
            <a:pPr marL="8929">
              <a:spcBef>
                <a:spcPts val="70"/>
              </a:spcBef>
              <a:buClr>
                <a:srgbClr val="FFFFFF"/>
              </a:buClr>
              <a:buSzPct val="25000"/>
            </a:pPr>
            <a:r>
              <a:rPr lang="it-IT" sz="5000" smtClean="0">
                <a:solidFill>
                  <a:srgbClr val="005073"/>
                </a:solidFill>
                <a:sym typeface="Arial"/>
              </a:rPr>
              <a:t>Coinvolgi i leader di team</a:t>
            </a:r>
          </a:p>
          <a:p>
            <a:pPr marL="0" marR="0" lvl="0" indent="0" algn="l" defTabSz="684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t-IT" sz="2800" b="0" i="0" u="none" strike="noStrike" cap="none" normalizeH="0" noProof="0" smtClean="0">
                <a:ln>
                  <a:noFill/>
                </a:ln>
                <a:solidFill>
                  <a:srgbClr val="005073"/>
                </a:solidFill>
                <a:effectLst/>
                <a:uLnTx/>
                <a:uFillTx/>
              </a:rPr>
              <a:t>Usa questa guida per assicurarti che i tuoi team siano supportati dai relativi leader.</a:t>
            </a:r>
            <a:endParaRPr kumimoji="0" lang="it-IT" sz="2800" b="0" i="0" u="none" strike="noStrike" cap="none" normalizeH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</a:endParaRPr>
          </a:p>
        </p:txBody>
      </p:sp>
      <p:sp>
        <p:nvSpPr>
          <p:cNvPr id="4" name="Freeform 3"/>
          <p:cNvSpPr>
            <a:spLocks noChangeAspect="1" noEditPoints="1"/>
          </p:cNvSpPr>
          <p:nvPr/>
        </p:nvSpPr>
        <p:spPr bwMode="auto">
          <a:xfrm>
            <a:off x="10159255" y="5380434"/>
            <a:ext cx="1346945" cy="715566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7409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B3BD6A31-FE81-E24F-898A-9927CAA9C86C}"/>
              </a:ext>
            </a:extLst>
          </p:cNvPr>
          <p:cNvSpPr txBox="1"/>
          <p:nvPr/>
        </p:nvSpPr>
        <p:spPr>
          <a:xfrm>
            <a:off x="2179096" y="1625631"/>
            <a:ext cx="6342604" cy="195438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it-IT" dirty="0" smtClean="0">
                <a:solidFill>
                  <a:srgbClr val="00BCEB"/>
                </a:solidFill>
              </a:rPr>
              <a:t>Comunica con i responsabili</a:t>
            </a: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200" dirty="0" smtClean="0">
                <a:latin typeface="+mj-lt"/>
              </a:rPr>
              <a:t>Crea uno spazio per comunicare direttamente con i tuoi sostenitori e consentire loro di accedere al team di progetto. Se disponi di Webex Teams, è lo strumento ideale per questo scopo. </a:t>
            </a: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200" dirty="0" smtClean="0">
                <a:latin typeface="+mj-lt"/>
              </a:rPr>
              <a:t>Organizza una chiamata iniziale con loro per illustrare le aspettative e come possono supportare meglio le persone nella transizione al lavoro da casa.</a:t>
            </a:r>
            <a:endParaRPr lang="it-IT" sz="1200" dirty="0" smtClean="0">
              <a:latin typeface="+mj-lt"/>
              <a:cs typeface="Calibri Light" panose="020F0302020204030204"/>
            </a:endParaRP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200" dirty="0" smtClean="0">
                <a:latin typeface="+mj-lt"/>
              </a:rPr>
              <a:t>Invita i sostenitori a completare le lezioni online di Cisco per migliorare le competenze su Webex.</a:t>
            </a: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200" dirty="0" smtClean="0">
                <a:latin typeface="+mj-lt"/>
              </a:rPr>
              <a:t>Condividi guide di avvio rapido e siti one pager che possono utilizzare con i relativi team.</a:t>
            </a: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200" dirty="0" smtClean="0">
                <a:latin typeface="+mj-lt"/>
              </a:rPr>
              <a:t>Crea in collaborazione processi per fornire supporto e assistenza IT.</a:t>
            </a:r>
            <a:endParaRPr lang="it-IT" sz="1200" dirty="0">
              <a:latin typeface="+mj-lt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6C2AF97E-813B-6240-BFAF-5433CE6B3E73}"/>
              </a:ext>
            </a:extLst>
          </p:cNvPr>
          <p:cNvSpPr txBox="1"/>
          <p:nvPr/>
        </p:nvSpPr>
        <p:spPr>
          <a:xfrm>
            <a:off x="685800" y="685800"/>
            <a:ext cx="10820400" cy="1371600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929">
              <a:spcBef>
                <a:spcPts val="70"/>
              </a:spcBef>
              <a:buClr>
                <a:srgbClr val="FFFFFF"/>
              </a:buClr>
              <a:buSzPct val="25000"/>
            </a:pPr>
            <a:r>
              <a:rPr lang="it-IT" sz="3500" dirty="0" smtClean="0">
                <a:cs typeface="CiscoSansTT"/>
                <a:sym typeface="Arial"/>
              </a:rPr>
              <a:t>Coinvolgi i leader di team</a:t>
            </a:r>
            <a:endParaRPr lang="it-IT" sz="3500" dirty="0">
              <a:cs typeface="CiscoSansTT"/>
              <a:sym typeface="Arial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H="1" flipV="1">
            <a:off x="1909130" y="1625632"/>
            <a:ext cx="0" cy="4419600"/>
          </a:xfrm>
          <a:prstGeom prst="line">
            <a:avLst/>
          </a:prstGeom>
          <a:ln w="25400">
            <a:solidFill>
              <a:srgbClr val="FF3D6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Picture 7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25632"/>
            <a:ext cx="1066368" cy="1066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5739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>
            <a:spLocks noChangeAspect="1" noEditPoints="1"/>
          </p:cNvSpPr>
          <p:nvPr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6757A9FF-4D5D-F247-810F-BFBAC9E539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272007"/>
              </p:ext>
            </p:extLst>
          </p:nvPr>
        </p:nvGraphicFramePr>
        <p:xfrm>
          <a:off x="685800" y="1371601"/>
          <a:ext cx="10820399" cy="3785397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590800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955042341"/>
                    </a:ext>
                  </a:extLst>
                </a:gridCol>
                <a:gridCol w="1524000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027114081"/>
                    </a:ext>
                  </a:extLst>
                </a:gridCol>
                <a:gridCol w="5257800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3570141076"/>
                    </a:ext>
                  </a:extLst>
                </a:gridCol>
                <a:gridCol w="1447799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158391480"/>
                    </a:ext>
                  </a:extLst>
                </a:gridCol>
              </a:tblGrid>
              <a:tr h="2742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dirty="0">
                          <a:effectLst/>
                          <a:latin typeface="+mj-lt"/>
                        </a:rPr>
                        <a:t>Nome</a:t>
                      </a:r>
                      <a:endParaRPr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D6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>
                          <a:effectLst/>
                          <a:latin typeface="+mj-lt"/>
                        </a:rPr>
                        <a:t>Prodotto/servizio</a:t>
                      </a:r>
                      <a:endParaRPr sz="12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D6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>
                          <a:effectLst/>
                          <a:latin typeface="+mj-lt"/>
                        </a:rPr>
                        <a:t>Che cos'è? </a:t>
                      </a:r>
                      <a:endParaRPr sz="12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D6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dirty="0">
                          <a:effectLst/>
                          <a:latin typeface="+mj-lt"/>
                        </a:rPr>
                        <a:t>Come </a:t>
                      </a:r>
                      <a:r>
                        <a:rPr sz="1200" dirty="0" err="1">
                          <a:effectLst/>
                          <a:latin typeface="+mj-lt"/>
                        </a:rPr>
                        <a:t>si</a:t>
                      </a:r>
                      <a:r>
                        <a:rPr sz="1200" dirty="0">
                          <a:effectLst/>
                          <a:latin typeface="+mj-lt"/>
                        </a:rPr>
                        <a:t> </a:t>
                      </a:r>
                      <a:r>
                        <a:rPr sz="1200" dirty="0" err="1">
                          <a:effectLst/>
                          <a:latin typeface="+mj-lt"/>
                        </a:rPr>
                        <a:t>può</a:t>
                      </a:r>
                      <a:r>
                        <a:rPr sz="1200" dirty="0">
                          <a:effectLst/>
                          <a:latin typeface="+mj-lt"/>
                        </a:rPr>
                        <a:t> </a:t>
                      </a:r>
                      <a:r>
                        <a:rPr sz="1200" dirty="0" err="1">
                          <a:effectLst/>
                          <a:latin typeface="+mj-lt"/>
                        </a:rPr>
                        <a:t>ottenere</a:t>
                      </a:r>
                      <a:r>
                        <a:rPr sz="1200" dirty="0">
                          <a:effectLst/>
                          <a:latin typeface="+mj-lt"/>
                        </a:rPr>
                        <a:t>?</a:t>
                      </a:r>
                      <a:endParaRPr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D6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1550488070"/>
                  </a:ext>
                </a:extLst>
              </a:tr>
              <a:tr h="3199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b="0">
                          <a:solidFill>
                            <a:schemeClr val="tx1"/>
                          </a:solidFill>
                          <a:latin typeface="+mj-lt"/>
                        </a:rPr>
                        <a:t>Centro assistenza Webex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Tutto Webex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Per guide dettagliate e domande su procedure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u="sng">
                          <a:effectLst/>
                          <a:latin typeface="+mj-lt"/>
                          <a:hlinkClick r:id="rId3"/>
                        </a:rPr>
                        <a:t>Fare clic qui</a:t>
                      </a:r>
                      <a:endParaRPr sz="12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2057679272"/>
                  </a:ext>
                </a:extLst>
              </a:tr>
              <a:tr h="4297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b="0">
                          <a:solidFill>
                            <a:schemeClr val="tx1"/>
                          </a:solidFill>
                          <a:latin typeface="+mj-lt"/>
                        </a:rPr>
                        <a:t>Offerte di formazione gratuita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Tutto Webex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Sessioni di formazione gratuite in diretta con istruttore in cui è possibile fare domande e ottenere suggerimenti da esperti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u="sng">
                          <a:effectLst/>
                          <a:latin typeface="+mj-lt"/>
                          <a:hlinkClick r:id="rId4"/>
                        </a:rPr>
                        <a:t>Fare clic qui</a:t>
                      </a:r>
                      <a:endParaRPr sz="12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218413334"/>
                  </a:ext>
                </a:extLst>
              </a:tr>
              <a:tr h="4297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b="0">
                          <a:solidFill>
                            <a:schemeClr val="tx1"/>
                          </a:solidFill>
                          <a:latin typeface="+mj-lt"/>
                        </a:rPr>
                        <a:t>Introduzione a Webex Meetings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 err="1">
                          <a:latin typeface="+mj-lt"/>
                        </a:rPr>
                        <a:t>Webex Meetings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1000" dirty="0" err="1" smtClean="0">
                          <a:latin typeface="+mj-lt"/>
                        </a:rPr>
                        <a:t>Contiene</a:t>
                      </a:r>
                      <a:r>
                        <a:rPr sz="1000" dirty="0" smtClean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collegamenti</a:t>
                      </a:r>
                      <a:r>
                        <a:rPr sz="1000" dirty="0">
                          <a:latin typeface="+mj-lt"/>
                        </a:rPr>
                        <a:t> a </a:t>
                      </a:r>
                      <a:r>
                        <a:rPr sz="1000" dirty="0" err="1">
                          <a:latin typeface="+mj-lt"/>
                        </a:rPr>
                        <a:t>contenuto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vario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nel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portale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Guida</a:t>
                      </a:r>
                      <a:r>
                        <a:rPr sz="1000" dirty="0">
                          <a:latin typeface="+mj-lt"/>
                        </a:rPr>
                        <a:t> di Cisco Collaboration con </a:t>
                      </a:r>
                      <a:r>
                        <a:rPr sz="1000" dirty="0" err="1">
                          <a:latin typeface="+mj-lt"/>
                        </a:rPr>
                        <a:t>informazioni</a:t>
                      </a:r>
                      <a:r>
                        <a:rPr sz="1000" dirty="0">
                          <a:latin typeface="+mj-lt"/>
                        </a:rPr>
                        <a:t> per </a:t>
                      </a:r>
                      <a:r>
                        <a:rPr sz="1000" dirty="0" err="1">
                          <a:latin typeface="+mj-lt"/>
                        </a:rPr>
                        <a:t>iniziare</a:t>
                      </a:r>
                      <a:r>
                        <a:rPr sz="1000" dirty="0">
                          <a:latin typeface="+mj-lt"/>
                        </a:rPr>
                        <a:t> a </a:t>
                      </a:r>
                      <a:r>
                        <a:rPr sz="1000" dirty="0" err="1">
                          <a:latin typeface="+mj-lt"/>
                        </a:rPr>
                        <a:t>utilizzare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 smtClean="0">
                          <a:latin typeface="+mj-lt"/>
                        </a:rPr>
                        <a:t>Webex</a:t>
                      </a:r>
                      <a:r>
                        <a:rPr sz="1000" dirty="0" smtClean="0">
                          <a:latin typeface="+mj-lt"/>
                        </a:rPr>
                        <a:t> </a:t>
                      </a:r>
                      <a:r>
                        <a:rPr sz="1000" dirty="0">
                          <a:latin typeface="+mj-lt"/>
                        </a:rPr>
                        <a:t>Meetings </a:t>
                      </a:r>
                      <a:r>
                        <a:rPr sz="1000" dirty="0" err="1">
                          <a:latin typeface="+mj-lt"/>
                        </a:rPr>
                        <a:t>immediatamente</a:t>
                      </a:r>
                      <a:endParaRPr sz="100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u="sng">
                          <a:effectLst/>
                          <a:latin typeface="+mj-lt"/>
                          <a:hlinkClick r:id="rId5"/>
                        </a:rPr>
                        <a:t>Fare clic qui</a:t>
                      </a:r>
                      <a:endParaRPr sz="120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242806900"/>
                  </a:ext>
                </a:extLst>
              </a:tr>
              <a:tr h="4297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b="0">
                          <a:solidFill>
                            <a:schemeClr val="tx1"/>
                          </a:solidFill>
                          <a:latin typeface="+mj-lt"/>
                        </a:rPr>
                        <a:t>Introduzione a Webex Teams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 err="1">
                          <a:latin typeface="+mj-lt"/>
                        </a:rPr>
                        <a:t>Webex Teams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1000" dirty="0" err="1" smtClean="0">
                          <a:latin typeface="+mj-lt"/>
                        </a:rPr>
                        <a:t>Contiene</a:t>
                      </a:r>
                      <a:r>
                        <a:rPr sz="1000" dirty="0" smtClean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collegamenti</a:t>
                      </a:r>
                      <a:r>
                        <a:rPr sz="1000" dirty="0">
                          <a:latin typeface="+mj-lt"/>
                        </a:rPr>
                        <a:t> a </a:t>
                      </a:r>
                      <a:r>
                        <a:rPr sz="1000" dirty="0" err="1">
                          <a:latin typeface="+mj-lt"/>
                        </a:rPr>
                        <a:t>contenuto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vario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nel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portale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Guida</a:t>
                      </a:r>
                      <a:r>
                        <a:rPr sz="1000" dirty="0">
                          <a:latin typeface="+mj-lt"/>
                        </a:rPr>
                        <a:t> di Team Collaboration con </a:t>
                      </a:r>
                      <a:r>
                        <a:rPr sz="1000" dirty="0" err="1">
                          <a:latin typeface="+mj-lt"/>
                        </a:rPr>
                        <a:t>informazioni</a:t>
                      </a:r>
                      <a:r>
                        <a:rPr sz="1000" dirty="0">
                          <a:latin typeface="+mj-lt"/>
                        </a:rPr>
                        <a:t> per </a:t>
                      </a:r>
                      <a:r>
                        <a:rPr sz="1000" dirty="0" err="1">
                          <a:latin typeface="+mj-lt"/>
                        </a:rPr>
                        <a:t>iniziare</a:t>
                      </a:r>
                      <a:r>
                        <a:rPr sz="1000" dirty="0">
                          <a:latin typeface="+mj-lt"/>
                        </a:rPr>
                        <a:t> a </a:t>
                      </a:r>
                      <a:r>
                        <a:rPr sz="1000" dirty="0" err="1">
                          <a:latin typeface="+mj-lt"/>
                        </a:rPr>
                        <a:t>utilizzare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 smtClean="0">
                          <a:latin typeface="+mj-lt"/>
                        </a:rPr>
                        <a:t>Webex</a:t>
                      </a:r>
                      <a:r>
                        <a:rPr sz="1000" dirty="0" smtClean="0">
                          <a:latin typeface="+mj-lt"/>
                        </a:rPr>
                        <a:t> </a:t>
                      </a:r>
                      <a:r>
                        <a:rPr sz="1000" dirty="0">
                          <a:latin typeface="+mj-lt"/>
                        </a:rPr>
                        <a:t>Teams </a:t>
                      </a:r>
                      <a:r>
                        <a:rPr sz="1000" dirty="0" err="1">
                          <a:latin typeface="+mj-lt"/>
                        </a:rPr>
                        <a:t>immediatamente</a:t>
                      </a:r>
                      <a:endParaRPr sz="100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u="sng">
                          <a:effectLst/>
                          <a:latin typeface="+mj-lt"/>
                          <a:hlinkClick r:id="rId6"/>
                        </a:rPr>
                        <a:t>Fare clic qui</a:t>
                      </a:r>
                      <a:endParaRPr sz="120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2195616244"/>
                  </a:ext>
                </a:extLst>
              </a:tr>
              <a:tr h="4297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b="0">
                          <a:solidFill>
                            <a:schemeClr val="tx1"/>
                          </a:solidFill>
                          <a:latin typeface="+mj-lt"/>
                        </a:rPr>
                        <a:t>App Hub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 err="1">
                          <a:latin typeface="+mj-lt"/>
                        </a:rPr>
                        <a:t>Webex Meetings/Teams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Un sito in cui trovare bot e integrazioni esistenti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u="sng">
                          <a:effectLst/>
                          <a:latin typeface="+mj-lt"/>
                          <a:hlinkClick r:id="rId7"/>
                        </a:rPr>
                        <a:t>Fare clic qui</a:t>
                      </a:r>
                      <a:endParaRPr sz="12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614909581"/>
                  </a:ext>
                </a:extLst>
              </a:tr>
              <a:tr h="4297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b="0">
                          <a:solidFill>
                            <a:schemeClr val="tx1"/>
                          </a:solidFill>
                          <a:latin typeface="+mj-lt"/>
                        </a:rPr>
                        <a:t>Cisco Webex per sviluppatori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Tutto Webex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Una piattaforma per sviluppatori per creare bot, integrazioni, widget o utilizzare API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u="sng">
                          <a:effectLst/>
                          <a:latin typeface="+mj-lt"/>
                          <a:hlinkClick r:id="rId8"/>
                        </a:rPr>
                        <a:t>Fare clic qui</a:t>
                      </a:r>
                      <a:endParaRPr sz="12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663686139"/>
                  </a:ext>
                </a:extLst>
              </a:tr>
              <a:tr h="4297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b="0">
                          <a:solidFill>
                            <a:schemeClr val="tx1"/>
                          </a:solidFill>
                          <a:latin typeface="+mj-lt"/>
                        </a:rPr>
                        <a:t>Invia un ticket tecnico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Webex Meetings/Teams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Modulo di richiesta di assistenza Internet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u="sng">
                          <a:effectLst/>
                          <a:latin typeface="+mj-lt"/>
                          <a:hlinkClick r:id="rId9"/>
                        </a:rPr>
                        <a:t>Fare clic qui</a:t>
                      </a:r>
                      <a:endParaRPr sz="12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291538435"/>
                  </a:ext>
                </a:extLst>
              </a:tr>
              <a:tr h="4297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b="0">
                          <a:solidFill>
                            <a:schemeClr val="tx1"/>
                          </a:solidFill>
                          <a:latin typeface="+mj-lt"/>
                        </a:rPr>
                        <a:t>Comunità Cisco Collaboration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Tutti i prodotti Cisco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Per fare domande tecniche, assistere altri ed essere di aiuto e molto altro ancora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u="sng">
                          <a:effectLst/>
                          <a:latin typeface="+mj-lt"/>
                          <a:hlinkClick r:id="rId10"/>
                        </a:rPr>
                        <a:t>Fare clic qui</a:t>
                      </a:r>
                      <a:endParaRPr sz="12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2824905305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6C2AF97E-813B-6240-BFAF-5433CE6B3E73}"/>
              </a:ext>
            </a:extLst>
          </p:cNvPr>
          <p:cNvSpPr txBox="1"/>
          <p:nvPr/>
        </p:nvSpPr>
        <p:spPr>
          <a:xfrm>
            <a:off x="685800" y="685800"/>
            <a:ext cx="10820400" cy="1371600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929">
              <a:spcBef>
                <a:spcPts val="70"/>
              </a:spcBef>
            </a:pPr>
            <a:r>
              <a:rPr lang="it-IT" sz="3500" smtClean="0">
                <a:cs typeface="CiscoSansTT"/>
              </a:rPr>
              <a:t>Risorse chiave</a:t>
            </a:r>
            <a:endParaRPr lang="it-IT" sz="3500">
              <a:cs typeface="CiscoSansTT"/>
            </a:endParaRPr>
          </a:p>
        </p:txBody>
      </p:sp>
    </p:spTree>
    <p:extLst>
      <p:ext uri="{BB962C8B-B14F-4D97-AF65-F5344CB8AC3E}">
        <p14:creationId xmlns:p14="http://schemas.microsoft.com/office/powerpoint/2010/main" val="16594307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3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FCC26C31-3BF6-914C-851C-A47913971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10515600" cy="835021"/>
          </a:xfrm>
        </p:spPr>
        <p:txBody>
          <a:bodyPr lIns="0" tIns="0" rIns="0" bIns="0">
            <a:normAutofit/>
          </a:bodyPr>
          <a:lstStyle/>
          <a:p>
            <a:r>
              <a:rPr lang="it-IT" smtClean="0"/>
              <a:t>Lista di controllo per responsabili di team</a:t>
            </a:r>
            <a:endParaRPr lang="it-IT" sz="3500">
              <a:solidFill>
                <a:srgbClr val="00BCEB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0" name="Table 29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9308F84F-4C35-9142-9ECE-70CF2B2922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457874"/>
              </p:ext>
            </p:extLst>
          </p:nvPr>
        </p:nvGraphicFramePr>
        <p:xfrm>
          <a:off x="685800" y="1341438"/>
          <a:ext cx="10820400" cy="451230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764024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1656085804"/>
                    </a:ext>
                  </a:extLst>
                </a:gridCol>
                <a:gridCol w="3803904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1460277437"/>
                    </a:ext>
                  </a:extLst>
                </a:gridCol>
                <a:gridCol w="2252472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4112516505"/>
                    </a:ext>
                  </a:extLst>
                </a:gridCol>
              </a:tblGrid>
              <a:tr h="465191">
                <a:tc>
                  <a:txBody>
                    <a:bodyPr/>
                    <a:lstStyle/>
                    <a:p>
                      <a:r>
                        <a:rPr sz="1800" b="0" dirty="0" err="1">
                          <a:latin typeface="+mn-lt"/>
                        </a:rPr>
                        <a:t>Voci</a:t>
                      </a:r>
                      <a:r>
                        <a:rPr sz="1800" b="0" dirty="0">
                          <a:latin typeface="+mn-lt"/>
                        </a:rPr>
                        <a:t> </a:t>
                      </a:r>
                      <a:r>
                        <a:rPr sz="1800" b="0" dirty="0" err="1">
                          <a:latin typeface="+mn-lt"/>
                        </a:rPr>
                        <a:t>della</a:t>
                      </a:r>
                      <a:r>
                        <a:rPr sz="1800" b="0" dirty="0">
                          <a:latin typeface="+mn-lt"/>
                        </a:rPr>
                        <a:t> </a:t>
                      </a:r>
                      <a:r>
                        <a:rPr sz="1800" b="0" dirty="0" err="1">
                          <a:latin typeface="+mn-lt"/>
                        </a:rPr>
                        <a:t>lista</a:t>
                      </a:r>
                      <a:r>
                        <a:rPr sz="1800" b="0" dirty="0">
                          <a:latin typeface="+mn-lt"/>
                        </a:rPr>
                        <a:t> di </a:t>
                      </a:r>
                      <a:r>
                        <a:rPr sz="1800" b="0" dirty="0" err="1">
                          <a:latin typeface="+mn-lt"/>
                        </a:rPr>
                        <a:t>controllo</a:t>
                      </a:r>
                      <a:endParaRPr sz="18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3D6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1800" b="0">
                          <a:latin typeface="+mn-lt"/>
                        </a:rPr>
                        <a:t>Risorse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3D6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1800" b="0">
                          <a:latin typeface="+mn-lt"/>
                        </a:rPr>
                        <a:t>Stato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3D6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884880886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r>
                        <a:rPr sz="100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Mi sono assicurato che il mio team sia consapevole dei nuovi criteri da rispettare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4043536590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Ho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organizzato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una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riunione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di team per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parlare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dei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cambiamenti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e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dell'importanza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/>
                      </a:r>
                      <a:br>
                        <a:rPr lang="en-US" sz="1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sz="1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di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usare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il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video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991365360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00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Ho ripianificato le mie riunioni per includere Webex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457898874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r>
                        <a:rPr sz="100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Il mio team comprende l'importanza di usare il video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1367887519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r>
                        <a:rPr sz="100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Il mio team sa come contattarmi 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2703029251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r>
                        <a:rPr sz="100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 membri del mio team sanno come comunicare tra loro 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001263574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sz="100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Ho pianificato la mia riunione individuale in Webex 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556666207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GB" sz="1000" kern="120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2809558530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GB" sz="1000" kern="120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4082084564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GB" sz="1000" kern="120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792040936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GB" sz="1000" kern="120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398990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66301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3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FCC26C31-3BF6-914C-851C-A47913971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10515600" cy="835021"/>
          </a:xfrm>
        </p:spPr>
        <p:txBody>
          <a:bodyPr lIns="0" tIns="0" rIns="0" bIns="0">
            <a:normAutofit/>
          </a:bodyPr>
          <a:lstStyle/>
          <a:p>
            <a:r>
              <a:rPr lang="it-IT" smtClean="0"/>
              <a:t>Lista di controllo per utenti finali</a:t>
            </a:r>
            <a:endParaRPr lang="it-IT" sz="3500">
              <a:solidFill>
                <a:srgbClr val="00BCEB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0" name="Table 29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9308F84F-4C35-9142-9ECE-70CF2B2922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783942"/>
              </p:ext>
            </p:extLst>
          </p:nvPr>
        </p:nvGraphicFramePr>
        <p:xfrm>
          <a:off x="685800" y="1341438"/>
          <a:ext cx="10820400" cy="3813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584371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1656085804"/>
                    </a:ext>
                  </a:extLst>
                </a:gridCol>
                <a:gridCol w="2983557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1460277437"/>
                    </a:ext>
                  </a:extLst>
                </a:gridCol>
                <a:gridCol w="2252472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4112516505"/>
                    </a:ext>
                  </a:extLst>
                </a:gridCol>
              </a:tblGrid>
              <a:tr h="465191">
                <a:tc>
                  <a:txBody>
                    <a:bodyPr/>
                    <a:lstStyle/>
                    <a:p>
                      <a:r>
                        <a:rPr sz="1800" b="0" dirty="0" err="1">
                          <a:latin typeface="+mn-lt"/>
                        </a:rPr>
                        <a:t>Voci</a:t>
                      </a:r>
                      <a:r>
                        <a:rPr sz="1800" b="0" dirty="0">
                          <a:latin typeface="+mn-lt"/>
                        </a:rPr>
                        <a:t> </a:t>
                      </a:r>
                      <a:r>
                        <a:rPr sz="1800" b="0" dirty="0" err="1">
                          <a:latin typeface="+mn-lt"/>
                        </a:rPr>
                        <a:t>della</a:t>
                      </a:r>
                      <a:r>
                        <a:rPr sz="1800" b="0" dirty="0">
                          <a:latin typeface="+mn-lt"/>
                        </a:rPr>
                        <a:t> </a:t>
                      </a:r>
                      <a:r>
                        <a:rPr sz="1800" b="0" dirty="0" err="1">
                          <a:latin typeface="+mn-lt"/>
                        </a:rPr>
                        <a:t>lista</a:t>
                      </a:r>
                      <a:r>
                        <a:rPr sz="1800" b="0" dirty="0">
                          <a:latin typeface="+mn-lt"/>
                        </a:rPr>
                        <a:t> di </a:t>
                      </a:r>
                      <a:r>
                        <a:rPr sz="1800" b="0" dirty="0" err="1">
                          <a:latin typeface="+mn-lt"/>
                        </a:rPr>
                        <a:t>controllo</a:t>
                      </a:r>
                      <a:endParaRPr sz="18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3D6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1800" b="0">
                          <a:latin typeface="+mn-lt"/>
                        </a:rPr>
                        <a:t>Risorse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3D6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1800" b="0">
                          <a:latin typeface="+mn-lt"/>
                        </a:rPr>
                        <a:t>Stato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3D6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884880886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00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Ho ripianificato le mie riunioni per includere Webex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457898874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r>
                        <a:rPr sz="100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Ho partecipato a una lezione e/o so come si utilizza Webex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1000" b="0" i="0" u="none" strike="noStrike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http://cs.co/onlineclasses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1367887519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r>
                        <a:rPr sz="100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So come gestire le attività quotidiane fuori dall'ufficio utilizzando Webex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2703029251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Dispongo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di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spazi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Webex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Teams dove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posso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raggiungere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i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miei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team e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altre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persone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che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ho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bisogno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/>
                      </a:r>
                      <a:br>
                        <a:rPr lang="en-US" sz="1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sz="1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di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contattare</a:t>
                      </a:r>
                      <a:endParaRPr sz="10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001263574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sz="100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Dispongo delle apparecchiature necessarie per impostare il mio ufficio in casa (ad esempio, cuffia, laptop, tastiera, mouse, cavi di ricarica)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556666207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GB" sz="1000" kern="120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2809558530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GB" sz="1000" kern="120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4082084564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GB" sz="1000" kern="120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792040936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GB" sz="1000" kern="120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398990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6493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C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Calibri"/>
              <a:ea typeface="Arial"/>
              <a:cs typeface="Arial"/>
            </a:endParaRPr>
          </a:p>
        </p:txBody>
      </p:sp>
      <p:sp>
        <p:nvSpPr>
          <p:cNvPr id="8" name="Freeform 7"/>
          <p:cNvSpPr>
            <a:spLocks noChangeAspect="1" noEditPoints="1"/>
          </p:cNvSpPr>
          <p:nvPr/>
        </p:nvSpPr>
        <p:spPr bwMode="auto">
          <a:xfrm>
            <a:off x="4448336" y="2553677"/>
            <a:ext cx="3295329" cy="175064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3007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ed Rectangle 31"/>
          <p:cNvSpPr/>
          <p:nvPr/>
        </p:nvSpPr>
        <p:spPr>
          <a:xfrm>
            <a:off x="3472477" y="1665288"/>
            <a:ext cx="6281123" cy="4430712"/>
          </a:xfrm>
          <a:prstGeom prst="roundRect">
            <a:avLst>
              <a:gd name="adj" fmla="val 5618"/>
            </a:avLst>
          </a:prstGeom>
          <a:solidFill>
            <a:schemeClr val="accent4"/>
          </a:solidFill>
          <a:ln w="254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6C2AF97E-813B-6240-BFAF-5433CE6B3E73}"/>
              </a:ext>
            </a:extLst>
          </p:cNvPr>
          <p:cNvSpPr txBox="1"/>
          <p:nvPr/>
        </p:nvSpPr>
        <p:spPr>
          <a:xfrm>
            <a:off x="685800" y="685800"/>
            <a:ext cx="10820400" cy="1371600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smtClean="0"/>
              <a:t>Identificazione del pubblico</a:t>
            </a:r>
            <a:endParaRPr lang="it-IT" sz="3600"/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0A726121-6451-4D4E-A7C7-BDFE58F6432B}"/>
              </a:ext>
            </a:extLst>
          </p:cNvPr>
          <p:cNvSpPr txBox="1"/>
          <p:nvPr/>
        </p:nvSpPr>
        <p:spPr>
          <a:xfrm>
            <a:off x="3733800" y="1905000"/>
            <a:ext cx="5873268" cy="33855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it-IT" sz="2800" b="1" dirty="0" smtClean="0">
                <a:solidFill>
                  <a:schemeClr val="bg1"/>
                </a:solidFill>
              </a:rPr>
              <a:t>Domande per riflettere</a:t>
            </a:r>
          </a:p>
          <a:p>
            <a:endParaRPr lang="it-IT" b="1" dirty="0" smtClean="0">
              <a:latin typeface="+mj-lt"/>
            </a:endParaRPr>
          </a:p>
          <a:p>
            <a:endParaRPr lang="it-IT" b="1" dirty="0" smtClean="0">
              <a:solidFill>
                <a:srgbClr val="000000"/>
              </a:solidFill>
              <a:latin typeface="Calibri Light"/>
              <a:cs typeface="Calibri Light" panose="020F0302020204030204"/>
            </a:endParaRPr>
          </a:p>
          <a:p>
            <a:pPr>
              <a:spcAft>
                <a:spcPts val="2400"/>
              </a:spcAft>
            </a:pPr>
            <a:r>
              <a:rPr lang="it-IT" b="1" dirty="0" smtClean="0">
                <a:solidFill>
                  <a:schemeClr val="bg1"/>
                </a:solidFill>
              </a:rPr>
              <a:t>1.  </a:t>
            </a:r>
            <a:r>
              <a:rPr lang="it-IT" dirty="0" smtClean="0">
                <a:solidFill>
                  <a:schemeClr val="bg1"/>
                </a:solidFill>
                <a:latin typeface="+mj-lt"/>
              </a:rPr>
              <a:t>A chi sono destinate le comunicazioni?</a:t>
            </a:r>
          </a:p>
          <a:p>
            <a:pPr>
              <a:spcAft>
                <a:spcPts val="2400"/>
              </a:spcAft>
            </a:pPr>
            <a:r>
              <a:rPr lang="it-IT" b="1" dirty="0" smtClean="0">
                <a:solidFill>
                  <a:schemeClr val="bg1"/>
                </a:solidFill>
              </a:rPr>
              <a:t>2.  </a:t>
            </a:r>
            <a:r>
              <a:rPr lang="it-IT" dirty="0" smtClean="0">
                <a:solidFill>
                  <a:schemeClr val="bg1"/>
                </a:solidFill>
                <a:latin typeface="+mj-lt"/>
              </a:rPr>
              <a:t>In che ambito operano queste persone?</a:t>
            </a:r>
          </a:p>
          <a:p>
            <a:pPr marL="292100" indent="-292100">
              <a:spcAft>
                <a:spcPts val="2400"/>
              </a:spcAft>
            </a:pPr>
            <a:r>
              <a:rPr lang="it-IT" b="1" dirty="0" smtClean="0">
                <a:solidFill>
                  <a:schemeClr val="bg1"/>
                </a:solidFill>
              </a:rPr>
              <a:t>3.  </a:t>
            </a:r>
            <a:r>
              <a:rPr lang="it-IT" dirty="0" smtClean="0">
                <a:solidFill>
                  <a:schemeClr val="bg1"/>
                </a:solidFill>
                <a:latin typeface="+mj-lt"/>
              </a:rPr>
              <a:t>In che modo i cambiamenti avranno </a:t>
            </a:r>
            <a:br>
              <a:rPr lang="it-IT" dirty="0" smtClean="0">
                <a:solidFill>
                  <a:schemeClr val="bg1"/>
                </a:solidFill>
                <a:latin typeface="+mj-lt"/>
              </a:rPr>
            </a:br>
            <a:r>
              <a:rPr lang="it-IT" dirty="0" smtClean="0">
                <a:solidFill>
                  <a:schemeClr val="bg1"/>
                </a:solidFill>
                <a:latin typeface="+mj-lt"/>
              </a:rPr>
              <a:t>impatto su di loro?</a:t>
            </a:r>
          </a:p>
          <a:p>
            <a:pPr>
              <a:spcAft>
                <a:spcPts val="2400"/>
              </a:spcAft>
            </a:pPr>
            <a:r>
              <a:rPr lang="it-IT" b="1" dirty="0" smtClean="0">
                <a:solidFill>
                  <a:schemeClr val="bg1"/>
                </a:solidFill>
              </a:rPr>
              <a:t>4. </a:t>
            </a:r>
            <a:r>
              <a:rPr lang="it-IT" dirty="0" smtClean="0">
                <a:solidFill>
                  <a:schemeClr val="bg1"/>
                </a:solidFill>
              </a:rPr>
              <a:t>Quali sono le cose essenziali che devono sapere?</a:t>
            </a:r>
            <a:endParaRPr lang="it-IT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E68C3DD2-F458-4944-9B58-F9BA74608D71}"/>
              </a:ext>
            </a:extLst>
          </p:cNvPr>
          <p:cNvSpPr txBox="1"/>
          <p:nvPr/>
        </p:nvSpPr>
        <p:spPr>
          <a:xfrm>
            <a:off x="685800" y="2041782"/>
            <a:ext cx="2400300" cy="253237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1200"/>
              </a:spcAft>
            </a:pPr>
            <a:r>
              <a:rPr lang="it-IT" sz="1200" dirty="0" smtClean="0">
                <a:latin typeface="+mj-lt"/>
              </a:rPr>
              <a:t>È importante considerare come vengono recepiti messaggi diversi. Questo ti consente di sviluppare comunicazioni che siano realmente di supporto per i tuoi team.</a:t>
            </a:r>
            <a:endParaRPr lang="it-IT" dirty="0" smtClean="0"/>
          </a:p>
          <a:p>
            <a:pPr>
              <a:spcAft>
                <a:spcPts val="1200"/>
              </a:spcAft>
            </a:pPr>
            <a:r>
              <a:rPr lang="it-IT" sz="1200" dirty="0" smtClean="0">
                <a:latin typeface="+mj-lt"/>
                <a:cs typeface="Calibri Light" panose="020F0302020204030204"/>
              </a:rPr>
              <a:t>Sarà fondamentale considerare le sfide che i tuoi collaboratori/gruppi di collaboratori devono affrontare. </a:t>
            </a:r>
            <a:br>
              <a:rPr lang="it-IT" sz="1200" dirty="0" smtClean="0">
                <a:latin typeface="+mj-lt"/>
                <a:cs typeface="Calibri Light" panose="020F0302020204030204"/>
              </a:rPr>
            </a:br>
            <a:r>
              <a:rPr lang="it-IT" sz="1200" dirty="0" smtClean="0">
                <a:latin typeface="+mj-lt"/>
                <a:cs typeface="Calibri Light" panose="020F0302020204030204"/>
              </a:rPr>
              <a:t>Ad esempio, sono abituati a lavorare </a:t>
            </a:r>
            <a:br>
              <a:rPr lang="it-IT" sz="1200" dirty="0" smtClean="0">
                <a:latin typeface="+mj-lt"/>
                <a:cs typeface="Calibri Light" panose="020F0302020204030204"/>
              </a:rPr>
            </a:br>
            <a:r>
              <a:rPr lang="it-IT" sz="1200" dirty="0" smtClean="0">
                <a:latin typeface="+mj-lt"/>
                <a:cs typeface="Calibri Light" panose="020F0302020204030204"/>
              </a:rPr>
              <a:t>in remoto? Oppure, è la prima volta? Modifica i messaggi e-mail che ti abbiamo fornito per adattarli ai tuoi team.</a:t>
            </a:r>
            <a:endParaRPr lang="it-IT" sz="1200" dirty="0">
              <a:latin typeface="+mj-lt"/>
            </a:endParaRPr>
          </a:p>
        </p:txBody>
      </p:sp>
      <p:sp>
        <p:nvSpPr>
          <p:cNvPr id="17" name="Freeform 16"/>
          <p:cNvSpPr>
            <a:spLocks noChangeAspect="1" noEditPoints="1"/>
          </p:cNvSpPr>
          <p:nvPr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772802" y="2832624"/>
            <a:ext cx="4942115" cy="2391315"/>
            <a:chOff x="3810000" y="2590800"/>
            <a:chExt cx="5638800" cy="2581560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3810000" y="2590800"/>
              <a:ext cx="5638800" cy="0"/>
            </a:xfrm>
            <a:prstGeom prst="line">
              <a:avLst/>
            </a:prstGeom>
            <a:ln w="2540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3810000" y="3124200"/>
              <a:ext cx="5638800" cy="0"/>
            </a:xfrm>
            <a:prstGeom prst="line">
              <a:avLst/>
            </a:prstGeom>
            <a:ln w="2540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3810000" y="3733800"/>
              <a:ext cx="5638800" cy="0"/>
            </a:xfrm>
            <a:prstGeom prst="line">
              <a:avLst/>
            </a:prstGeom>
            <a:ln w="2540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810000" y="4562764"/>
              <a:ext cx="5638800" cy="0"/>
            </a:xfrm>
            <a:prstGeom prst="line">
              <a:avLst/>
            </a:prstGeom>
            <a:ln w="2540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810000" y="5172360"/>
              <a:ext cx="5638800" cy="0"/>
            </a:xfrm>
            <a:prstGeom prst="line">
              <a:avLst/>
            </a:prstGeom>
            <a:ln w="2540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Picture 45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6A9CFBD8-B347-4EC9-9134-C6DCA2ED2E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4400" y="1140567"/>
            <a:ext cx="2331348" cy="233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3023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6C2AF97E-813B-6240-BFAF-5433CE6B3E73}"/>
              </a:ext>
            </a:extLst>
          </p:cNvPr>
          <p:cNvSpPr txBox="1"/>
          <p:nvPr/>
        </p:nvSpPr>
        <p:spPr>
          <a:xfrm>
            <a:off x="685800" y="685800"/>
            <a:ext cx="10820400" cy="1371600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smtClean="0"/>
              <a:t>Canali di comunicazione</a:t>
            </a:r>
            <a:endParaRPr lang="it-IT" sz="3600"/>
          </a:p>
        </p:txBody>
      </p:sp>
      <p:sp>
        <p:nvSpPr>
          <p:cNvPr id="17" name="Freeform 16"/>
          <p:cNvSpPr>
            <a:spLocks noChangeAspect="1" noEditPoints="1"/>
          </p:cNvSpPr>
          <p:nvPr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E68C3DD2-F458-4944-9B58-F9BA74608D71}"/>
              </a:ext>
            </a:extLst>
          </p:cNvPr>
          <p:cNvSpPr txBox="1"/>
          <p:nvPr/>
        </p:nvSpPr>
        <p:spPr>
          <a:xfrm>
            <a:off x="706341" y="2024063"/>
            <a:ext cx="2115172" cy="292900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it-IT" sz="1200" dirty="0" smtClean="0">
                <a:latin typeface="+mj-lt"/>
              </a:rPr>
              <a:t>L'e-mail è molto spesso il canale di comunicazione preferito, ma sono disponibili anche altri canali. Reiterando il messaggio fornirai informazioni più pertinenti quando e dove i tuoi team ne hanno più bisogno.</a:t>
            </a:r>
          </a:p>
          <a:p>
            <a:endParaRPr lang="it-IT" sz="1200" dirty="0" smtClean="0">
              <a:latin typeface="+mj-lt"/>
            </a:endParaRPr>
          </a:p>
          <a:p>
            <a:r>
              <a:rPr lang="it-IT" sz="1200" dirty="0" smtClean="0">
                <a:latin typeface="+mj-lt"/>
              </a:rPr>
              <a:t>Comunicazioni scritte, come articoli e blog, sono un mezzo efficace sulla intranet. Puoi includere anche video? Puoi affiggere poster nell'ufficio per catturare l'attenzione delle persone? Puoi utilizzare insegne digitali?</a:t>
            </a:r>
            <a:endParaRPr lang="it-IT" sz="1200" dirty="0"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E68C3DD2-F458-4944-9B58-F9BA74608D71}"/>
              </a:ext>
            </a:extLst>
          </p:cNvPr>
          <p:cNvSpPr txBox="1"/>
          <p:nvPr/>
        </p:nvSpPr>
        <p:spPr>
          <a:xfrm>
            <a:off x="3457823" y="1967643"/>
            <a:ext cx="4398974" cy="7322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2400" dirty="0" smtClean="0">
                <a:solidFill>
                  <a:schemeClr val="accent1"/>
                </a:solidFill>
              </a:rPr>
              <a:t>Utilizza questo modello </a:t>
            </a:r>
            <a:br>
              <a:rPr lang="it-IT" sz="2400" dirty="0" smtClean="0">
                <a:solidFill>
                  <a:schemeClr val="accent1"/>
                </a:solidFill>
              </a:rPr>
            </a:br>
            <a:r>
              <a:rPr lang="it-IT" sz="2400" dirty="0" smtClean="0">
                <a:solidFill>
                  <a:schemeClr val="accent1"/>
                </a:solidFill>
              </a:rPr>
              <a:t>per creare il tuo elenco.</a:t>
            </a:r>
            <a:endParaRPr lang="it-IT" sz="2400" dirty="0">
              <a:solidFill>
                <a:schemeClr val="accent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578449"/>
              </p:ext>
            </p:extLst>
          </p:nvPr>
        </p:nvGraphicFramePr>
        <p:xfrm>
          <a:off x="3472674" y="3429000"/>
          <a:ext cx="8033526" cy="272531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677842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0000"/>
                    </a:ext>
                  </a:extLst>
                </a:gridCol>
                <a:gridCol w="2677842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0001"/>
                    </a:ext>
                  </a:extLst>
                </a:gridCol>
                <a:gridCol w="2677842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0002"/>
                    </a:ext>
                  </a:extLst>
                </a:gridCol>
              </a:tblGrid>
              <a:tr h="545062">
                <a:tc>
                  <a:txBody>
                    <a:bodyPr/>
                    <a:lstStyle/>
                    <a:p>
                      <a:pPr algn="ctr"/>
                      <a:r>
                        <a:rPr sz="1800" b="0" dirty="0" err="1">
                          <a:latin typeface="+mn-lt"/>
                        </a:rPr>
                        <a:t>Canale</a:t>
                      </a:r>
                      <a:endParaRPr sz="1800" b="0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>
                          <a:latin typeface="+mn-lt"/>
                        </a:rPr>
                        <a:t>Mezzo di comunicazione</a:t>
                      </a:r>
                      <a:endParaRPr sz="1800" b="0" i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>
                          <a:latin typeface="+mn-lt"/>
                        </a:rPr>
                        <a:t>Proprietario/Contatto</a:t>
                      </a:r>
                      <a:endParaRPr sz="1800" b="0" i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10000"/>
                  </a:ext>
                </a:extLst>
              </a:tr>
              <a:tr h="545062">
                <a:tc>
                  <a:txBody>
                    <a:bodyPr/>
                    <a:lstStyle/>
                    <a:p>
                      <a:pPr algn="ctr"/>
                      <a:r>
                        <a:rPr sz="1200" b="0">
                          <a:latin typeface="+mj-lt"/>
                        </a:rPr>
                        <a:t>E-mail</a:t>
                      </a:r>
                      <a:endParaRPr sz="1200" b="0" i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b="0">
                          <a:latin typeface="+mj-lt"/>
                        </a:rPr>
                        <a:t>Modelli e-mail</a:t>
                      </a:r>
                      <a:endParaRPr sz="1200" b="0" i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b="0">
                          <a:latin typeface="+mj-lt"/>
                        </a:rPr>
                        <a:t>John Jensen</a:t>
                      </a:r>
                      <a:endParaRPr sz="1200" b="0" i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10001"/>
                  </a:ext>
                </a:extLst>
              </a:tr>
              <a:tr h="545062">
                <a:tc>
                  <a:txBody>
                    <a:bodyPr/>
                    <a:lstStyle/>
                    <a:p>
                      <a:pPr algn="ctr"/>
                      <a:r>
                        <a:rPr sz="1200" b="0">
                          <a:latin typeface="+mj-lt"/>
                        </a:rPr>
                        <a:t>Intranet</a:t>
                      </a:r>
                      <a:endParaRPr sz="1200" b="0" i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b="0">
                          <a:latin typeface="+mj-lt"/>
                        </a:rPr>
                        <a:t>Articoli, blog e riferimenti di supporto</a:t>
                      </a:r>
                      <a:endParaRPr sz="1200" b="0" i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b="0" dirty="0">
                          <a:latin typeface="+mj-lt"/>
                        </a:rPr>
                        <a:t>Scarlet Skipper</a:t>
                      </a:r>
                      <a:endParaRPr sz="1200" b="0" i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10002"/>
                  </a:ext>
                </a:extLst>
              </a:tr>
              <a:tr h="545062">
                <a:tc>
                  <a:txBody>
                    <a:bodyPr/>
                    <a:lstStyle/>
                    <a:p>
                      <a:pPr algn="ctr"/>
                      <a:r>
                        <a:rPr sz="1200" b="0" i="0">
                          <a:solidFill>
                            <a:schemeClr val="tx1"/>
                          </a:solidFill>
                          <a:latin typeface="+mj-lt"/>
                        </a:rPr>
                        <a:t>Webex Teams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b="0" i="0">
                          <a:solidFill>
                            <a:schemeClr val="tx1"/>
                          </a:solidFill>
                          <a:latin typeface="+mj-lt"/>
                        </a:rPr>
                        <a:t>Annunci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b="0" i="0">
                          <a:solidFill>
                            <a:schemeClr val="tx1"/>
                          </a:solidFill>
                          <a:latin typeface="+mj-lt"/>
                        </a:rPr>
                        <a:t>William Wallace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988376725"/>
                  </a:ext>
                </a:extLst>
              </a:tr>
              <a:tr h="545062">
                <a:tc>
                  <a:txBody>
                    <a:bodyPr/>
                    <a:lstStyle/>
                    <a:p>
                      <a:pPr algn="ctr"/>
                      <a:r>
                        <a:rPr sz="1200" b="0" i="0">
                          <a:solidFill>
                            <a:schemeClr val="tx1"/>
                          </a:solidFill>
                          <a:latin typeface="+mj-lt"/>
                        </a:rPr>
                        <a:t>Riunioni online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b="0" i="0">
                          <a:solidFill>
                            <a:schemeClr val="tx1"/>
                          </a:solidFill>
                          <a:latin typeface="+mj-lt"/>
                        </a:rPr>
                        <a:t>Formazione, incontri informali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b="0" i="0">
                          <a:solidFill>
                            <a:schemeClr val="tx1"/>
                          </a:solidFill>
                          <a:latin typeface="+mj-lt"/>
                        </a:rPr>
                        <a:t>Gisela Green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84122425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6364" y="1920662"/>
            <a:ext cx="1654561" cy="165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0884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ounded Rectangle 87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0B494D7A-AE5C-AD47-95AD-D9E64529E547}"/>
              </a:ext>
            </a:extLst>
          </p:cNvPr>
          <p:cNvSpPr/>
          <p:nvPr/>
        </p:nvSpPr>
        <p:spPr>
          <a:xfrm rot="5400000">
            <a:off x="2853701" y="3095452"/>
            <a:ext cx="461037" cy="618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Title 1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6C2AF97E-813B-6240-BFAF-5433CE6B3E73}"/>
              </a:ext>
            </a:extLst>
          </p:cNvPr>
          <p:cNvSpPr txBox="1"/>
          <p:nvPr/>
        </p:nvSpPr>
        <p:spPr>
          <a:xfrm>
            <a:off x="685800" y="685800"/>
            <a:ext cx="10820400" cy="466745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500" smtClean="0"/>
              <a:t>Piano di comunicazione</a:t>
            </a:r>
            <a:endParaRPr lang="it-IT" sz="3500"/>
          </a:p>
        </p:txBody>
      </p:sp>
      <p:sp>
        <p:nvSpPr>
          <p:cNvPr id="17" name="Freeform 16"/>
          <p:cNvSpPr>
            <a:spLocks noChangeAspect="1" noEditPoints="1"/>
          </p:cNvSpPr>
          <p:nvPr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1F7BC4EC-C631-F94A-A289-131A265EAF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446975"/>
              </p:ext>
            </p:extLst>
          </p:nvPr>
        </p:nvGraphicFramePr>
        <p:xfrm>
          <a:off x="685800" y="1496315"/>
          <a:ext cx="9547410" cy="4583310"/>
        </p:xfrm>
        <a:graphic>
          <a:graphicData uri="http://schemas.openxmlformats.org/drawingml/2006/table">
            <a:tbl>
              <a:tblPr firstRow="1" bandRow="1"/>
              <a:tblGrid>
                <a:gridCol w="636494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0000"/>
                    </a:ext>
                  </a:extLst>
                </a:gridCol>
                <a:gridCol w="636494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0001"/>
                    </a:ext>
                  </a:extLst>
                </a:gridCol>
                <a:gridCol w="636494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0002"/>
                    </a:ext>
                  </a:extLst>
                </a:gridCol>
                <a:gridCol w="636494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0003"/>
                    </a:ext>
                  </a:extLst>
                </a:gridCol>
                <a:gridCol w="636494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0004"/>
                    </a:ext>
                  </a:extLst>
                </a:gridCol>
                <a:gridCol w="636494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0005"/>
                    </a:ext>
                  </a:extLst>
                </a:gridCol>
                <a:gridCol w="636494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0006"/>
                    </a:ext>
                  </a:extLst>
                </a:gridCol>
                <a:gridCol w="636494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0007"/>
                    </a:ext>
                  </a:extLst>
                </a:gridCol>
                <a:gridCol w="636494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0008"/>
                    </a:ext>
                  </a:extLst>
                </a:gridCol>
                <a:gridCol w="636494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0009"/>
                    </a:ext>
                  </a:extLst>
                </a:gridCol>
                <a:gridCol w="636494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0010"/>
                    </a:ext>
                  </a:extLst>
                </a:gridCol>
                <a:gridCol w="636494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0011"/>
                    </a:ext>
                  </a:extLst>
                </a:gridCol>
                <a:gridCol w="636494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0012"/>
                    </a:ext>
                  </a:extLst>
                </a:gridCol>
                <a:gridCol w="636494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840357967"/>
                    </a:ext>
                  </a:extLst>
                </a:gridCol>
                <a:gridCol w="636494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1595074866"/>
                    </a:ext>
                  </a:extLst>
                </a:gridCol>
              </a:tblGrid>
              <a:tr h="298931">
                <a:tc gridSpan="5">
                  <a:txBody>
                    <a:bodyPr/>
                    <a:lstStyle/>
                    <a:p>
                      <a:pPr algn="ctr"/>
                      <a:r>
                        <a:rPr sz="1800" b="0" dirty="0" err="1">
                          <a:solidFill>
                            <a:schemeClr val="bg1"/>
                          </a:solidFill>
                          <a:latin typeface="+mn-lt"/>
                        </a:rPr>
                        <a:t>Settimana</a:t>
                      </a:r>
                      <a:r>
                        <a:rPr sz="1800" b="0" dirty="0">
                          <a:solidFill>
                            <a:schemeClr val="bg1"/>
                          </a:solidFill>
                          <a:latin typeface="+mn-lt"/>
                        </a:rPr>
                        <a:t> 1</a:t>
                      </a:r>
                    </a:p>
                  </a:txBody>
                  <a:tcPr marL="18288" marR="18288" marT="0" marB="0"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sz="1800" b="0">
                          <a:solidFill>
                            <a:schemeClr val="bg1"/>
                          </a:solidFill>
                          <a:latin typeface="+mn-lt"/>
                        </a:rPr>
                        <a:t>Settimana 2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sz="1800" b="0">
                          <a:solidFill>
                            <a:schemeClr val="bg1"/>
                          </a:solidFill>
                          <a:latin typeface="+mn-lt"/>
                        </a:rPr>
                        <a:t>Settimana 3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1906125972"/>
                  </a:ext>
                </a:extLst>
              </a:tr>
              <a:tr h="2989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Lun</a:t>
                      </a:r>
                    </a:p>
                  </a:txBody>
                  <a:tcPr marL="18288" marR="18288" marT="0" marB="0"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Mar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Mer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Gio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Ven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Lun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Mar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Mer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Gio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Ven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Lun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Mar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Mer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Gio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Ven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10001"/>
                  </a:ext>
                </a:extLst>
              </a:tr>
              <a:tr h="39854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 dirty="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1000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582A9CFB-0A7C-0545-9461-98D5FC2D920D}"/>
              </a:ext>
            </a:extLst>
          </p:cNvPr>
          <p:cNvSpPr txBox="1"/>
          <p:nvPr/>
        </p:nvSpPr>
        <p:spPr>
          <a:xfrm>
            <a:off x="12580883" y="3783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/>
          </a:p>
        </p:txBody>
      </p:sp>
      <p:sp>
        <p:nvSpPr>
          <p:cNvPr id="75" name="Rounded Rectangle 74"/>
          <p:cNvSpPr/>
          <p:nvPr/>
        </p:nvSpPr>
        <p:spPr>
          <a:xfrm>
            <a:off x="765354" y="2830928"/>
            <a:ext cx="2820095" cy="37371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6" name="Rounded Rectangle 95"/>
          <p:cNvSpPr/>
          <p:nvPr/>
        </p:nvSpPr>
        <p:spPr>
          <a:xfrm rot="5400000">
            <a:off x="697216" y="2853223"/>
            <a:ext cx="461037" cy="618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Rounded Rectangle 97"/>
          <p:cNvSpPr/>
          <p:nvPr/>
        </p:nvSpPr>
        <p:spPr>
          <a:xfrm rot="5400000">
            <a:off x="1309688" y="3095364"/>
            <a:ext cx="461037" cy="618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0" name="Rounded Rectangle 99"/>
          <p:cNvSpPr/>
          <p:nvPr/>
        </p:nvSpPr>
        <p:spPr>
          <a:xfrm rot="5400000">
            <a:off x="1944881" y="2855532"/>
            <a:ext cx="461037" cy="618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3" name="TextBox 82"/>
          <p:cNvSpPr txBox="1"/>
          <p:nvPr/>
        </p:nvSpPr>
        <p:spPr>
          <a:xfrm>
            <a:off x="895518" y="2830928"/>
            <a:ext cx="2559764" cy="33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smtClean="0">
                <a:solidFill>
                  <a:schemeClr val="bg1"/>
                </a:solidFill>
              </a:rPr>
              <a:t>Inizio comunicazioni</a:t>
            </a:r>
            <a:endParaRPr lang="it-IT" sz="1600">
              <a:solidFill>
                <a:schemeClr val="bg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7D3E3F6C-A144-6A4D-BFB2-26D2777E2FBA}"/>
              </a:ext>
            </a:extLst>
          </p:cNvPr>
          <p:cNvSpPr txBox="1"/>
          <p:nvPr/>
        </p:nvSpPr>
        <p:spPr>
          <a:xfrm>
            <a:off x="897045" y="2128906"/>
            <a:ext cx="1062811" cy="45765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it-IT" sz="1000" smtClean="0">
                <a:latin typeface="+mj-lt"/>
              </a:rPr>
              <a:t>E-mail e poster di condivisione presto disponibili</a:t>
            </a:r>
            <a:endParaRPr lang="it-IT" sz="1000"/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A2723F79-30EB-0247-9BE1-735BEB71E804}"/>
              </a:ext>
            </a:extLst>
          </p:cNvPr>
          <p:cNvSpPr txBox="1"/>
          <p:nvPr/>
        </p:nvSpPr>
        <p:spPr>
          <a:xfrm>
            <a:off x="2144461" y="2429547"/>
            <a:ext cx="1062811" cy="15255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it-IT" sz="1000" dirty="0" smtClean="0">
                <a:latin typeface="+mj-lt"/>
              </a:rPr>
              <a:t>E-mail lancio</a:t>
            </a:r>
            <a:endParaRPr lang="it-IT" sz="1000" dirty="0"/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BACA451B-316C-B743-AC10-0840F696BEBD}"/>
              </a:ext>
            </a:extLst>
          </p:cNvPr>
          <p:cNvSpPr txBox="1"/>
          <p:nvPr/>
        </p:nvSpPr>
        <p:spPr>
          <a:xfrm>
            <a:off x="2863610" y="3427365"/>
            <a:ext cx="1062811" cy="15255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it-IT" sz="1000" smtClean="0">
                <a:latin typeface="+mj-lt"/>
              </a:rPr>
              <a:t>E-mail di follow-up</a:t>
            </a:r>
            <a:endParaRPr lang="it-IT" sz="1000"/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E6810DF0-362F-7744-AA85-812ECFED8EAA}"/>
              </a:ext>
            </a:extLst>
          </p:cNvPr>
          <p:cNvGrpSpPr/>
          <p:nvPr/>
        </p:nvGrpSpPr>
        <p:grpSpPr>
          <a:xfrm>
            <a:off x="930695" y="5267987"/>
            <a:ext cx="9246211" cy="373711"/>
            <a:chOff x="784069" y="3859531"/>
            <a:chExt cx="9246211" cy="373711"/>
          </a:xfrm>
        </p:grpSpPr>
        <p:sp>
          <p:nvSpPr>
            <p:cNvPr id="2" name="Rounded Rectangle 1"/>
            <p:cNvSpPr/>
            <p:nvPr/>
          </p:nvSpPr>
          <p:spPr>
            <a:xfrm>
              <a:off x="784069" y="3859531"/>
              <a:ext cx="9246211" cy="373711"/>
            </a:xfrm>
            <a:prstGeom prst="roundRect">
              <a:avLst>
                <a:gd name="adj" fmla="val 50000"/>
              </a:avLst>
            </a:prstGeom>
            <a:pattFill prst="dotDmnd">
              <a:fgClr>
                <a:srgbClr val="FF3D67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799374" y="3877109"/>
              <a:ext cx="5305721" cy="3356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dirty="0" smtClean="0">
                  <a:solidFill>
                    <a:schemeClr val="accent2"/>
                  </a:solidFill>
                </a:rPr>
                <a:t>Comunicazioni sostenitori responsabile di team</a:t>
              </a:r>
              <a:endParaRPr lang="it-IT" sz="16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1D23A506-9CF1-814B-B319-14F53F962066}"/>
              </a:ext>
            </a:extLst>
          </p:cNvPr>
          <p:cNvGrpSpPr/>
          <p:nvPr/>
        </p:nvGrpSpPr>
        <p:grpSpPr>
          <a:xfrm>
            <a:off x="3215787" y="3653212"/>
            <a:ext cx="7018721" cy="1506699"/>
            <a:chOff x="3204559" y="3178744"/>
            <a:chExt cx="7018721" cy="1506699"/>
          </a:xfrm>
        </p:grpSpPr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xmlns:p15="http://schemas.microsoft.com/office/powerpoint/2012/main" xmlns:p14="http://schemas.microsoft.com/office/powerpoint/2010/main" id="{AC4D3845-E213-ED45-830C-B6936CB7DFFC}"/>
                </a:ext>
              </a:extLst>
            </p:cNvPr>
            <p:cNvGrpSpPr/>
            <p:nvPr/>
          </p:nvGrpSpPr>
          <p:grpSpPr>
            <a:xfrm>
              <a:off x="3516805" y="3574327"/>
              <a:ext cx="5468737" cy="717100"/>
              <a:chOff x="3516805" y="3574327"/>
              <a:chExt cx="5468737" cy="717100"/>
            </a:xfrm>
          </p:grpSpPr>
          <p:sp>
            <p:nvSpPr>
              <p:cNvPr id="92" name="Rounded Rectangle 91"/>
              <p:cNvSpPr/>
              <p:nvPr/>
            </p:nvSpPr>
            <p:spPr>
              <a:xfrm rot="5400000">
                <a:off x="3322483" y="3768649"/>
                <a:ext cx="450519" cy="6187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3" name="Rounded Rectangle 92"/>
              <p:cNvSpPr/>
              <p:nvPr/>
            </p:nvSpPr>
            <p:spPr>
              <a:xfrm rot="5400000">
                <a:off x="5021418" y="3768649"/>
                <a:ext cx="450519" cy="6187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4" name="Rounded Rectangle 93"/>
              <p:cNvSpPr/>
              <p:nvPr/>
            </p:nvSpPr>
            <p:spPr>
              <a:xfrm rot="5400000">
                <a:off x="8419289" y="3768649"/>
                <a:ext cx="450519" cy="6187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5" name="Rounded Rectangle 54">
                <a:extLst>
                  <a:ext uri="{FF2B5EF4-FFF2-40B4-BE49-F238E27FC236}">
                    <a16:creationId xmlns="" xmlns:a16="http://schemas.microsoft.com/office/drawing/2014/main" xmlns:p15="http://schemas.microsoft.com/office/powerpoint/2012/main" xmlns:p14="http://schemas.microsoft.com/office/powerpoint/2010/main" id="{035CAE25-CDE4-D045-A5E2-4365A645AE41}"/>
                  </a:ext>
                </a:extLst>
              </p:cNvPr>
              <p:cNvSpPr/>
              <p:nvPr/>
            </p:nvSpPr>
            <p:spPr>
              <a:xfrm rot="5400000">
                <a:off x="6720353" y="3768649"/>
                <a:ext cx="450519" cy="6187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6" name="Rounded Rectangle 55">
                <a:extLst>
                  <a:ext uri="{FF2B5EF4-FFF2-40B4-BE49-F238E27FC236}">
                    <a16:creationId xmlns="" xmlns:a16="http://schemas.microsoft.com/office/drawing/2014/main" xmlns:p15="http://schemas.microsoft.com/office/powerpoint/2012/main" xmlns:p14="http://schemas.microsoft.com/office/powerpoint/2010/main" id="{57873BF0-DF17-964E-8916-5D6008FD6821}"/>
                  </a:ext>
                </a:extLst>
              </p:cNvPr>
              <p:cNvSpPr/>
              <p:nvPr/>
            </p:nvSpPr>
            <p:spPr>
              <a:xfrm rot="5400000">
                <a:off x="3632538" y="4035230"/>
                <a:ext cx="450519" cy="6187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7" name="Rounded Rectangle 56">
                <a:extLst>
                  <a:ext uri="{FF2B5EF4-FFF2-40B4-BE49-F238E27FC236}">
                    <a16:creationId xmlns="" xmlns:a16="http://schemas.microsoft.com/office/drawing/2014/main" xmlns:p15="http://schemas.microsoft.com/office/powerpoint/2012/main" xmlns:p14="http://schemas.microsoft.com/office/powerpoint/2010/main" id="{438B9B07-475F-B341-87CC-5C9B4A97DE7A}"/>
                  </a:ext>
                </a:extLst>
              </p:cNvPr>
              <p:cNvSpPr/>
              <p:nvPr/>
            </p:nvSpPr>
            <p:spPr>
              <a:xfrm rot="5400000">
                <a:off x="5331473" y="4035230"/>
                <a:ext cx="450519" cy="6187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8" name="Rounded Rectangle 57">
                <a:extLst>
                  <a:ext uri="{FF2B5EF4-FFF2-40B4-BE49-F238E27FC236}">
                    <a16:creationId xmlns="" xmlns:a16="http://schemas.microsoft.com/office/drawing/2014/main" xmlns:p15="http://schemas.microsoft.com/office/powerpoint/2012/main" xmlns:p14="http://schemas.microsoft.com/office/powerpoint/2010/main" id="{630BF8BB-61C0-5444-80C3-C142AFECF6E9}"/>
                  </a:ext>
                </a:extLst>
              </p:cNvPr>
              <p:cNvSpPr/>
              <p:nvPr/>
            </p:nvSpPr>
            <p:spPr>
              <a:xfrm rot="5400000">
                <a:off x="8729344" y="4035230"/>
                <a:ext cx="450519" cy="6187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9" name="Rounded Rectangle 58">
                <a:extLst>
                  <a:ext uri="{FF2B5EF4-FFF2-40B4-BE49-F238E27FC236}">
                    <a16:creationId xmlns="" xmlns:a16="http://schemas.microsoft.com/office/drawing/2014/main" xmlns:p15="http://schemas.microsoft.com/office/powerpoint/2012/main" xmlns:p14="http://schemas.microsoft.com/office/powerpoint/2010/main" id="{3DA81836-06C9-8E41-BFA1-8D52F3251D81}"/>
                  </a:ext>
                </a:extLst>
              </p:cNvPr>
              <p:cNvSpPr/>
              <p:nvPr/>
            </p:nvSpPr>
            <p:spPr>
              <a:xfrm rot="5400000">
                <a:off x="7030408" y="4035230"/>
                <a:ext cx="450519" cy="6187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64" name="Rounded Rectangle 63"/>
            <p:cNvSpPr/>
            <p:nvPr/>
          </p:nvSpPr>
          <p:spPr>
            <a:xfrm>
              <a:off x="3204559" y="3733776"/>
              <a:ext cx="6878049" cy="37371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082989" y="3751353"/>
              <a:ext cx="3214213" cy="579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smtClean="0">
                  <a:solidFill>
                    <a:prstClr val="white"/>
                  </a:solidFill>
                </a:rPr>
                <a:t>Campagna di sensibilizzazione Webex</a:t>
              </a:r>
              <a:endParaRPr lang="it-IT" sz="1600">
                <a:solidFill>
                  <a:prstClr val="white"/>
                </a:solidFill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="" xmlns:a16="http://schemas.microsoft.com/office/drawing/2014/main" xmlns:p15="http://schemas.microsoft.com/office/powerpoint/2012/main" xmlns:p14="http://schemas.microsoft.com/office/powerpoint/2010/main" id="{C43EDF4D-F838-A54E-B0F2-68520B14B35F}"/>
                </a:ext>
              </a:extLst>
            </p:cNvPr>
            <p:cNvSpPr txBox="1"/>
            <p:nvPr/>
          </p:nvSpPr>
          <p:spPr>
            <a:xfrm>
              <a:off x="3826860" y="4380338"/>
              <a:ext cx="1299616" cy="305105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it-IT" sz="1000" dirty="0" smtClean="0">
                  <a:latin typeface="+mj-lt"/>
                </a:rPr>
                <a:t>Audio di alta qualità nelle riunioni </a:t>
              </a:r>
              <a:endParaRPr lang="it-IT" sz="1000" dirty="0">
                <a:latin typeface="+mj-lt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="" xmlns:a16="http://schemas.microsoft.com/office/drawing/2014/main" xmlns:p15="http://schemas.microsoft.com/office/powerpoint/2012/main" xmlns:p14="http://schemas.microsoft.com/office/powerpoint/2010/main" id="{FB259EBC-4107-154B-8A6F-207FB7EF5FE2}"/>
                </a:ext>
              </a:extLst>
            </p:cNvPr>
            <p:cNvSpPr txBox="1"/>
            <p:nvPr/>
          </p:nvSpPr>
          <p:spPr>
            <a:xfrm>
              <a:off x="5215739" y="3242016"/>
              <a:ext cx="1299616" cy="305105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it-IT" sz="1000" smtClean="0">
                  <a:latin typeface="+mj-lt"/>
                </a:rPr>
                <a:t>Pianificazione e accesso alle riunioni </a:t>
              </a:r>
              <a:endParaRPr lang="it-IT" sz="1000">
                <a:latin typeface="+mj-lt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="" xmlns:a16="http://schemas.microsoft.com/office/drawing/2014/main" xmlns:p15="http://schemas.microsoft.com/office/powerpoint/2012/main" xmlns:p14="http://schemas.microsoft.com/office/powerpoint/2010/main" id="{E8B1AB7F-A84F-D640-8158-5DFDBF2D9B7B}"/>
                </a:ext>
              </a:extLst>
            </p:cNvPr>
            <p:cNvSpPr txBox="1"/>
            <p:nvPr/>
          </p:nvSpPr>
          <p:spPr>
            <a:xfrm>
              <a:off x="3515593" y="3190047"/>
              <a:ext cx="1476422" cy="45765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it-IT" sz="1000" dirty="0" smtClean="0">
                  <a:latin typeface="+mj-lt"/>
                </a:rPr>
                <a:t>Impostazione del </a:t>
              </a:r>
              <a:br>
                <a:rPr lang="it-IT" sz="1000" dirty="0" smtClean="0">
                  <a:latin typeface="+mj-lt"/>
                </a:rPr>
              </a:br>
              <a:r>
                <a:rPr lang="it-IT" sz="1000" dirty="0" smtClean="0">
                  <a:latin typeface="+mj-lt"/>
                </a:rPr>
                <a:t>tuo ufficio da casa</a:t>
              </a:r>
            </a:p>
            <a:p>
              <a:endParaRPr lang="it-IT" sz="1000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xmlns:p15="http://schemas.microsoft.com/office/powerpoint/2012/main" xmlns:p14="http://schemas.microsoft.com/office/powerpoint/2010/main" id="{39752747-9BC7-9C48-8F35-C7CFC4A5B1F6}"/>
                </a:ext>
              </a:extLst>
            </p:cNvPr>
            <p:cNvSpPr txBox="1"/>
            <p:nvPr/>
          </p:nvSpPr>
          <p:spPr>
            <a:xfrm>
              <a:off x="8615412" y="3178744"/>
              <a:ext cx="1299617" cy="305105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it-IT" sz="1000" dirty="0" smtClean="0">
                  <a:latin typeface="+mj-lt"/>
                </a:rPr>
                <a:t>Preparazione per </a:t>
              </a:r>
              <a:br>
                <a:rPr lang="it-IT" sz="1000" dirty="0" smtClean="0">
                  <a:latin typeface="+mj-lt"/>
                </a:rPr>
              </a:br>
              <a:r>
                <a:rPr lang="it-IT" sz="1000" dirty="0" smtClean="0">
                  <a:latin typeface="+mj-lt"/>
                </a:rPr>
                <a:t>il successo video</a:t>
              </a:r>
              <a:endParaRPr lang="it-IT" sz="1000" dirty="0">
                <a:latin typeface="+mj-lt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="" xmlns:a16="http://schemas.microsoft.com/office/drawing/2014/main" xmlns:p15="http://schemas.microsoft.com/office/powerpoint/2012/main" xmlns:p14="http://schemas.microsoft.com/office/powerpoint/2010/main" id="{BB212A18-1690-4440-A82A-8CAF1ACA77A8}"/>
                </a:ext>
              </a:extLst>
            </p:cNvPr>
            <p:cNvSpPr txBox="1"/>
            <p:nvPr/>
          </p:nvSpPr>
          <p:spPr>
            <a:xfrm>
              <a:off x="5525794" y="4371283"/>
              <a:ext cx="1299616" cy="152552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it-IT" sz="1000" smtClean="0">
                  <a:latin typeface="+mj-lt"/>
                </a:rPr>
                <a:t>Lezioni online</a:t>
              </a:r>
              <a:endParaRPr lang="it-IT" sz="1000"/>
            </a:p>
          </p:txBody>
        </p:sp>
        <p:sp>
          <p:nvSpPr>
            <p:cNvPr id="85" name="TextBox 84">
              <a:extLst>
                <a:ext uri="{FF2B5EF4-FFF2-40B4-BE49-F238E27FC236}">
                  <a16:creationId xmlns="" xmlns:a16="http://schemas.microsoft.com/office/drawing/2014/main" xmlns:p15="http://schemas.microsoft.com/office/powerpoint/2012/main" xmlns:p14="http://schemas.microsoft.com/office/powerpoint/2010/main" id="{CD190D45-2023-924E-9C99-EF167285CA8A}"/>
                </a:ext>
              </a:extLst>
            </p:cNvPr>
            <p:cNvSpPr txBox="1"/>
            <p:nvPr/>
          </p:nvSpPr>
          <p:spPr>
            <a:xfrm>
              <a:off x="6914672" y="3238205"/>
              <a:ext cx="1299616" cy="305105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it-IT" sz="1000" dirty="0" smtClean="0">
                  <a:latin typeface="+mj-lt"/>
                </a:rPr>
                <a:t>Una cuffia per </a:t>
              </a:r>
              <a:br>
                <a:rPr lang="it-IT" sz="1000" dirty="0" smtClean="0">
                  <a:latin typeface="+mj-lt"/>
                </a:rPr>
              </a:br>
              <a:r>
                <a:rPr lang="it-IT" sz="1000" dirty="0" smtClean="0">
                  <a:latin typeface="+mj-lt"/>
                </a:rPr>
                <a:t>il successo!</a:t>
              </a:r>
              <a:endParaRPr lang="it-IT" sz="1000" dirty="0"/>
            </a:p>
          </p:txBody>
        </p:sp>
        <p:sp>
          <p:nvSpPr>
            <p:cNvPr id="86" name="TextBox 85">
              <a:extLst>
                <a:ext uri="{FF2B5EF4-FFF2-40B4-BE49-F238E27FC236}">
                  <a16:creationId xmlns="" xmlns:a16="http://schemas.microsoft.com/office/drawing/2014/main" xmlns:p15="http://schemas.microsoft.com/office/powerpoint/2012/main" xmlns:p14="http://schemas.microsoft.com/office/powerpoint/2010/main" id="{3F4C59FE-95FD-FC4D-9900-93BB1B59DF34}"/>
                </a:ext>
              </a:extLst>
            </p:cNvPr>
            <p:cNvSpPr txBox="1"/>
            <p:nvPr/>
          </p:nvSpPr>
          <p:spPr>
            <a:xfrm>
              <a:off x="7224728" y="4370967"/>
              <a:ext cx="1299617" cy="152552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it-IT" sz="1000" smtClean="0">
                  <a:latin typeface="+mj-lt"/>
                </a:rPr>
                <a:t>Lavoro in team virtuale </a:t>
              </a:r>
              <a:endParaRPr lang="it-IT" sz="1000">
                <a:latin typeface="+mj-lt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="" xmlns:a16="http://schemas.microsoft.com/office/drawing/2014/main" xmlns:p15="http://schemas.microsoft.com/office/powerpoint/2012/main" xmlns:p14="http://schemas.microsoft.com/office/powerpoint/2010/main" id="{4CDE119A-4E8D-1A4B-893B-D073E4EEB44F}"/>
                </a:ext>
              </a:extLst>
            </p:cNvPr>
            <p:cNvSpPr txBox="1"/>
            <p:nvPr/>
          </p:nvSpPr>
          <p:spPr>
            <a:xfrm>
              <a:off x="8923663" y="4370023"/>
              <a:ext cx="1299617" cy="305105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it-IT" sz="1000" dirty="0" smtClean="0">
                  <a:latin typeface="+mj-lt"/>
                </a:rPr>
                <a:t>Gestione cultura </a:t>
              </a:r>
              <a:br>
                <a:rPr lang="it-IT" sz="1000" dirty="0" smtClean="0">
                  <a:latin typeface="+mj-lt"/>
                </a:rPr>
              </a:br>
              <a:r>
                <a:rPr lang="it-IT" sz="1000" dirty="0" smtClean="0">
                  <a:latin typeface="+mj-lt"/>
                </a:rPr>
                <a:t>del team</a:t>
              </a:r>
              <a:endParaRPr lang="it-IT" sz="1000" dirty="0"/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9573FDFF-A9B0-4C47-A3AF-E0CB765E95FA}"/>
              </a:ext>
            </a:extLst>
          </p:cNvPr>
          <p:cNvSpPr txBox="1"/>
          <p:nvPr/>
        </p:nvSpPr>
        <p:spPr>
          <a:xfrm>
            <a:off x="1498228" y="3394085"/>
            <a:ext cx="1293759" cy="45765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it-IT" sz="1000" dirty="0" smtClean="0">
                <a:latin typeface="+mj-lt"/>
              </a:rPr>
              <a:t>Aggiunta di banner e materiale di supporto </a:t>
            </a:r>
            <a:br>
              <a:rPr lang="it-IT" sz="1000" dirty="0" smtClean="0">
                <a:latin typeface="+mj-lt"/>
              </a:rPr>
            </a:br>
            <a:r>
              <a:rPr lang="it-IT" sz="1000" dirty="0" smtClean="0">
                <a:latin typeface="+mj-lt"/>
              </a:rPr>
              <a:t>al sito intranet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16011525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ed Rectangle 31"/>
          <p:cNvSpPr/>
          <p:nvPr/>
        </p:nvSpPr>
        <p:spPr>
          <a:xfrm>
            <a:off x="7690104" y="1665288"/>
            <a:ext cx="4221480" cy="4430712"/>
          </a:xfrm>
          <a:prstGeom prst="roundRect">
            <a:avLst>
              <a:gd name="adj" fmla="val 5618"/>
            </a:avLst>
          </a:prstGeom>
          <a:solidFill>
            <a:schemeClr val="accent4"/>
          </a:solidFill>
          <a:ln w="254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6C2AF97E-813B-6240-BFAF-5433CE6B3E73}"/>
              </a:ext>
            </a:extLst>
          </p:cNvPr>
          <p:cNvSpPr txBox="1"/>
          <p:nvPr/>
        </p:nvSpPr>
        <p:spPr>
          <a:xfrm>
            <a:off x="685800" y="685800"/>
            <a:ext cx="10820400" cy="1371600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smtClean="0"/>
              <a:t>Caricamento di pagine di destinazione interne</a:t>
            </a:r>
            <a:endParaRPr lang="it-IT" sz="3600"/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E68C3DD2-F458-4944-9B58-F9BA74608D71}"/>
              </a:ext>
            </a:extLst>
          </p:cNvPr>
          <p:cNvSpPr txBox="1"/>
          <p:nvPr/>
        </p:nvSpPr>
        <p:spPr>
          <a:xfrm>
            <a:off x="685800" y="2041783"/>
            <a:ext cx="2409836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1200"/>
              </a:spcAft>
            </a:pPr>
            <a:r>
              <a:rPr lang="it-IT" sz="1100" dirty="0" smtClean="0">
                <a:latin typeface="+mj-lt"/>
              </a:rPr>
              <a:t>Considera l'aggiornamento della pagina di supporto interno per fornire informazioni su come lavorare in remoto con questi suggerimenti.</a:t>
            </a:r>
            <a:endParaRPr lang="it-IT" sz="1100" dirty="0">
              <a:latin typeface="+mj-lt"/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F9DAC5F9-A94C-D84A-AAA1-C083F227B4C8}"/>
              </a:ext>
            </a:extLst>
          </p:cNvPr>
          <p:cNvSpPr/>
          <p:nvPr/>
        </p:nvSpPr>
        <p:spPr>
          <a:xfrm>
            <a:off x="3206496" y="1707960"/>
            <a:ext cx="4221480" cy="4430712"/>
          </a:xfrm>
          <a:prstGeom prst="roundRect">
            <a:avLst>
              <a:gd name="adj" fmla="val 5618"/>
            </a:avLst>
          </a:prstGeom>
          <a:solidFill>
            <a:schemeClr val="accent3">
              <a:lumMod val="40000"/>
              <a:lumOff val="60000"/>
            </a:schemeClr>
          </a:solidFill>
          <a:ln w="254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9BE9DC49-A60C-7144-8817-1DBD2F6BED35}"/>
              </a:ext>
            </a:extLst>
          </p:cNvPr>
          <p:cNvSpPr/>
          <p:nvPr/>
        </p:nvSpPr>
        <p:spPr>
          <a:xfrm>
            <a:off x="3331464" y="1926902"/>
            <a:ext cx="3951107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t-IT" sz="1500" b="1" dirty="0" smtClean="0">
                <a:latin typeface="+mj-lt"/>
              </a:rPr>
              <a:t>Suggerimenti "Preparazione per il lavoro da casa"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it-IT" sz="1500" dirty="0" smtClean="0">
                <a:latin typeface="+mj-lt"/>
              </a:rPr>
              <a:t>Controlla lo stato del tuo PC utilizzando il collegamento &lt;internal link&gt;.  In caso di problemi, prova a risolverli dall'ufficio prima di iniziare il lavoro da casa.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it-IT" sz="1500" dirty="0" smtClean="0">
                <a:latin typeface="+mj-lt"/>
              </a:rPr>
              <a:t>Aggiorna il tuo client VPN utilizzando il collegamento &lt;internal link&gt;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it-IT" sz="1500" dirty="0" smtClean="0">
                <a:latin typeface="+mj-lt"/>
              </a:rPr>
              <a:t>Imposta il tuo dispositivo mobile per accedere a e-mail, calendario e possibile VPN. Vai a &lt;internal link&gt;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it-IT" sz="1500" dirty="0" smtClean="0">
                <a:latin typeface="+mj-lt"/>
              </a:rPr>
              <a:t>Non dimenticare di portare a casa il cavo di alimentazione e qualsiasi caricabatterie necessario per laptop, dispositivi mobili, eccetera.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it-IT" sz="1500" dirty="0" smtClean="0">
                <a:latin typeface="+mj-lt"/>
              </a:rPr>
              <a:t>Valuta l'idea di portare a casa monitor/tastiera/mouse per creare un ambiente di lavoro più confortevole. </a:t>
            </a:r>
            <a:endParaRPr lang="it-IT" sz="1500" dirty="0"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8FEB30E0-C213-8C45-993A-4B323C260C9A}"/>
              </a:ext>
            </a:extLst>
          </p:cNvPr>
          <p:cNvSpPr/>
          <p:nvPr/>
        </p:nvSpPr>
        <p:spPr>
          <a:xfrm>
            <a:off x="7793737" y="1979551"/>
            <a:ext cx="3969414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t-IT" sz="1500" b="1" dirty="0" smtClean="0">
                <a:latin typeface="+mj-lt"/>
              </a:rPr>
              <a:t>Suggerimenti "Accesso a riunioni Webex da casa" 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it-IT" sz="1500" dirty="0" smtClean="0">
                <a:latin typeface="+mj-lt"/>
              </a:rPr>
              <a:t>Usa la rete a banda larga di casa direttamente per partecipare alle riunioni.  Se utilizzi video, tieni presente che la disponibilità della larghezza di banda di rete può influire sulla qualità di voce e video. In tal caso, disattiva la videocamera.  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it-IT" sz="1500" dirty="0" smtClean="0">
                <a:latin typeface="+mj-lt"/>
              </a:rPr>
              <a:t>Considera l'uso della funzione di richiamata sul telefono cellulare per migliorare la qualità del suono. 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it-IT" sz="1500" dirty="0" smtClean="0">
                <a:latin typeface="+mj-lt"/>
              </a:rPr>
              <a:t>Usa l'applicazione desktop Webex per partecipare alle riunioni.  Scarica l'</a:t>
            </a:r>
            <a:r>
              <a:rPr lang="it-IT" sz="1500" dirty="0" smtClean="0">
                <a:latin typeface="+mj-lt"/>
                <a:hlinkClick r:id="rId3"/>
              </a:rPr>
              <a:t>app desktop Cisco Webex Meetings </a:t>
            </a:r>
            <a:endParaRPr lang="it-IT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81676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3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FCC26C31-3BF6-914C-851C-A47913971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10515600" cy="835021"/>
          </a:xfrm>
        </p:spPr>
        <p:txBody>
          <a:bodyPr lIns="0" tIns="0" rIns="0" bIns="0">
            <a:normAutofit/>
          </a:bodyPr>
          <a:lstStyle/>
          <a:p>
            <a:r>
              <a:rPr lang="it-IT" smtClean="0"/>
              <a:t>Lista di controllo delle comunicazioni</a:t>
            </a:r>
            <a:endParaRPr lang="it-IT" sz="3500">
              <a:solidFill>
                <a:srgbClr val="00BCEB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0" name="Table 29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9308F84F-4C35-9142-9ECE-70CF2B2922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767634"/>
              </p:ext>
            </p:extLst>
          </p:nvPr>
        </p:nvGraphicFramePr>
        <p:xfrm>
          <a:off x="682171" y="1342572"/>
          <a:ext cx="10820399" cy="515790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21006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1656085804"/>
                    </a:ext>
                  </a:extLst>
                </a:gridCol>
                <a:gridCol w="1994263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1460277437"/>
                    </a:ext>
                  </a:extLst>
                </a:gridCol>
                <a:gridCol w="1505130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4112516505"/>
                    </a:ext>
                  </a:extLst>
                </a:gridCol>
              </a:tblGrid>
              <a:tr h="401531">
                <a:tc>
                  <a:txBody>
                    <a:bodyPr/>
                    <a:lstStyle/>
                    <a:p>
                      <a:r>
                        <a:rPr sz="1800" b="0" dirty="0" err="1">
                          <a:latin typeface="+mn-lt"/>
                        </a:rPr>
                        <a:t>Voci</a:t>
                      </a:r>
                      <a:r>
                        <a:rPr sz="1800" b="0" dirty="0">
                          <a:latin typeface="+mn-lt"/>
                        </a:rPr>
                        <a:t> </a:t>
                      </a:r>
                      <a:r>
                        <a:rPr sz="1800" b="0" dirty="0" err="1">
                          <a:latin typeface="+mn-lt"/>
                        </a:rPr>
                        <a:t>della</a:t>
                      </a:r>
                      <a:r>
                        <a:rPr sz="1800" b="0" dirty="0">
                          <a:latin typeface="+mn-lt"/>
                        </a:rPr>
                        <a:t> </a:t>
                      </a:r>
                      <a:r>
                        <a:rPr sz="1800" b="0" dirty="0" err="1">
                          <a:latin typeface="+mn-lt"/>
                        </a:rPr>
                        <a:t>lista</a:t>
                      </a:r>
                      <a:r>
                        <a:rPr sz="1800" b="0" dirty="0">
                          <a:latin typeface="+mn-lt"/>
                        </a:rPr>
                        <a:t> di </a:t>
                      </a:r>
                      <a:r>
                        <a:rPr sz="1800" b="0" dirty="0" err="1">
                          <a:latin typeface="+mn-lt"/>
                        </a:rPr>
                        <a:t>controllo</a:t>
                      </a:r>
                      <a:endParaRPr sz="18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BAB1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1800" b="0">
                          <a:latin typeface="+mn-lt"/>
                        </a:rPr>
                        <a:t>Risorse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BAB1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1800" b="0">
                          <a:latin typeface="+mn-lt"/>
                        </a:rPr>
                        <a:t>Stato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BAB1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884880886"/>
                  </a:ext>
                </a:extLst>
              </a:tr>
              <a:tr h="374086"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r>
                        <a:rPr lang="it-IT" sz="10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Siamo consapevoli che il nostro pubblico è costituito da persone e gruppi diversi, così come sono diversi i loro obiettivi, le sfide, le motivazioni, le abitudini di lavoro, le esigenze, eccetera.</a:t>
                      </a:r>
                      <a:endParaRPr lang="it-IT" sz="10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4043536590"/>
                  </a:ext>
                </a:extLst>
              </a:tr>
              <a:tr h="374086"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r>
                        <a:rPr lang="it-IT" sz="10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Abbiamo definito il nostro piano di lancio delle comunicazioni.</a:t>
                      </a:r>
                      <a:endParaRPr lang="it-IT" sz="10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r>
                        <a:rPr lang="it-IT" sz="1000" b="0" i="0" u="none" strike="noStrike" noProof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Modelli del piano di comunicazione nel toolkit.</a:t>
                      </a:r>
                      <a:endParaRPr lang="it-IT" sz="1000" b="0" i="0" u="none" strike="noStrike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457898874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r>
                        <a:rPr lang="it-IT" sz="10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Abbiamo pianificato comunicazioni destinate all'intera azienda.</a:t>
                      </a:r>
                      <a:endParaRPr lang="it-IT" sz="10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1367887519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r>
                        <a:rPr lang="it-IT" sz="10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Abbiamo pianificato comunicazioni destinate ai leader senior.</a:t>
                      </a:r>
                      <a:endParaRPr lang="it-IT" sz="10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2703029251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r>
                        <a:rPr lang="it-IT" sz="10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Abbiamo pianificato comunicazioni destinate agli assistenti esecutivi o assistenti personali.</a:t>
                      </a:r>
                      <a:endParaRPr lang="it-IT" sz="10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001263574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0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Abbiamo pianificato comunicazioni destinate al personale del Service Desk in modo che comprenda il cambiamento e come supportarlo.</a:t>
                      </a:r>
                      <a:endParaRPr lang="it-IT" sz="10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556666207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0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Abbiamo pianificato comunicazioni destinate al personale IT locale in modo che comprenda il cambiamento e come supportarlo.</a:t>
                      </a:r>
                      <a:endParaRPr lang="it-IT" sz="10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792040936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0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Abbiamo aggiornato la nostra pagina del supporto interno per fornire alcuni suggerimenti sul lavoro in remoto</a:t>
                      </a:r>
                      <a:endParaRPr lang="it-IT" sz="10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1041132652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0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Abbiamo pianificato comunicazioni destinate ai leader di team.</a:t>
                      </a:r>
                      <a:endParaRPr lang="it-IT" sz="10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398990548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0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Abbiamo distribuito il piano delle comunicazioni alle parti interessate del progetto per ricevere un feedback.</a:t>
                      </a:r>
                      <a:endParaRPr lang="it-IT" sz="10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97131619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0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Abbiamo creato una bozza di tutte le comunicazioni e ottenuto l'approvazione interna.</a:t>
                      </a:r>
                      <a:endParaRPr lang="it-IT" sz="10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1208951657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0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Ci siamo assicurati un budget per il lancio delle comunicazioni in grado di coprire aspetti come progettazione, stampa, produzione video, spedizione e altro.</a:t>
                      </a:r>
                      <a:endParaRPr lang="it-IT" sz="10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476136455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pPr marL="0" marR="0" indent="0" algn="l" rtl="0" eaLnBrk="1" fontAlgn="auto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it-IT" sz="10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Disponiamo di una vasta gamma di risorse, tra cui materiali stampabili, risorse digitali e modelli e-mail pronti per essere distribuiti  </a:t>
                      </a:r>
                      <a:endParaRPr lang="it-IT" sz="10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r>
                        <a:rPr lang="it-IT" sz="1000" b="0" i="0" u="none" strike="noStrike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Risorse digitali nella Guida </a:t>
                      </a:r>
                      <a:br>
                        <a:rPr lang="it-IT" sz="1000" b="0" i="0" u="none" strike="noStrike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it-IT" sz="1000" b="0" i="0" u="none" strike="noStrike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di distribuzione rapida</a:t>
                      </a:r>
                      <a:endParaRPr lang="it-IT" sz="1000" b="0" i="0" u="none" strike="noStrike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126824273"/>
                  </a:ext>
                </a:extLst>
              </a:tr>
              <a:tr h="374086"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it-IT" sz="10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Disponiamo di un piano di comunicazione con fusi orari </a:t>
                      </a:r>
                      <a:endParaRPr lang="it-IT" sz="10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r>
                        <a:rPr lang="it-IT" sz="1000" b="0" i="0" u="none" strike="noStrike" noProof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Modelli del piano di comunicazione nel toolkit </a:t>
                      </a:r>
                      <a:endParaRPr lang="it-IT" noProof="0"/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6000"/>
                        </a:lnSpc>
                      </a:pPr>
                      <a:endParaRPr lang="it-IT" sz="1000" noProof="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26941652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71243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 bwMode="auto">
          <a:xfrm>
            <a:off x="685799" y="2854410"/>
            <a:ext cx="7628861" cy="256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p15="http://schemas.microsoft.com/office/powerpoint/2012/main" xmlns:p14="http://schemas.microsoft.com/office/powerpoint/2010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defTabSz="68421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4600" b="0" i="0" u="none" kern="120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9pPr>
          </a:lstStyle>
          <a:p>
            <a:pPr marL="0" marR="0" lvl="0" indent="0" algn="l" defTabSz="684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it-IT" sz="5000" smtClean="0">
                <a:solidFill>
                  <a:srgbClr val="005073"/>
                </a:solidFill>
              </a:rPr>
              <a:t>Modello per le comunicazioni</a:t>
            </a:r>
          </a:p>
          <a:p>
            <a:pPr marL="0" marR="0" lvl="0" indent="0" algn="l" defTabSz="684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t-IT" sz="2800" b="0" i="0" u="none" strike="noStrike" cap="none" normalizeH="0" noProof="0" smtClean="0">
                <a:ln>
                  <a:noFill/>
                </a:ln>
                <a:solidFill>
                  <a:srgbClr val="005073"/>
                </a:solidFill>
                <a:effectLst/>
                <a:uLnTx/>
                <a:uFillTx/>
              </a:rPr>
              <a:t>Utilizza questi modelli per creare il tuo piano di comunicazione.</a:t>
            </a:r>
            <a:endParaRPr kumimoji="0" lang="it-IT" sz="2800" b="0" i="0" u="none" strike="noStrike" cap="none" normalizeH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</a:endParaRPr>
          </a:p>
        </p:txBody>
      </p:sp>
      <p:sp>
        <p:nvSpPr>
          <p:cNvPr id="4" name="Freeform 3"/>
          <p:cNvSpPr>
            <a:spLocks noChangeAspect="1" noEditPoints="1"/>
          </p:cNvSpPr>
          <p:nvPr/>
        </p:nvSpPr>
        <p:spPr bwMode="auto">
          <a:xfrm>
            <a:off x="10159255" y="5380434"/>
            <a:ext cx="1346945" cy="715566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6120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FF0FA6B8-65A4-0243-A375-9168D3020F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280135"/>
              </p:ext>
            </p:extLst>
          </p:nvPr>
        </p:nvGraphicFramePr>
        <p:xfrm>
          <a:off x="685800" y="2632025"/>
          <a:ext cx="10820400" cy="277817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2000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3752859267"/>
                    </a:ext>
                  </a:extLst>
                </a:gridCol>
                <a:gridCol w="3352800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1656085804"/>
                    </a:ext>
                  </a:extLst>
                </a:gridCol>
                <a:gridCol w="3352800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1460277437"/>
                    </a:ext>
                  </a:extLst>
                </a:gridCol>
                <a:gridCol w="3352800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4112516505"/>
                    </a:ext>
                  </a:extLst>
                </a:gridCol>
              </a:tblGrid>
              <a:tr h="582561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800" b="0" i="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Messaggio globale da trasmettere</a:t>
                      </a:r>
                      <a:endParaRPr lang="it-IT" sz="1800" b="0" i="0" noProof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884880886"/>
                  </a:ext>
                </a:extLst>
              </a:tr>
              <a:tr h="109241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800" b="0" i="0" noProof="0" dirty="0" smtClean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Messaggio chiave</a:t>
                      </a:r>
                    </a:p>
                  </a:txBody>
                  <a:tcPr vert="vert270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200" b="0" i="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Messaggio chiave 1</a:t>
                      </a:r>
                      <a:endParaRPr lang="it-IT" sz="1200" b="0" i="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200" b="0" i="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Messaggio chiave 2</a:t>
                      </a:r>
                      <a:endParaRPr lang="it-IT" sz="1200" b="0" i="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200" b="0" i="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Messaggio chiave 3</a:t>
                      </a:r>
                      <a:endParaRPr lang="it-IT" sz="1200" b="0" i="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2022421223"/>
                  </a:ext>
                </a:extLst>
              </a:tr>
              <a:tr h="11032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800" b="0" i="0" noProof="0" smtClean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Argomenti</a:t>
                      </a:r>
                      <a:endParaRPr lang="it-IT" sz="1800" b="0" i="0" noProof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Argomento 1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Argomento 2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Argomento 3</a:t>
                      </a:r>
                      <a:endParaRPr lang="it-IT" sz="1200" b="0" i="0" noProof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Argomento 1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Argomento 2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Argomento 3</a:t>
                      </a:r>
                      <a:endParaRPr lang="it-IT" sz="1200" b="0" i="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Argomento 1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Argomento 2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Argomento 3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it-IT" sz="1200" b="0" i="0" noProof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1564219848"/>
                  </a:ext>
                </a:extLst>
              </a:tr>
            </a:tbl>
          </a:graphicData>
        </a:graphic>
      </p:graphicFrame>
      <p:sp>
        <p:nvSpPr>
          <p:cNvPr id="15" name="Title 1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6C2AF97E-813B-6240-BFAF-5433CE6B3E73}"/>
              </a:ext>
            </a:extLst>
          </p:cNvPr>
          <p:cNvSpPr txBox="1"/>
          <p:nvPr/>
        </p:nvSpPr>
        <p:spPr>
          <a:xfrm>
            <a:off x="685800" y="685800"/>
            <a:ext cx="10820400" cy="1371600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500" smtClean="0"/>
              <a:t>Modello di gerarchia di messaggi</a:t>
            </a:r>
            <a:endParaRPr lang="it-IT" sz="3500"/>
          </a:p>
        </p:txBody>
      </p:sp>
      <p:sp>
        <p:nvSpPr>
          <p:cNvPr id="17" name="Freeform 16"/>
          <p:cNvSpPr>
            <a:spLocks noChangeAspect="1" noEditPoints="1"/>
          </p:cNvSpPr>
          <p:nvPr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E68C3DD2-F458-4944-9B58-F9BA74608D71}"/>
              </a:ext>
            </a:extLst>
          </p:cNvPr>
          <p:cNvSpPr txBox="1"/>
          <p:nvPr/>
        </p:nvSpPr>
        <p:spPr>
          <a:xfrm>
            <a:off x="685800" y="1946875"/>
            <a:ext cx="6522555" cy="3661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2400" smtClean="0">
                <a:solidFill>
                  <a:schemeClr val="accent1"/>
                </a:solidFill>
              </a:rPr>
              <a:t>Crea una gerarchia di messaggi:</a:t>
            </a:r>
            <a:endParaRPr lang="it-IT" sz="2400">
              <a:solidFill>
                <a:schemeClr val="accent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3578" y="1341438"/>
            <a:ext cx="1622622" cy="1622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447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6C2AF97E-813B-6240-BFAF-5433CE6B3E73}"/>
              </a:ext>
            </a:extLst>
          </p:cNvPr>
          <p:cNvSpPr txBox="1"/>
          <p:nvPr/>
        </p:nvSpPr>
        <p:spPr>
          <a:xfrm>
            <a:off x="685800" y="685800"/>
            <a:ext cx="10820400" cy="1371600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500" smtClean="0"/>
              <a:t>Modello del piano di lancio delle comunicazioni</a:t>
            </a:r>
            <a:endParaRPr lang="it-IT" sz="3500"/>
          </a:p>
        </p:txBody>
      </p:sp>
      <p:sp>
        <p:nvSpPr>
          <p:cNvPr id="17" name="Freeform 16"/>
          <p:cNvSpPr>
            <a:spLocks noChangeAspect="1" noEditPoints="1"/>
          </p:cNvSpPr>
          <p:nvPr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63" name="Table 62">
            <a:extLst>
              <a:ext uri="{FF2B5EF4-FFF2-40B4-BE49-F238E27FC236}">
                <a16:creationId xmlns="" xmlns:a16="http://schemas.microsoft.com/office/drawing/2014/main" xmlns:p15="http://schemas.microsoft.com/office/powerpoint/2012/main" xmlns:p14="http://schemas.microsoft.com/office/powerpoint/2010/main" id="{3F9AA342-F927-E147-B953-732BE15C63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557412"/>
              </p:ext>
            </p:extLst>
          </p:nvPr>
        </p:nvGraphicFramePr>
        <p:xfrm>
          <a:off x="685800" y="1485770"/>
          <a:ext cx="10820401" cy="4610230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443347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3290869759"/>
                    </a:ext>
                  </a:extLst>
                </a:gridCol>
                <a:gridCol w="1729509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126819127"/>
                    </a:ext>
                  </a:extLst>
                </a:gridCol>
                <a:gridCol w="1729509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96997301"/>
                    </a:ext>
                  </a:extLst>
                </a:gridCol>
                <a:gridCol w="1729509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022627739"/>
                    </a:ext>
                  </a:extLst>
                </a:gridCol>
                <a:gridCol w="1729509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544274490"/>
                    </a:ext>
                  </a:extLst>
                </a:gridCol>
                <a:gridCol w="1729509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4176609320"/>
                    </a:ext>
                  </a:extLst>
                </a:gridCol>
                <a:gridCol w="1729509">
                  <a:extLst>
                    <a:ext uri="{9D8B030D-6E8A-4147-A177-3AD203B41FA5}">
                      <a16:colId xmlns="" xmlns:a16="http://schemas.microsoft.com/office/drawing/2014/main" xmlns:p15="http://schemas.microsoft.com/office/powerpoint/2012/main" xmlns:p14="http://schemas.microsoft.com/office/powerpoint/2010/main" val="2493971596"/>
                    </a:ext>
                  </a:extLst>
                </a:gridCol>
              </a:tblGrid>
              <a:tr h="922046"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200" b="1" noProof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Titolo del messaggio:</a:t>
                      </a:r>
                      <a:endParaRPr lang="it-IT" sz="1200" b="1" noProof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sz="120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sz="120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sz="120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200" b="1" noProof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Data della serie di messaggi:</a:t>
                      </a:r>
                      <a:endParaRPr lang="it-IT" sz="1200" b="1" noProof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10000"/>
                  </a:ext>
                </a:extLst>
              </a:tr>
              <a:tr h="922046"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800" b="0" noProof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Comunicazioni chiave</a:t>
                      </a:r>
                      <a:endParaRPr lang="it-IT" sz="1800" b="0" noProof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Titolo del messaggio:</a:t>
                      </a:r>
                      <a:endParaRPr lang="it-IT" sz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Data di consegna:</a:t>
                      </a:r>
                      <a:endParaRPr lang="it-IT" sz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Titolo del messaggio:</a:t>
                      </a:r>
                    </a:p>
                    <a:p>
                      <a:endParaRPr lang="it-IT" sz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20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Data di consegna:</a:t>
                      </a:r>
                    </a:p>
                    <a:p>
                      <a:endParaRPr lang="it-IT" sz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20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Titolo del messaggio:</a:t>
                      </a:r>
                    </a:p>
                    <a:p>
                      <a:endParaRPr lang="it-IT" sz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20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Data di consegna:</a:t>
                      </a:r>
                    </a:p>
                    <a:p>
                      <a:endParaRPr lang="it-IT" sz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2671466344"/>
                  </a:ext>
                </a:extLst>
              </a:tr>
              <a:tr h="92204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it-IT" sz="120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Argomenti dei messaggi:</a:t>
                      </a:r>
                      <a:endParaRPr lang="it-IT" sz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1400">
                        <a:latin typeface="+mj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20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Argomenti dei messaggi:</a:t>
                      </a:r>
                    </a:p>
                    <a:p>
                      <a:endParaRPr lang="it-IT" sz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>
                        <a:latin typeface="+mj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20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Argomenti dei messaggi:</a:t>
                      </a:r>
                    </a:p>
                    <a:p>
                      <a:endParaRPr lang="it-IT" sz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140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722484846"/>
                  </a:ext>
                </a:extLst>
              </a:tr>
              <a:tr h="922046">
                <a:tc vMerge="1">
                  <a:txBody>
                    <a:bodyPr/>
                    <a:lstStyle/>
                    <a:p>
                      <a:pPr algn="ctr"/>
                      <a:endParaRPr lang="en-GB" sz="1600" b="1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Titolo del messaggio:</a:t>
                      </a:r>
                    </a:p>
                    <a:p>
                      <a:endParaRPr lang="it-IT" sz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20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Data di consegna:</a:t>
                      </a:r>
                    </a:p>
                    <a:p>
                      <a:endParaRPr lang="it-IT" sz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20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Titolo del messaggio:</a:t>
                      </a:r>
                    </a:p>
                    <a:p>
                      <a:endParaRPr lang="it-IT" sz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20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Data di consegna:</a:t>
                      </a:r>
                    </a:p>
                    <a:p>
                      <a:endParaRPr lang="it-IT" sz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Titolo del messaggio:</a:t>
                      </a:r>
                    </a:p>
                    <a:p>
                      <a:endParaRPr lang="it-IT" sz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20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Data di consegna:</a:t>
                      </a:r>
                    </a:p>
                    <a:p>
                      <a:endParaRPr lang="it-IT" sz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3376502240"/>
                  </a:ext>
                </a:extLst>
              </a:tr>
              <a:tr h="922046">
                <a:tc vMerge="1">
                  <a:txBody>
                    <a:bodyPr/>
                    <a:lstStyle/>
                    <a:p>
                      <a:pPr algn="ctr"/>
                      <a:endParaRPr lang="en-GB" sz="1600" b="1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20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Argomenti dei messaggi:</a:t>
                      </a:r>
                    </a:p>
                    <a:p>
                      <a:endParaRPr lang="it-IT" sz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20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Argomenti dei messaggi:</a:t>
                      </a:r>
                    </a:p>
                    <a:p>
                      <a:endParaRPr lang="it-IT" sz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Argomenti dei messaggi:</a:t>
                      </a:r>
                    </a:p>
                    <a:p>
                      <a:endParaRPr lang="it-IT" sz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xmlns:p15="http://schemas.microsoft.com/office/powerpoint/2012/main" xmlns:p14="http://schemas.microsoft.com/office/powerpoint/2010/main" val="18729753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7835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17.03.22"/>
  <p:tag name="AS_TITLE" val="Aspose.Slides for .NET 4.0 Client Profile"/>
  <p:tag name="AS_VERSION" val="17.3"/>
</p:tagLst>
</file>

<file path=ppt/theme/theme1.xml><?xml version="1.0" encoding="utf-8"?>
<a:theme xmlns:a="http://schemas.openxmlformats.org/drawingml/2006/main" name="Office Theme">
  <a:themeElements>
    <a:clrScheme name="Custom 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CEB"/>
      </a:accent1>
      <a:accent2>
        <a:srgbClr val="005073"/>
      </a:accent2>
      <a:accent3>
        <a:srgbClr val="6DBD49"/>
      </a:accent3>
      <a:accent4>
        <a:srgbClr val="FBAB18"/>
      </a:accent4>
      <a:accent5>
        <a:srgbClr val="E2241A"/>
      </a:accent5>
      <a:accent6>
        <a:srgbClr val="FF7033"/>
      </a:accent6>
      <a:hlink>
        <a:srgbClr val="005073"/>
      </a:hlink>
      <a:folHlink>
        <a:srgbClr val="FFB300"/>
      </a:folHlink>
    </a:clrScheme>
    <a:fontScheme name="Office">
      <a:majorFont>
        <a:latin typeface="Calibri Light"/>
        <a:ea typeface="Arial"/>
        <a:cs typeface="Arial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r="http://schemas.openxmlformats.org/officeDocument/2006/relationships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r="http://schemas.openxmlformats.org/officeDocument/2006/relationships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95E1ED911C56C428183962BB2CD9D50" ma:contentTypeVersion="12" ma:contentTypeDescription="Create a new document." ma:contentTypeScope="" ma:versionID="5151021d8e2bafd7875f9f14f7d71109">
  <xsd:schema xmlns:xsd="http://www.w3.org/2001/XMLSchema" xmlns:xs="http://www.w3.org/2001/XMLSchema" xmlns:p="http://schemas.microsoft.com/office/2006/metadata/properties" xmlns:ns2="938b2075-b34e-4d69-a56d-dea98b051af2" xmlns:ns3="30030edf-551b-4514-af48-d47e7cd5b679" targetNamespace="http://schemas.microsoft.com/office/2006/metadata/properties" ma:root="true" ma:fieldsID="5d144ae13bcd2fe5497c7f3fc1c84f32" ns2:_="" ns3:_="">
    <xsd:import namespace="938b2075-b34e-4d69-a56d-dea98b051af2"/>
    <xsd:import namespace="30030edf-551b-4514-af48-d47e7cd5b67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8b2075-b34e-4d69-a56d-dea98b051af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030edf-551b-4514-af48-d47e7cd5b6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0096D86-94DE-4727-A620-4C6E6EE6B47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49360BD-A32A-41EB-AC95-56DDECD843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8b2075-b34e-4d69-a56d-dea98b051af2"/>
    <ds:schemaRef ds:uri="30030edf-551b-4514-af48-d47e7cd5b67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667F3EE-81A7-48C1-B960-8ABA84C291A8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4320</TotalTime>
  <Words>1248</Words>
  <Application>Microsoft Office PowerPoint</Application>
  <PresentationFormat>Custom</PresentationFormat>
  <Paragraphs>219</Paragraphs>
  <Slides>15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Lista di controllo delle comunicazioni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Lista di controllo per responsabili di team</vt:lpstr>
      <vt:lpstr>Lista di controllo per utenti finali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Save Motion</dc:title>
  <dc:creator>Nicola Band</dc:creator>
  <cp:lastModifiedBy>exiqze 83</cp:lastModifiedBy>
  <cp:revision>176</cp:revision>
  <cp:lastPrinted>2019-02-01T14:00:29Z</cp:lastPrinted>
  <dcterms:created xsi:type="dcterms:W3CDTF">2019-01-14T15:21:04Z</dcterms:created>
  <dcterms:modified xsi:type="dcterms:W3CDTF">2020-03-18T18:07:29Z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horIds_UIVersion_1536">
    <vt:lpwstr>6</vt:lpwstr>
  </property>
  <property fmtid="{D5CDD505-2E9C-101B-9397-08002B2CF9AE}" pid="3" name="AuthorIds_UIVersion_4096">
    <vt:lpwstr>14</vt:lpwstr>
  </property>
  <property fmtid="{D5CDD505-2E9C-101B-9397-08002B2CF9AE}" pid="4" name="AuthorIds_UIVersion_7680">
    <vt:lpwstr>14</vt:lpwstr>
  </property>
  <property fmtid="{D5CDD505-2E9C-101B-9397-08002B2CF9AE}" pid="5" name="AuthorIds_UIVersion_8192">
    <vt:lpwstr>14</vt:lpwstr>
  </property>
  <property fmtid="{D5CDD505-2E9C-101B-9397-08002B2CF9AE}" pid="6" name="ContentTypeId">
    <vt:lpwstr>0x010100A95E1ED911C56C428183962BB2CD9D50</vt:lpwstr>
  </property>
</Properties>
</file>